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299" r:id="rId43"/>
    <p:sldId id="29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EC79267-DA5F-4786-99C4-8B3B860CCCBA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</p14:sldIdLst>
        </p14:section>
        <p14:section name="Zadana sekcija" id="{AA6F1DE6-AB67-4DD5-8932-A7B0D33BC852}">
          <p14:sldIdLst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6"/>
            <p14:sldId id="297"/>
            <p14:sldId id="298"/>
            <p14:sldId id="299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-126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23702-36E5-4D50-B161-0D675A84B8C7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08CDA-07DA-49CE-90C2-F06FF477E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13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Osobna zaštitna – svaki vatrogasac ju mora nosit na svim intervencijama za zaštitu njegovog života i zdravlja, a mora ju nosit i na za vrijeme praktičnih vježbi</a:t>
            </a:r>
          </a:p>
          <a:p>
            <a:r>
              <a:rPr lang="hr-HR" dirty="0"/>
              <a:t>	- odjeća (jakna i hlače) obuća, kaciga, opasač, maska IA</a:t>
            </a:r>
          </a:p>
          <a:p>
            <a:r>
              <a:rPr lang="hr-HR" dirty="0"/>
              <a:t>Skupna zaštitna – ne pripada pojedincu, nego ju može koristit svaki vatrogasac </a:t>
            </a:r>
          </a:p>
          <a:p>
            <a:r>
              <a:rPr lang="hr-HR" dirty="0"/>
              <a:t>	- užad, reflektirajuće odijelo za zaštitu od topline, kemikalija, naprave za disanje, razna spasilačka oprema, mjerni uređaji, </a:t>
            </a:r>
            <a:r>
              <a:rPr lang="hr-HR" dirty="0" err="1"/>
              <a:t>svijetiljke</a:t>
            </a:r>
            <a:r>
              <a:rPr lang="hr-HR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08CDA-07DA-49CE-90C2-F06FF477EF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88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košara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spašavanje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vreća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spašavanje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08CDA-07DA-49CE-90C2-F06FF477EFF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92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Najčešće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izrađuju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od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aluminijskih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legura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mogu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biti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izrađene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drva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Drvene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mnogo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masivnije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zahtjevnije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održavanje</a:t>
            </a:r>
            <a:endParaRPr lang="hr-H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Prislanjače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sastoje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od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ljestvenika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nn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duljina 3, 4 i 5 m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Sastavljače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sastavljene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više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ljestvenika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koji 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prilikom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uporabe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međusobno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spoje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(do 4),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Duljina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jednog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ljestvenika je 2,7 m. Kada 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spojena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duljina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8,5 m.</a:t>
            </a:r>
            <a:endParaRPr lang="hr-H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Rastegače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izrađuju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dvodijelne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ili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trodijelne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14 m</a:t>
            </a:r>
            <a:endParaRPr lang="hr-H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Kukače</a:t>
            </a:r>
            <a:r>
              <a:rPr lang="hr-H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najčešće su u izvedbi od 4,4 ili 4,8 m,</a:t>
            </a:r>
          </a:p>
          <a:p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Univerzalne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ljestve</a:t>
            </a:r>
            <a:r>
              <a:rPr lang="hr-H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Mogu se koristiti s naslonom i bez naslona</a:t>
            </a:r>
          </a:p>
          <a:p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Mornarske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ljestve</a:t>
            </a:r>
            <a:r>
              <a:rPr lang="hr-H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Koriste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za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spuštanje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spašavanje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dubina</a:t>
            </a:r>
            <a:endParaRPr lang="pl-PL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08CDA-07DA-49CE-90C2-F06FF477EFF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2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Uskočnice -Koriste se za spašavanje ljudi s visine do 8 m (drugi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kat)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pritom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uskočnicu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pridržava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16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osoba</a:t>
            </a:r>
            <a:endParaRPr lang="hr-H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Zračna uskočnica – isto </a:t>
            </a:r>
            <a:r>
              <a:rPr lang="hr-H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uskočnica samo joj je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unutrašnjost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podijeljena na mnogo manjih zračnih komora i ima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otvore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ulaz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zraka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poklopcima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sprječavaju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izlaženje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zraka u tijeku uporabe uskočnice – pridržava 6 osoba 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Zračni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uskočni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jastuk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namijenjen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spašavanju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ljudi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ugroženih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objekata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visine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40 m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poslužuje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 3 - 5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osoba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08CDA-07DA-49CE-90C2-F06FF477EFF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41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Zaštitni sloj – štiti od direktnog dodira plamena i toplinskih zraka</a:t>
            </a:r>
          </a:p>
          <a:p>
            <a:r>
              <a:rPr lang="hr-HR" dirty="0"/>
              <a:t>Izolacijski sloj – štiti od topline koja se prenosi dodirom</a:t>
            </a:r>
          </a:p>
          <a:p>
            <a:r>
              <a:rPr lang="hr-HR" dirty="0" err="1"/>
              <a:t>vodozaštini</a:t>
            </a:r>
            <a:r>
              <a:rPr lang="hr-HR" dirty="0"/>
              <a:t> sloj - ne propušta vodu, a omogućava disanje kože</a:t>
            </a:r>
          </a:p>
          <a:p>
            <a:r>
              <a:rPr lang="hr-HR" dirty="0"/>
              <a:t>Rukavice – zaštita mehaničkih ozljeda i toplinskog zračenja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08CDA-07DA-49CE-90C2-F06FF477EF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2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noProof="0" dirty="0"/>
              <a:t>izrađuje se u univerzalnoj veličini (mogućnost podešavanja veličine)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bazi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polimernih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materijala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polikarbonat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poliamid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plastika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08CDA-07DA-49CE-90C2-F06FF477EF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6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08CDA-07DA-49CE-90C2-F06FF477EF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39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plosnate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prazne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takve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namataju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kolut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Voda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moţe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protjecati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kroz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njih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u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potpunosti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razmotaju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Označavaju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oznakama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A, B, C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promjer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cijevi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Ø 110 mm, Ø 75 mm, Ø 52 mm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Ø 25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mm,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duljina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najče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15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 m.</a:t>
            </a:r>
            <a:endParaRPr lang="hr-H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zadržavaju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kružni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presjek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dok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prazne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Koriste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vitlima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brzu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navalu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namatanjem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gube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poprečni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presjek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može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kroz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njih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protjecati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dok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namotane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vitlu</a:t>
            </a:r>
            <a:endParaRPr lang="hr-H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08CDA-07DA-49CE-90C2-F06FF477EF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0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puni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mlaz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mlaza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djelovanja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učinak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gašenja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raspršeni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mlaz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manji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mlaza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mala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djelovanja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veći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učinak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gašenja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vodena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magla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najmanji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domet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mlaza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najmanja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zanemariva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sila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djelovanja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najbolji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učinak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gašenja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hr-H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pištolj-mlaznice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visoki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tlak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protok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daje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vodenu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maglu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mlaznice za raspršenu vodu – daje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raspršeni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mlaz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tuš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monsun-mlaznice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daju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vodenu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maglu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dubinske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mlaznice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dubinske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požare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vodeni štit – daje samo zaštitni mlaz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čistač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kanala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služi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pročišćavanje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kanala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cjevovoda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 fleksibilne mlaznice – nalaze se na vrhu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autoljestve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bacači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(monitor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mlaznice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–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mlaznice</a:t>
            </a:r>
            <a:r>
              <a:rPr lang="hr-H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velikog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dometa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protoka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08CDA-07DA-49CE-90C2-F06FF477EF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38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Naravno da ovdje govorimo o normalnom čovjeku </a:t>
            </a:r>
          </a:p>
          <a:p>
            <a:endParaRPr lang="hr-HR" dirty="0"/>
          </a:p>
          <a:p>
            <a:r>
              <a:rPr lang="hr-HR" dirty="0"/>
              <a:t>Treba napomenuti da je ova tablica okvirna i da ovisi od čovjeka do čovjeka</a:t>
            </a:r>
          </a:p>
          <a:p>
            <a:r>
              <a:rPr lang="hr-HR" dirty="0"/>
              <a:t>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3D793-ABE3-4D1F-B5EE-07FA8A2758E4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8925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hr-HR" dirty="0"/>
              <a:t>Filtarske naprave – ovise o okolnoj atmosferi </a:t>
            </a:r>
          </a:p>
          <a:p>
            <a:pPr lvl="1"/>
            <a:r>
              <a:rPr lang="hr-HR" dirty="0"/>
              <a:t>Aparati za disanje – neovisni su o okolnoj atmosferi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3D793-ABE3-4D1F-B5EE-07FA8A2758E4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160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3D793-ABE3-4D1F-B5EE-07FA8A2758E4}" type="slidenum">
              <a:rPr lang="hr-HR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3845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4797-4125-9537-20BB-7D185531E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628A0E-A9D0-B9A6-3EF9-3ED2B8D723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362E4-8240-606C-91BE-9545F2475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5000-5CDE-4149-90E4-89E6C6D91F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FF8EB-0915-E8F8-237F-6E3E8B616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AA462-DCEB-3D4B-E83E-69053B92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4BBD-E43A-4047-B6F2-57AD807ED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5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3C2EC-9F03-43F3-5C84-3F6AE67EE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ECC388-7046-228A-9FBF-A089306A9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0A112-B923-8BBB-52E5-FFD1682FE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5000-5CDE-4149-90E4-89E6C6D91F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6E1BB-0998-2E37-B675-485AFF9F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E315A-7C93-F664-D695-9660D463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4BBD-E43A-4047-B6F2-57AD807ED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77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CD24C-01D4-5297-7225-C18136527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330D7-B126-28AC-719B-AA7AFC9A6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C3154-499C-8E01-7E76-701FE05B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5000-5CDE-4149-90E4-89E6C6D91F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0849D-AA6C-DDF1-D368-C9777CC4B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A47B1-AC82-D768-027E-CD5287B7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4BBD-E43A-4047-B6F2-57AD807ED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0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4F8E-BAE5-3C16-A3B7-86064CD72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0831B-63DC-A6DF-6ED8-C513928FF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2641-984B-EC40-D8A7-22816B76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5000-5CDE-4149-90E4-89E6C6D91F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E76B2-7FE5-826A-933A-471F265D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84820-8D45-CF27-7D21-62B794B76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4BBD-E43A-4047-B6F2-57AD807ED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97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B8DF-7B9B-AB41-8B52-C6B537212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4E785-0F61-5C89-42E4-E471193AC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E3596-190F-DB42-A270-3FA226B6C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5000-5CDE-4149-90E4-89E6C6D91F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03849-5525-1E62-CE8E-11C3C9427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49017-0E58-BABC-D291-EE18FF653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4BBD-E43A-4047-B6F2-57AD807ED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8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4787E-1806-5416-E433-36BF568CB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289B2-8B36-52F1-8F3F-3B4297941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B4928-C55A-D1B3-2EA4-01F6E9FAC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88FD2-1823-2F6A-8984-87011371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5000-5CDE-4149-90E4-89E6C6D91F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F12-68ED-145A-B521-03E842E5F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36E64-561F-D891-DA1B-D204157F3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4BBD-E43A-4047-B6F2-57AD807ED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45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45A51-5647-5C98-7C88-25164B22B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3AD85-B2F4-28CB-9A67-3246E924F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F4150-E26E-98B0-1118-AF47539CD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427C0B-260A-D8D3-8153-8EC9734B4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E6F5D-12A9-E28B-B657-34D055B106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0B5488-8362-8A7C-5EB7-2385ADEE8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5000-5CDE-4149-90E4-89E6C6D91F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72106-8B34-AC71-A033-083CA1282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4B03CD-3CAD-D8E9-0C2C-AFD4928E9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4BBD-E43A-4047-B6F2-57AD807ED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56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6677A-1CBA-362B-2062-1D4FCC30F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C9D01C-D3EE-1C26-E857-248A8E58D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5000-5CDE-4149-90E4-89E6C6D91F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0FBD7-CF89-1FCC-C2E4-407D7FC6E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3DCCF-F184-38B3-ECCA-5F7654B7C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4BBD-E43A-4047-B6F2-57AD807ED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DA8FCF-E2EF-F474-B11F-A4203F4BC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5000-5CDE-4149-90E4-89E6C6D91F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5FC423-A8E6-498A-458B-DE392720F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629843-7EB8-6A90-0033-46D6FD2E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4BBD-E43A-4047-B6F2-57AD807ED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0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AD2AC-8E03-6DB6-B382-F97AA4CB1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62629-2C54-13E3-40AD-D501F1517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9EB97A-0A54-AF43-861A-27CC88278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2CCC66-6DCA-BE90-9B6C-0E1C7CD67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5000-5CDE-4149-90E4-89E6C6D91F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98D736-5B28-AFC5-C55D-4A5D466DE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B829E-B6F8-CAA2-684C-A16B1183E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4BBD-E43A-4047-B6F2-57AD807ED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6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2F3A1-6083-49E4-3172-37E297ED3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21A9FF-26A8-E3C6-2A72-C5237A130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D1991-6CC2-704D-B622-97AE871CA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CD441-4961-21A8-3DF7-BD5B0F801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5000-5CDE-4149-90E4-89E6C6D91F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C5A18-6A08-5C38-68F3-4CC6DD4F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8EDC2-878A-9BD8-0EC2-0C2E8F4F0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4BBD-E43A-4047-B6F2-57AD807ED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0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420D2-D965-C318-4A20-A1EC6633E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D4428-3188-1CB9-80DB-3B9C0D9BE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EA809-74A9-0318-5777-347E164B0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E5000-5CDE-4149-90E4-89E6C6D91F98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2EE38-F4D8-CDBF-C85F-A8F695058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8C7E4-B81C-7C0F-BD22-9F6584EDF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94BBD-E43A-4047-B6F2-57AD807ED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1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64429-FE29-1BE8-A00C-9CA361F47F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Vatrogasna tehnika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24807-9E1A-9A48-64E8-E1CCA528BF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hr-HR" sz="3200" dirty="0"/>
              <a:t>Dio</a:t>
            </a:r>
          </a:p>
          <a:p>
            <a:pPr marL="457200" indent="-457200">
              <a:buAutoNum type="arabicPeriod"/>
            </a:pPr>
            <a:endParaRPr lang="hr-HR" dirty="0"/>
          </a:p>
          <a:p>
            <a:r>
              <a:rPr lang="hr-HR" sz="1800" dirty="0"/>
              <a:t>Predavač : Nikola Mišain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97873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0EC3-2A4E-B8F1-8DFC-4B17B9A1F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2. Vatrogasne cijevi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07536-CB64-50E7-4725-67367190B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Vatrogasne cijevi služe nam kako </a:t>
            </a:r>
            <a:r>
              <a:rPr lang="en-US" dirty="0" err="1"/>
              <a:t>bismo</a:t>
            </a:r>
            <a:r>
              <a:rPr lang="en-US" dirty="0"/>
              <a:t> </a:t>
            </a:r>
            <a:r>
              <a:rPr lang="en-US" dirty="0" err="1"/>
              <a:t>pomoću</a:t>
            </a:r>
            <a:r>
              <a:rPr lang="en-US" dirty="0"/>
              <a:t> </a:t>
            </a:r>
            <a:r>
              <a:rPr lang="en-US" dirty="0" err="1"/>
              <a:t>njih</a:t>
            </a:r>
            <a:r>
              <a:rPr lang="en-US" dirty="0"/>
              <a:t> </a:t>
            </a:r>
            <a:r>
              <a:rPr lang="en-US" dirty="0" err="1"/>
              <a:t>određeno</a:t>
            </a:r>
            <a:r>
              <a:rPr lang="hr-HR" dirty="0"/>
              <a:t> </a:t>
            </a:r>
            <a:r>
              <a:rPr lang="en-US" dirty="0" err="1"/>
              <a:t>sredstvo</a:t>
            </a:r>
            <a:r>
              <a:rPr lang="hr-HR" dirty="0"/>
              <a:t> </a:t>
            </a:r>
            <a:r>
              <a:rPr lang="en-US" dirty="0"/>
              <a:t>za </a:t>
            </a:r>
            <a:r>
              <a:rPr lang="en-US" dirty="0" err="1"/>
              <a:t>gašenje</a:t>
            </a:r>
            <a:r>
              <a:rPr lang="hr-HR" dirty="0"/>
              <a:t> </a:t>
            </a:r>
            <a:r>
              <a:rPr lang="pl-PL" dirty="0"/>
              <a:t>dopremili od njihova izvora do požara</a:t>
            </a:r>
          </a:p>
          <a:p>
            <a:r>
              <a:rPr lang="hr-HR" dirty="0"/>
              <a:t>Dijelimo ih na:</a:t>
            </a:r>
          </a:p>
          <a:p>
            <a:pPr lvl="1"/>
            <a:r>
              <a:rPr lang="hr-HR" dirty="0"/>
              <a:t>Usisne cijevi</a:t>
            </a:r>
          </a:p>
          <a:p>
            <a:pPr lvl="1"/>
            <a:r>
              <a:rPr lang="hr-HR" dirty="0"/>
              <a:t>Tlačne cijevi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437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C59B1-C2A1-6877-15FF-E9DC176E7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Usisne vatrogasne cijevi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34091-0349-5FEE-2CF4-8230B4654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noProof="0" dirty="0"/>
              <a:t>Osnovni materijal usisnih cijevi je guma</a:t>
            </a:r>
          </a:p>
          <a:p>
            <a:r>
              <a:rPr lang="hr-HR" noProof="0" dirty="0"/>
              <a:t>U unutrašnjosti gume između slojeva nalazi se tekstilni uložak i unutarnja čelična spirala</a:t>
            </a:r>
          </a:p>
          <a:p>
            <a:r>
              <a:rPr lang="hr-HR" noProof="0" dirty="0"/>
              <a:t>Neke su cijevi s vanjske strane zaštićene kudjeljnom ili sintetičkom spiralom koja sprječava vanjsko habanje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03FC11-D63B-F663-743F-A6C41034A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252" y="4730000"/>
            <a:ext cx="8453120" cy="144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08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AB411-46B2-922B-4D7A-D0A43971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Tlačne vatrogasne cijevi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F3255-6825-3CFC-5026-FAEE21EC3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noProof="0" dirty="0"/>
              <a:t>možemo podijeliti u tri grupe: </a:t>
            </a:r>
          </a:p>
          <a:p>
            <a:pPr lvl="1"/>
            <a:r>
              <a:rPr lang="hr-HR" noProof="0" dirty="0"/>
              <a:t>plosnate cijevi </a:t>
            </a:r>
          </a:p>
          <a:p>
            <a:pPr lvl="1"/>
            <a:r>
              <a:rPr lang="hr-HR" noProof="0" dirty="0" err="1"/>
              <a:t>Polukrute</a:t>
            </a:r>
            <a:r>
              <a:rPr lang="hr-HR" noProof="0" dirty="0"/>
              <a:t> specijalne cijevi </a:t>
            </a:r>
          </a:p>
          <a:p>
            <a:pPr lvl="1"/>
            <a:r>
              <a:rPr lang="hr-HR" noProof="0" dirty="0"/>
              <a:t>visokotlačne cijevi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D206A-B629-91AE-F632-3208939AD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11" y="3985455"/>
            <a:ext cx="4114801" cy="2326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622D11-3C50-F48B-8242-2A846E34C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305" y="3014207"/>
            <a:ext cx="3570941" cy="302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11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CCFA0-E82D-684C-AD5D-D6482F03D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3. Vatrogasne armature za vodu i pjenu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233F5-6626-65A1-D434-C8FF48CF2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noProof="0" dirty="0"/>
              <a:t>Vatrogasne armature su naprave na koje spajamo vatrogasne cijevi</a:t>
            </a:r>
          </a:p>
          <a:p>
            <a:r>
              <a:rPr lang="hr-HR" noProof="0" dirty="0"/>
              <a:t>Pomoću njih usmjeravamo sredstva za gašenje prema požaru</a:t>
            </a:r>
          </a:p>
          <a:p>
            <a:r>
              <a:rPr lang="hr-HR" noProof="0" dirty="0"/>
              <a:t>U vatrogasne armature za vodu ubrajamo</a:t>
            </a:r>
          </a:p>
          <a:p>
            <a:pPr lvl="1"/>
            <a:r>
              <a:rPr lang="hr-HR" noProof="0" dirty="0"/>
              <a:t>vatrogasne spojnice</a:t>
            </a:r>
          </a:p>
          <a:p>
            <a:pPr lvl="1"/>
            <a:r>
              <a:rPr lang="hr-HR" noProof="0" dirty="0"/>
              <a:t>vatrogasne mlaznice za vodu</a:t>
            </a:r>
          </a:p>
          <a:p>
            <a:pPr lvl="1"/>
            <a:r>
              <a:rPr lang="hr-HR" noProof="0" dirty="0"/>
              <a:t>ublaživač reakcije vodenog mlaza</a:t>
            </a:r>
          </a:p>
          <a:p>
            <a:pPr lvl="1"/>
            <a:r>
              <a:rPr lang="hr-HR" noProof="0" dirty="0"/>
              <a:t>razdjelnica</a:t>
            </a:r>
          </a:p>
          <a:p>
            <a:pPr lvl="1"/>
            <a:r>
              <a:rPr lang="hr-HR" noProof="0" dirty="0"/>
              <a:t>sabirnica</a:t>
            </a:r>
          </a:p>
          <a:p>
            <a:pPr lvl="1"/>
            <a:r>
              <a:rPr lang="hr-HR" noProof="0" dirty="0"/>
              <a:t>usisna košara</a:t>
            </a:r>
          </a:p>
          <a:p>
            <a:pPr lvl="1"/>
            <a:r>
              <a:rPr lang="hr-HR" noProof="0" dirty="0"/>
              <a:t>uređaj za ograničenje tlaka</a:t>
            </a:r>
          </a:p>
          <a:p>
            <a:pPr lvl="1"/>
            <a:r>
              <a:rPr lang="hr-HR" noProof="0" dirty="0" err="1"/>
              <a:t>dubokosrkač</a:t>
            </a:r>
            <a:r>
              <a:rPr lang="hr-HR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506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D3898-12AA-BDC5-16E2-142C1F48A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Vatrogasne spojnice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6B990-95A9-3B18-B0AD-82C297903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noProof="0" dirty="0"/>
              <a:t>služe za međusobno spajanje vatrogasnih cijevi, za spajanje s ostalim vatrogasnim armaturama, vatrogasnim pumpama i drugom vatrogasnom opremom</a:t>
            </a:r>
          </a:p>
          <a:p>
            <a:r>
              <a:rPr lang="hr-HR" noProof="0" dirty="0"/>
              <a:t>Podjela spojnica:</a:t>
            </a:r>
          </a:p>
          <a:p>
            <a:pPr lvl="1"/>
            <a:r>
              <a:rPr lang="hr-HR" noProof="0" dirty="0"/>
              <a:t>tlačne</a:t>
            </a:r>
          </a:p>
          <a:p>
            <a:pPr lvl="1"/>
            <a:r>
              <a:rPr lang="hr-HR" noProof="0" dirty="0"/>
              <a:t>usisne</a:t>
            </a:r>
          </a:p>
          <a:p>
            <a:pPr lvl="1"/>
            <a:r>
              <a:rPr lang="hr-HR" noProof="0" dirty="0"/>
              <a:t>stabilne spojnice</a:t>
            </a:r>
          </a:p>
          <a:p>
            <a:pPr lvl="1"/>
            <a:r>
              <a:rPr lang="hr-HR" noProof="0" dirty="0"/>
              <a:t>slijepe spojnice</a:t>
            </a:r>
          </a:p>
          <a:p>
            <a:pPr lvl="1"/>
            <a:r>
              <a:rPr lang="hr-HR" noProof="0" dirty="0"/>
              <a:t>prijelazne spojnice (</a:t>
            </a:r>
            <a:r>
              <a:rPr lang="hr-HR" noProof="0" dirty="0" err="1"/>
              <a:t>prijelaznice</a:t>
            </a:r>
            <a:r>
              <a:rPr lang="hr-HR" noProof="0" dirty="0"/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B7C5D-B4F3-BC5C-84D3-D8D8337CD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989" y="2768716"/>
            <a:ext cx="1376381" cy="13205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2ECA15-C147-0328-C9B0-B4A9F7963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751" y="3806590"/>
            <a:ext cx="1563903" cy="1632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8446D7-644D-14A3-207D-FCBC66EC4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035" y="2972581"/>
            <a:ext cx="1563903" cy="20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10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6387-E6B9-0020-0E1E-35E631BC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Vatrogasne mlaznice za vodu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D28BC-21F6-8110-3EEE-417F1CA5D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noProof="0" dirty="0"/>
              <a:t>služe za oblikovanje i usmjeravanje mlaza vode prema požaru</a:t>
            </a:r>
          </a:p>
          <a:p>
            <a:r>
              <a:rPr lang="hr-HR" noProof="0" dirty="0"/>
              <a:t>postoje tri osnovna oblika mlaza vode:</a:t>
            </a:r>
          </a:p>
          <a:p>
            <a:pPr lvl="1"/>
            <a:r>
              <a:rPr lang="hr-HR" noProof="0" dirty="0"/>
              <a:t>Puni mlaz</a:t>
            </a:r>
          </a:p>
          <a:p>
            <a:pPr lvl="1"/>
            <a:r>
              <a:rPr lang="hr-HR" noProof="0" dirty="0"/>
              <a:t>Raspršeni mlaz</a:t>
            </a:r>
          </a:p>
          <a:p>
            <a:pPr lvl="1"/>
            <a:r>
              <a:rPr lang="hr-HR" noProof="0" dirty="0"/>
              <a:t>Vodena magla </a:t>
            </a:r>
          </a:p>
          <a:p>
            <a:r>
              <a:rPr lang="hr-HR" noProof="0" dirty="0"/>
              <a:t>Razlikujemo sljedeće vrste mlaznica:</a:t>
            </a:r>
          </a:p>
          <a:p>
            <a:pPr lvl="1"/>
            <a:r>
              <a:rPr lang="hr-HR" noProof="0" dirty="0"/>
              <a:t>obične mlaznice</a:t>
            </a:r>
          </a:p>
          <a:p>
            <a:pPr lvl="1"/>
            <a:r>
              <a:rPr lang="hr-HR" noProof="0" dirty="0"/>
              <a:t>mlaznice sa zatvaračem</a:t>
            </a:r>
          </a:p>
          <a:p>
            <a:pPr lvl="1"/>
            <a:r>
              <a:rPr lang="hr-HR" noProof="0" dirty="0"/>
              <a:t>univerzalne mlaznice</a:t>
            </a:r>
          </a:p>
          <a:p>
            <a:pPr lvl="1"/>
            <a:r>
              <a:rPr lang="hr-HR" noProof="0" dirty="0"/>
              <a:t>specijalne mlaznice.</a:t>
            </a:r>
          </a:p>
          <a:p>
            <a:pPr lvl="1"/>
            <a:endParaRPr lang="hr-HR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C2F700-4A6E-1D9E-7EE5-32F7F1A18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695" y="3065314"/>
            <a:ext cx="2553148" cy="859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907A2D-D055-FAC3-EE80-7898AF26B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247" y="4388267"/>
            <a:ext cx="2463502" cy="1553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4A41E3-F4C0-9DA9-38FB-933283D04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873" y="3495311"/>
            <a:ext cx="2377294" cy="20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65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FBDA6-BDD9-CEF3-50F3-63A21E71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Ublaživač reakcije vodenog mlaza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62FFA-3619-F118-67E3-1E9F9061B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noProof="0" dirty="0"/>
              <a:t>Postavlja se između tlačne cijevi i mlaznice</a:t>
            </a:r>
          </a:p>
          <a:p>
            <a:r>
              <a:rPr lang="hr-HR" noProof="0" dirty="0"/>
              <a:t>Umanjuje silu reakcije mlaza i služi za usmjeravanje vode</a:t>
            </a:r>
          </a:p>
          <a:p>
            <a:r>
              <a:rPr lang="hr-HR" noProof="0" dirty="0"/>
              <a:t>Mogu biti veličine B i C</a:t>
            </a:r>
          </a:p>
          <a:p>
            <a:endParaRPr lang="hr-HR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E60F84-CD24-54D4-993A-89DBD5FB0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976" y="3644152"/>
            <a:ext cx="3129280" cy="226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8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32B2-98A1-22B4-28D3-FC0BEA75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Razdjelnica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CF769-F42E-76B4-F87A-56B65CFD5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noProof="0" dirty="0"/>
              <a:t>služi za preraspodjelu jednog vodenog toka u dva ili tri</a:t>
            </a:r>
          </a:p>
          <a:p>
            <a:r>
              <a:rPr lang="hr-HR" noProof="0" dirty="0"/>
              <a:t>Izrađuju se kao dvodijelne (B/2C ili C/2D) i trodijelne (B/2CB ili C/2DC)</a:t>
            </a:r>
          </a:p>
          <a:p>
            <a:r>
              <a:rPr lang="hr-HR" noProof="0" dirty="0"/>
              <a:t>mogu biti sa slavinama ili s ventilima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83AC45-88B3-219C-9A94-03DA8BB2B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107" y="3654203"/>
            <a:ext cx="3038636" cy="2758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BE7C75-6128-666C-D744-6F3A2EBAA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258" y="3648635"/>
            <a:ext cx="2703755" cy="276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3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09F0C-CDB3-EFFF-F427-8B276125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Sabirnica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EB529-E484-4EAF-F540-57FF9A2A6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noProof="0" dirty="0"/>
              <a:t>namijenjena je za povezivanje dvaju vodenih tokova u jedan</a:t>
            </a:r>
          </a:p>
          <a:p>
            <a:r>
              <a:rPr lang="hr-HR" noProof="0" dirty="0"/>
              <a:t>Izrađuje se u dvije veličine: 2C/B i 2B/A</a:t>
            </a:r>
          </a:p>
          <a:p>
            <a:r>
              <a:rPr lang="hr-HR" noProof="0" dirty="0"/>
              <a:t>Sabirnica se primjenjuje kod priključivanja prijenosne vatrogasne pumpe na dva izvora vode</a:t>
            </a:r>
          </a:p>
          <a:p>
            <a:endParaRPr lang="hr-HR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1ACAE-1D92-26BC-2AD4-1A20B0EC1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705" y="3810812"/>
            <a:ext cx="3191741" cy="26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5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4C56D-C3C0-C3EB-584C-7A6EFCFAE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Usisna košara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BA10E-7D87-A59E-F661-65FAB13CA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Postavlja se na početak usisnog voda</a:t>
            </a:r>
          </a:p>
          <a:p>
            <a:r>
              <a:rPr lang="hr-HR" dirty="0"/>
              <a:t>Namjena joj je </a:t>
            </a:r>
          </a:p>
          <a:p>
            <a:pPr lvl="1"/>
            <a:r>
              <a:rPr lang="en-US" dirty="0" err="1"/>
              <a:t>sprječavanju</a:t>
            </a:r>
            <a:r>
              <a:rPr lang="en-US" dirty="0"/>
              <a:t> </a:t>
            </a:r>
            <a:r>
              <a:rPr lang="en-US" dirty="0" err="1"/>
              <a:t>ulaska</a:t>
            </a:r>
            <a:r>
              <a:rPr lang="hr-HR" dirty="0"/>
              <a:t> </a:t>
            </a:r>
            <a:r>
              <a:rPr lang="en-US" dirty="0" err="1"/>
              <a:t>nečistoća</a:t>
            </a:r>
            <a:r>
              <a:rPr lang="en-US" dirty="0"/>
              <a:t> u </a:t>
            </a:r>
            <a:r>
              <a:rPr lang="en-US" dirty="0" err="1"/>
              <a:t>vatrogasnu</a:t>
            </a:r>
            <a:r>
              <a:rPr lang="hr-HR" dirty="0"/>
              <a:t> </a:t>
            </a:r>
            <a:r>
              <a:rPr lang="en-US" dirty="0" err="1"/>
              <a:t>pumpu</a:t>
            </a:r>
            <a:endParaRPr lang="hr-HR" dirty="0"/>
          </a:p>
          <a:p>
            <a:pPr lvl="1"/>
            <a:r>
              <a:rPr lang="en-US" dirty="0" err="1"/>
              <a:t>vode</a:t>
            </a:r>
            <a:r>
              <a:rPr lang="en-US" dirty="0"/>
              <a:t> u</a:t>
            </a:r>
            <a:r>
              <a:rPr lang="hr-HR" dirty="0"/>
              <a:t> </a:t>
            </a:r>
            <a:r>
              <a:rPr lang="en-US" dirty="0" err="1"/>
              <a:t>usisnoj</a:t>
            </a:r>
            <a:r>
              <a:rPr lang="en-US" dirty="0"/>
              <a:t> </a:t>
            </a:r>
            <a:r>
              <a:rPr lang="en-US" dirty="0" err="1"/>
              <a:t>cijevi</a:t>
            </a:r>
            <a:r>
              <a:rPr lang="en-US" dirty="0"/>
              <a:t> za </a:t>
            </a:r>
            <a:r>
              <a:rPr lang="en-US" dirty="0" err="1"/>
              <a:t>vrijeme</a:t>
            </a:r>
            <a:r>
              <a:rPr lang="hr-HR" dirty="0"/>
              <a:t> </a:t>
            </a:r>
            <a:r>
              <a:rPr lang="en-US" dirty="0" err="1"/>
              <a:t>prekida</a:t>
            </a:r>
            <a:r>
              <a:rPr lang="en-US" dirty="0"/>
              <a:t> rada</a:t>
            </a:r>
            <a:r>
              <a:rPr lang="hr-HR" dirty="0"/>
              <a:t> </a:t>
            </a:r>
            <a:r>
              <a:rPr lang="en-US" dirty="0" err="1"/>
              <a:t>pumpe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se </a:t>
            </a:r>
            <a:r>
              <a:rPr lang="en-US" dirty="0" err="1"/>
              <a:t>usis</a:t>
            </a:r>
            <a:r>
              <a:rPr lang="hr-HR" dirty="0"/>
              <a:t> </a:t>
            </a:r>
            <a:r>
              <a:rPr lang="en-US" dirty="0"/>
              <a:t>ne bi </a:t>
            </a:r>
            <a:r>
              <a:rPr lang="en-US" dirty="0" err="1"/>
              <a:t>trebao</a:t>
            </a:r>
            <a:r>
              <a:rPr lang="en-US" dirty="0"/>
              <a:t> </a:t>
            </a:r>
            <a:r>
              <a:rPr lang="en-US" dirty="0" err="1"/>
              <a:t>ponavljati</a:t>
            </a:r>
            <a:endParaRPr lang="hr-HR" dirty="0"/>
          </a:p>
          <a:p>
            <a:r>
              <a:rPr lang="hr-HR" dirty="0"/>
              <a:t>Izrađuje se u tri veličine : A, B i C </a:t>
            </a:r>
          </a:p>
        </p:txBody>
      </p:sp>
    </p:spTree>
    <p:extLst>
      <p:ext uri="{BB962C8B-B14F-4D97-AF65-F5344CB8AC3E}">
        <p14:creationId xmlns:p14="http://schemas.microsoft.com/office/powerpoint/2010/main" val="229051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3837D-8C14-5EC5-EAB8-D9E78B6F2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1. Zaštitna vatrogasna oprema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DCCFE-506A-1AC2-BB0C-C9AE78A80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Zaštitna vatrogasna oprema je sva ona oprema koju </a:t>
            </a:r>
            <a:r>
              <a:rPr lang="hr-HR" dirty="0" err="1"/>
              <a:t>vatrogasqac</a:t>
            </a:r>
            <a:r>
              <a:rPr lang="hr-HR" dirty="0"/>
              <a:t> nosi ili drži, a svrha joj je zaštititi vatrogasca od opasnosti za zdravlje ili život </a:t>
            </a:r>
          </a:p>
          <a:p>
            <a:r>
              <a:rPr lang="hr-HR" dirty="0"/>
              <a:t>Dijelimo ju na: </a:t>
            </a:r>
          </a:p>
          <a:p>
            <a:pPr lvl="1"/>
            <a:r>
              <a:rPr lang="hr-HR" dirty="0"/>
              <a:t>Osobnu zaštitnu opremu  </a:t>
            </a:r>
          </a:p>
          <a:p>
            <a:pPr lvl="1"/>
            <a:r>
              <a:rPr lang="hr-HR" dirty="0"/>
              <a:t>Skupnu zaštitnu opremu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297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E071B-E677-B357-D7C0-8C1818E01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Uređaj za ograničavanje tlaka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CBCEF-A3BA-48BB-2C51-EAA386E3C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39316"/>
          </a:xfrm>
        </p:spPr>
        <p:txBody>
          <a:bodyPr>
            <a:normAutofit/>
          </a:bodyPr>
          <a:lstStyle/>
          <a:p>
            <a:r>
              <a:rPr lang="hr-HR" noProof="0" dirty="0"/>
              <a:t>ograničava tlak u tlačnom cijevnom vodu </a:t>
            </a:r>
          </a:p>
          <a:p>
            <a:r>
              <a:rPr lang="hr-HR" noProof="0" dirty="0"/>
              <a:t>stalno osigurava traženu vrijednost radnog tlaka </a:t>
            </a:r>
          </a:p>
          <a:p>
            <a:r>
              <a:rPr lang="hr-HR" noProof="0" dirty="0"/>
              <a:t>onemogućava posljedice vodenih udara</a:t>
            </a:r>
          </a:p>
          <a:p>
            <a:r>
              <a:rPr lang="hr-HR" noProof="0" dirty="0"/>
              <a:t>Praktična primjena mu je pri:</a:t>
            </a:r>
          </a:p>
          <a:p>
            <a:pPr lvl="1"/>
            <a:r>
              <a:rPr lang="hr-HR" noProof="0" dirty="0"/>
              <a:t>gašenju pjenom (održanje stalnog tlaka)</a:t>
            </a:r>
          </a:p>
          <a:p>
            <a:pPr lvl="1"/>
            <a:r>
              <a:rPr lang="hr-HR" noProof="0" dirty="0"/>
              <a:t>kad želimo zaštititi cijevi i armature, ako izvor vode daje tlak koji one ne podnose</a:t>
            </a:r>
          </a:p>
          <a:p>
            <a:pPr lvl="1"/>
            <a:r>
              <a:rPr lang="hr-HR" noProof="0" dirty="0"/>
              <a:t>kad se koriste mlazovi na različitim tlakovima, a imamo samo jedan izvor vode.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9BF56-5228-2624-E0FB-A6BB6EF69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553" y="956374"/>
            <a:ext cx="2900879" cy="24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60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5BAC1-AF5D-68BE-5F4E-91CC7799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Vatrogasne armature za pjenu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2F4AD-F316-779F-9327-652276045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Zadatak</a:t>
            </a:r>
            <a:r>
              <a:rPr lang="en-US" dirty="0"/>
              <a:t> </a:t>
            </a:r>
            <a:r>
              <a:rPr lang="en-US" dirty="0" err="1"/>
              <a:t>armatura</a:t>
            </a:r>
            <a:r>
              <a:rPr lang="en-US" dirty="0"/>
              <a:t> za </a:t>
            </a:r>
            <a:r>
              <a:rPr lang="en-US" dirty="0" err="1"/>
              <a:t>dobivanje</a:t>
            </a:r>
            <a:r>
              <a:rPr lang="en-US" dirty="0"/>
              <a:t> </a:t>
            </a:r>
            <a:r>
              <a:rPr lang="en-US" dirty="0" err="1"/>
              <a:t>zračne</a:t>
            </a:r>
            <a:r>
              <a:rPr lang="en-US" dirty="0"/>
              <a:t> </a:t>
            </a:r>
            <a:r>
              <a:rPr lang="en-US" dirty="0" err="1"/>
              <a:t>pjene</a:t>
            </a:r>
            <a:r>
              <a:rPr lang="en-US" dirty="0"/>
              <a:t> je </a:t>
            </a:r>
            <a:r>
              <a:rPr lang="en-US" dirty="0" err="1"/>
              <a:t>stvaranje</a:t>
            </a:r>
            <a:r>
              <a:rPr lang="en-US" dirty="0"/>
              <a:t> </a:t>
            </a:r>
            <a:r>
              <a:rPr lang="en-US" dirty="0" err="1"/>
              <a:t>pjene</a:t>
            </a:r>
            <a:r>
              <a:rPr lang="en-US" dirty="0"/>
              <a:t>, </a:t>
            </a:r>
            <a:r>
              <a:rPr lang="en-US" dirty="0" err="1"/>
              <a:t>bacanje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pjene</a:t>
            </a:r>
            <a:r>
              <a:rPr lang="hr-HR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požare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preventivno</a:t>
            </a:r>
            <a:r>
              <a:rPr lang="en-US" dirty="0"/>
              <a:t> </a:t>
            </a:r>
            <a:r>
              <a:rPr lang="en-US" dirty="0" err="1"/>
              <a:t>pokrivanje</a:t>
            </a:r>
            <a:r>
              <a:rPr lang="en-US" dirty="0"/>
              <a:t> </a:t>
            </a:r>
            <a:r>
              <a:rPr lang="en-US" dirty="0" err="1"/>
              <a:t>susjednih</a:t>
            </a:r>
            <a:r>
              <a:rPr lang="en-US" dirty="0"/>
              <a:t> </a:t>
            </a:r>
            <a:r>
              <a:rPr lang="en-US" dirty="0" err="1"/>
              <a:t>objekata</a:t>
            </a:r>
            <a:r>
              <a:rPr lang="en-US" dirty="0"/>
              <a:t> </a:t>
            </a:r>
            <a:r>
              <a:rPr lang="en-US" dirty="0" err="1"/>
              <a:t>pjenom</a:t>
            </a:r>
            <a:r>
              <a:rPr lang="en-US" dirty="0"/>
              <a:t> </a:t>
            </a:r>
            <a:r>
              <a:rPr lang="en-US" dirty="0" err="1"/>
              <a:t>radi</a:t>
            </a:r>
            <a:r>
              <a:rPr lang="en-US" dirty="0"/>
              <a:t> </a:t>
            </a:r>
            <a:r>
              <a:rPr lang="en-US" dirty="0" err="1"/>
              <a:t>sprječavanja</a:t>
            </a:r>
            <a:r>
              <a:rPr lang="hr-HR" dirty="0"/>
              <a:t> </a:t>
            </a:r>
            <a:r>
              <a:rPr lang="en-US" dirty="0" err="1"/>
              <a:t>širenja</a:t>
            </a:r>
            <a:r>
              <a:rPr lang="en-US" dirty="0"/>
              <a:t> </a:t>
            </a:r>
            <a:r>
              <a:rPr lang="en-US" dirty="0" err="1"/>
              <a:t>požara</a:t>
            </a:r>
            <a:endParaRPr lang="hr-HR" dirty="0"/>
          </a:p>
          <a:p>
            <a:r>
              <a:rPr lang="pl-PL" dirty="0"/>
              <a:t>U armature za dobivanje zračne pjene ubrajamo:</a:t>
            </a:r>
          </a:p>
          <a:p>
            <a:pPr lvl="1"/>
            <a:r>
              <a:rPr lang="en-US" dirty="0" err="1"/>
              <a:t>mješače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pjenila</a:t>
            </a:r>
            <a:endParaRPr lang="hr-HR" dirty="0"/>
          </a:p>
          <a:p>
            <a:pPr lvl="1"/>
            <a:r>
              <a:rPr lang="en-US" dirty="0" err="1"/>
              <a:t>mlaznice</a:t>
            </a:r>
            <a:r>
              <a:rPr lang="en-US" dirty="0"/>
              <a:t> za </a:t>
            </a:r>
            <a:r>
              <a:rPr lang="en-US" dirty="0" err="1"/>
              <a:t>pjenu</a:t>
            </a:r>
            <a:endParaRPr lang="hr-HR" dirty="0"/>
          </a:p>
          <a:p>
            <a:pPr lvl="1"/>
            <a:r>
              <a:rPr lang="en-US" dirty="0" err="1"/>
              <a:t>generatore</a:t>
            </a:r>
            <a:r>
              <a:rPr lang="en-US" dirty="0"/>
              <a:t> za </a:t>
            </a:r>
            <a:r>
              <a:rPr lang="en-US" dirty="0" err="1"/>
              <a:t>proizvodnju</a:t>
            </a:r>
            <a:r>
              <a:rPr lang="en-US" dirty="0"/>
              <a:t> lake </a:t>
            </a:r>
            <a:r>
              <a:rPr lang="en-US" dirty="0" err="1"/>
              <a:t>pjene</a:t>
            </a:r>
            <a:endParaRPr lang="hr-HR" dirty="0"/>
          </a:p>
          <a:p>
            <a:pPr lvl="1"/>
            <a:r>
              <a:rPr lang="en-US" dirty="0" err="1"/>
              <a:t>bacače</a:t>
            </a:r>
            <a:r>
              <a:rPr lang="en-US" dirty="0"/>
              <a:t> </a:t>
            </a:r>
            <a:r>
              <a:rPr lang="en-US" dirty="0" err="1"/>
              <a:t>vode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pjene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5018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F41B9-4CC7-9FC0-1DDC-7FB460298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Mješač vode i pjenila – međumješalica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38E6D-7A2A-5992-121A-34F42B7F5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Uređaj u kojem se u određenom postotku </a:t>
            </a:r>
            <a:r>
              <a:rPr lang="hr-HR" dirty="0" err="1"/>
              <a:t>mješaju</a:t>
            </a:r>
            <a:r>
              <a:rPr lang="hr-HR" dirty="0"/>
              <a:t> voda i pjenilo</a:t>
            </a:r>
          </a:p>
          <a:p>
            <a:r>
              <a:rPr lang="hr-HR" dirty="0"/>
              <a:t>Doziranje od 0-6%</a:t>
            </a:r>
          </a:p>
          <a:p>
            <a:r>
              <a:rPr lang="hr-HR" dirty="0"/>
              <a:t>Radni tlak je 5 bara (na mlaznici)  </a:t>
            </a:r>
          </a:p>
          <a:p>
            <a:r>
              <a:rPr lang="hr-HR" dirty="0"/>
              <a:t>Volumni protok (litara u minuti)</a:t>
            </a:r>
          </a:p>
          <a:p>
            <a:pPr lvl="1"/>
            <a:r>
              <a:rPr lang="hr-HR" dirty="0"/>
              <a:t>Z2 – 200 L/min</a:t>
            </a:r>
          </a:p>
          <a:p>
            <a:pPr lvl="1"/>
            <a:r>
              <a:rPr lang="hr-HR" dirty="0"/>
              <a:t>Z4 – 400L/min</a:t>
            </a:r>
          </a:p>
          <a:p>
            <a:pPr lvl="1"/>
            <a:r>
              <a:rPr lang="hr-HR" dirty="0"/>
              <a:t>Z8 – 800 L/min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30553-6E67-4136-CA7E-2C2BCAD73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576" y="3088341"/>
            <a:ext cx="3616960" cy="22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90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F2B72-0920-E81B-8AD9-2E6F4B0E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Mlaznice za pjenu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D768C-4B2C-32AE-E472-20FA8C2AB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Zadatak joj je usisavanje zraka i njegovo umješavanje u mješavinu vode i pjenila, te usmjeravanje gotove pjene prema požaru </a:t>
            </a:r>
          </a:p>
          <a:p>
            <a:r>
              <a:rPr lang="hr-HR" dirty="0"/>
              <a:t>Protok mlaznice se mora podudarati sa protokom međumješalice </a:t>
            </a:r>
          </a:p>
          <a:p>
            <a:r>
              <a:rPr lang="hr-HR" dirty="0"/>
              <a:t>Postoje mlaznice za:</a:t>
            </a:r>
          </a:p>
          <a:p>
            <a:pPr lvl="1"/>
            <a:r>
              <a:rPr lang="hr-HR" dirty="0"/>
              <a:t>Tešku pjenu</a:t>
            </a:r>
          </a:p>
          <a:p>
            <a:pPr lvl="1"/>
            <a:r>
              <a:rPr lang="hr-HR" dirty="0"/>
              <a:t>Srednje tešku pjenu </a:t>
            </a:r>
          </a:p>
          <a:p>
            <a:pPr lvl="1"/>
            <a:r>
              <a:rPr lang="hr-HR" dirty="0"/>
              <a:t>Kombinirana mlaznica za tešku i srednje tešku pjenu </a:t>
            </a:r>
          </a:p>
          <a:p>
            <a:pPr lvl="1"/>
            <a:r>
              <a:rPr lang="hr-HR" dirty="0"/>
              <a:t>Mlaznica za srednje tešku pjenu s mješačem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8CA8B9-7382-C0FC-5479-79E235B94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830" y="3101959"/>
            <a:ext cx="1791130" cy="1405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5FA5F-4E40-E84C-79E2-F2E19BD3D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341" y="3062484"/>
            <a:ext cx="1709059" cy="1444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F81AE8-BB84-AD69-1DAA-CE15FB4B6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341" y="4880462"/>
            <a:ext cx="2046344" cy="16124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1A19CB-5E49-E6B4-7DE7-E656010ED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3951" y="3234812"/>
            <a:ext cx="2271059" cy="157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46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756DB-EAB0-8E5B-17E6-A57AF1266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Generator lake pjene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80914-5F62-4029-FB39-1C6106126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Namijenjen je gašenju požara u zatvorenom prostoru </a:t>
            </a:r>
          </a:p>
          <a:p>
            <a:r>
              <a:rPr lang="hr-HR" dirty="0"/>
              <a:t>Može bit sa ugrađenom međumješalicom ili bez </a:t>
            </a:r>
          </a:p>
          <a:p>
            <a:r>
              <a:rPr lang="hr-HR" dirty="0"/>
              <a:t>Ima ugrađen ventilator za upuhivanje zraka, a može bit pokretan vodom, elektromotorom ili motorom s unutarnjim izgaranjem </a:t>
            </a:r>
          </a:p>
          <a:p>
            <a:r>
              <a:rPr lang="hr-HR" dirty="0"/>
              <a:t>Radni tlak generatora je 5-7 bara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6DB2A4-5BFF-974D-9737-411A0FB0D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740" y="3870576"/>
            <a:ext cx="3321125" cy="25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10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C8BCB-191B-9EA2-1536-C6997CBDE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Bacači vode i pjene - monitor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F4E12-3E1F-96D7-BD00-48D8633C8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To su armature koje pod tlakom izbacuju velike količine vode ili pjene na velike udaljenosti</a:t>
            </a:r>
          </a:p>
          <a:p>
            <a:r>
              <a:rPr lang="hr-HR" dirty="0"/>
              <a:t>Postoje prijenosni, prijevozni i stabilni </a:t>
            </a:r>
          </a:p>
          <a:p>
            <a:r>
              <a:rPr lang="hr-HR" dirty="0"/>
              <a:t>Radni tlak im je 8 i više bara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0450C-BB92-CC48-9091-555D40115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214" y="3827930"/>
            <a:ext cx="2660485" cy="2866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80027B-C5A3-AB42-2D5E-88C0CC594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304497"/>
            <a:ext cx="3715571" cy="31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71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7FFE1B-0007-8693-372C-00A0DBD20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4. Sprave za zaštitu dišnih organa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5FBDEC5-6235-8FFA-192E-6B726F2AB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Da bismo razumjeli način djelovanja zaštitnih naprava za disanje, moramo razumjeti proces disanja ljudskog organizma</a:t>
            </a:r>
          </a:p>
          <a:p>
            <a:pPr lvl="1"/>
            <a:r>
              <a:rPr lang="hr-HR" dirty="0"/>
              <a:t>Opće je poznata stvar da je čovjeku potreban zrak, odnosno kisik, za život</a:t>
            </a:r>
          </a:p>
          <a:p>
            <a:pPr lvl="1"/>
            <a:r>
              <a:rPr lang="hr-HR" dirty="0"/>
              <a:t>Čovjek bez hrane može preživjeti oko 30 dana, bez tekućine oko 3 dana, a bez kisika oko 3 minute </a:t>
            </a:r>
          </a:p>
          <a:p>
            <a:pPr lvl="1"/>
            <a:r>
              <a:rPr lang="hr-HR" dirty="0"/>
              <a:t>Što je aktivnost veća, to je i potreba za zrakom (kisikom) veća </a:t>
            </a:r>
          </a:p>
          <a:p>
            <a:endParaRPr lang="hr-HR" dirty="0"/>
          </a:p>
        </p:txBody>
      </p:sp>
      <p:pic>
        <p:nvPicPr>
          <p:cNvPr id="5" name="Slika 4" descr="Slika na kojoj se prikazuje tekst, Font, snimka zaslona, broj&#10;&#10;Sadržaj generiran uz AI možda nije točan.">
            <a:extLst>
              <a:ext uri="{FF2B5EF4-FFF2-40B4-BE49-F238E27FC236}">
                <a16:creationId xmlns:a16="http://schemas.microsoft.com/office/drawing/2014/main" id="{82FADEFD-EF37-518C-49F4-83EDC4E83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72" y="4350639"/>
            <a:ext cx="5416638" cy="214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57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2E8AC5-9C3D-FF91-B92E-32841A762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Disanje – izmjena plinova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2F709BB-2504-1FC3-C971-06D92F46F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55399" cy="4351338"/>
          </a:xfrm>
        </p:spPr>
        <p:txBody>
          <a:bodyPr/>
          <a:lstStyle/>
          <a:p>
            <a:r>
              <a:rPr lang="hr-HR" dirty="0"/>
              <a:t>Disanje se sastoji od UDISAJA i IZDISAJA</a:t>
            </a:r>
          </a:p>
          <a:p>
            <a:pPr lvl="1"/>
            <a:r>
              <a:rPr lang="hr-HR" dirty="0"/>
              <a:t>Tokom tog procesa dolazi do izmjene plinova između organizma i njegove okoline </a:t>
            </a:r>
          </a:p>
        </p:txBody>
      </p:sp>
      <p:pic>
        <p:nvPicPr>
          <p:cNvPr id="5" name="Slika 4" descr="Slika na kojoj se prikazuje tekst, dijagram, Plan, skeč&#10;&#10;Sadržaj generiran uz AI možda nije točan.">
            <a:extLst>
              <a:ext uri="{FF2B5EF4-FFF2-40B4-BE49-F238E27FC236}">
                <a16:creationId xmlns:a16="http://schemas.microsoft.com/office/drawing/2014/main" id="{868AFAD7-D89F-0E18-B734-0B0920924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599" y="1527264"/>
            <a:ext cx="4660201" cy="494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23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6378B2-D903-7390-2C51-D4690D024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Štetne i otrovne tvari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2633AB1-1034-4BA6-71A5-72B1CF975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To su štetne i otrovne tvari koje, kada uđu u organizam čovjeka, čak i u relativno malim količinama, izazivaju poremećaj normalnih funkcija organizma ili pojedinih organa. </a:t>
            </a:r>
          </a:p>
          <a:p>
            <a:r>
              <a:rPr lang="hr-HR" dirty="0"/>
              <a:t>Klasificiraju se prema više kriterija, ali nama si najvažnije fizikalne i fiziološke klasifikacije.</a:t>
            </a:r>
          </a:p>
          <a:p>
            <a:pPr lvl="1"/>
            <a:r>
              <a:rPr lang="hr-HR" dirty="0"/>
              <a:t>Fizikalne – podjela prema obliku – plinovi, pare ili aerosoli </a:t>
            </a:r>
          </a:p>
          <a:p>
            <a:pPr lvl="1"/>
            <a:r>
              <a:rPr lang="hr-HR" dirty="0"/>
              <a:t>Fiziološke – podjela prema načinu djelovanja – stanični otrovi, krvni otrovi nervni otrovi, zagušljivci i nadražljivci</a:t>
            </a:r>
          </a:p>
          <a:p>
            <a:r>
              <a:rPr lang="hr-HR" dirty="0"/>
              <a:t>Važno je naglasiti da djelovanje požarnih plinova i dima na ljudski organizam može biti otrovno, ugušujuće, može doći do oštećenja dišnih puteva i organa zbog vrućeg zraka.</a:t>
            </a:r>
          </a:p>
        </p:txBody>
      </p:sp>
    </p:spTree>
    <p:extLst>
      <p:ext uri="{BB962C8B-B14F-4D97-AF65-F5344CB8AC3E}">
        <p14:creationId xmlns:p14="http://schemas.microsoft.com/office/powerpoint/2010/main" val="2276412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9E27C1-8A0F-122C-223E-0FC7417C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Vrste i namjena zaštitnih naprava za disanje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4588C86-F33E-5190-32BF-69571B458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64936" cy="4351338"/>
          </a:xfrm>
        </p:spPr>
        <p:txBody>
          <a:bodyPr/>
          <a:lstStyle/>
          <a:p>
            <a:r>
              <a:rPr lang="hr-HR" dirty="0"/>
              <a:t>Dijele se prema konstrukciji tj. prema načinu djelovanja </a:t>
            </a:r>
          </a:p>
          <a:p>
            <a:r>
              <a:rPr lang="hr-HR" dirty="0"/>
              <a:t>Postoje dvije osnovne skupine:</a:t>
            </a:r>
          </a:p>
          <a:p>
            <a:pPr lvl="1"/>
            <a:r>
              <a:rPr lang="hr-HR" dirty="0"/>
              <a:t>Filtarske naprave</a:t>
            </a:r>
          </a:p>
          <a:p>
            <a:pPr lvl="1"/>
            <a:r>
              <a:rPr lang="hr-HR" dirty="0"/>
              <a:t>Aparati za disanje </a:t>
            </a:r>
          </a:p>
        </p:txBody>
      </p:sp>
      <p:pic>
        <p:nvPicPr>
          <p:cNvPr id="5" name="Slika 4" descr="Slika na kojoj se prikazuje odijevanje, osobna zaštitna oprema, kaciga&#10;&#10;Sadržaj generiran uz AI možda nije točan.">
            <a:extLst>
              <a:ext uri="{FF2B5EF4-FFF2-40B4-BE49-F238E27FC236}">
                <a16:creationId xmlns:a16="http://schemas.microsoft.com/office/drawing/2014/main" id="{AC9774D7-AE05-5284-A4D5-FF7BFE43C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68" y="4344034"/>
            <a:ext cx="3990975" cy="1543050"/>
          </a:xfrm>
          <a:prstGeom prst="rect">
            <a:avLst/>
          </a:prstGeom>
        </p:spPr>
      </p:pic>
      <p:pic>
        <p:nvPicPr>
          <p:cNvPr id="7" name="Slika 6" descr="Slika na kojoj se prikazuje Koferi i torbe, ruksak, torba&#10;&#10;Sadržaj generiran uz AI možda nije točan.">
            <a:extLst>
              <a:ext uri="{FF2B5EF4-FFF2-40B4-BE49-F238E27FC236}">
                <a16:creationId xmlns:a16="http://schemas.microsoft.com/office/drawing/2014/main" id="{7EA8EFF7-DD27-1E93-CF27-6FA82FEB2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542" y="1276985"/>
            <a:ext cx="4678906" cy="461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64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1387-2DC0-3374-4413-23F2EE5D4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Vatrogasna odjeća i obuća 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13E21-182D-2946-056A-6A466471E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Ubrajamo: </a:t>
            </a:r>
          </a:p>
          <a:p>
            <a:pPr lvl="1"/>
            <a:r>
              <a:rPr lang="hr-HR" dirty="0"/>
              <a:t>Jaknu i hlače ili kombinezon</a:t>
            </a:r>
          </a:p>
          <a:p>
            <a:pPr lvl="2"/>
            <a:r>
              <a:rPr lang="hr-HR" dirty="0"/>
              <a:t>Ima dva osnovna sloja – zaštitni (vanjski) i izolacijski sloj</a:t>
            </a:r>
          </a:p>
          <a:p>
            <a:pPr lvl="2"/>
            <a:r>
              <a:rPr lang="hr-HR" dirty="0"/>
              <a:t>Jakna i hlače imaju i </a:t>
            </a:r>
            <a:r>
              <a:rPr lang="hr-HR" dirty="0" err="1"/>
              <a:t>vodozaštini</a:t>
            </a:r>
            <a:r>
              <a:rPr lang="hr-HR" dirty="0"/>
              <a:t> sloj</a:t>
            </a:r>
          </a:p>
          <a:p>
            <a:pPr lvl="1"/>
            <a:r>
              <a:rPr lang="hr-HR" dirty="0"/>
              <a:t>Rukavice </a:t>
            </a:r>
          </a:p>
          <a:p>
            <a:pPr lvl="2"/>
            <a:r>
              <a:rPr lang="hr-HR" dirty="0"/>
              <a:t>Izrađene su od istih materijala kao i odjeća </a:t>
            </a:r>
          </a:p>
          <a:p>
            <a:pPr lvl="1"/>
            <a:r>
              <a:rPr lang="hr-HR" dirty="0"/>
              <a:t>Čizme</a:t>
            </a:r>
          </a:p>
          <a:p>
            <a:pPr lvl="2"/>
            <a:r>
              <a:rPr lang="hr-HR" dirty="0"/>
              <a:t>Izrađene su od istih materijala kao i odjeća a vanjski sloj je prirodna koža </a:t>
            </a:r>
          </a:p>
          <a:p>
            <a:pPr lvl="2"/>
            <a:r>
              <a:rPr lang="hr-HR" dirty="0"/>
              <a:t>Unutar čizme na mjestu prstiju, pete i </a:t>
            </a:r>
          </a:p>
          <a:p>
            <a:pPr marL="914400" lvl="2" indent="0">
              <a:buNone/>
            </a:pPr>
            <a:r>
              <a:rPr lang="hr-HR" dirty="0"/>
              <a:t>	stopala su umetci koje štite od </a:t>
            </a:r>
          </a:p>
          <a:p>
            <a:pPr marL="914400" lvl="2" indent="0">
              <a:buNone/>
            </a:pPr>
            <a:r>
              <a:rPr lang="hr-HR" dirty="0"/>
              <a:t>	mehaničkih ozljeda </a:t>
            </a:r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929828-2A65-91A8-9B2F-751715139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814046"/>
            <a:ext cx="3089847" cy="1981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12BFC-1A26-E59F-9D49-4F69C7757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668" y="2978991"/>
            <a:ext cx="3267798" cy="1835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8EFA4A-AA85-4EF8-312E-090956BE1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835" y="89156"/>
            <a:ext cx="3053836" cy="305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44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342C5B-57A8-ACE2-137C-1D99B857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Filtarske naprave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DEB4400-268B-B01B-DF86-6088A40C2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Pročišćuju zrak iz trenutne korisnikove okoline</a:t>
            </a:r>
          </a:p>
          <a:p>
            <a:r>
              <a:rPr lang="hr-HR" dirty="0"/>
              <a:t>Mogu štititi </a:t>
            </a:r>
            <a:r>
              <a:rPr lang="pl-PL" dirty="0"/>
              <a:t>samo do ograničenih koncentracija poznatih onečišćenja u zraku (koncentracija kisika u atmosferi mora bit najmanje 17 %) </a:t>
            </a:r>
          </a:p>
          <a:p>
            <a:r>
              <a:rPr lang="pl-PL" dirty="0"/>
              <a:t>Sastoji se od dva osnovna dijela:</a:t>
            </a:r>
          </a:p>
          <a:p>
            <a:pPr lvl="1"/>
            <a:r>
              <a:rPr lang="pl-PL" dirty="0"/>
              <a:t>Zaštitna maska </a:t>
            </a:r>
          </a:p>
          <a:p>
            <a:pPr lvl="1"/>
            <a:r>
              <a:rPr lang="pl-PL" dirty="0"/>
              <a:t>Filtar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68006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F96310-C2F1-ACDD-2B03-F6EF0EA0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Zaštitne maske 	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E671549-389F-0BD3-9370-E7551354C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Povezuje dišne putove korisnika s filtrom, te ih ujedno odvaja od zagađene atmosfere </a:t>
            </a:r>
          </a:p>
          <a:p>
            <a:r>
              <a:rPr lang="hr-HR" dirty="0"/>
              <a:t>Najčešće korištene maske kod filtarskih naprava su:</a:t>
            </a:r>
          </a:p>
          <a:p>
            <a:pPr lvl="1"/>
            <a:r>
              <a:rPr lang="hr-HR" dirty="0"/>
              <a:t>Maska za cijelo lice</a:t>
            </a:r>
          </a:p>
          <a:p>
            <a:pPr lvl="1"/>
            <a:r>
              <a:rPr lang="hr-HR" dirty="0"/>
              <a:t>Filtarska polumaska </a:t>
            </a:r>
          </a:p>
          <a:p>
            <a:pPr lvl="1"/>
            <a:r>
              <a:rPr lang="hr-HR" dirty="0"/>
              <a:t>I kapuljača </a:t>
            </a:r>
          </a:p>
        </p:txBody>
      </p:sp>
      <p:pic>
        <p:nvPicPr>
          <p:cNvPr id="5" name="Slika 4" descr="Slika na kojoj se prikazuje maska, odijevanje, plinska maska&#10;&#10;Sadržaj generiran uz AI možda nije točan.">
            <a:extLst>
              <a:ext uri="{FF2B5EF4-FFF2-40B4-BE49-F238E27FC236}">
                <a16:creationId xmlns:a16="http://schemas.microsoft.com/office/drawing/2014/main" id="{E813E0D7-D11B-B576-8953-28DF002CD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32" y="3451479"/>
            <a:ext cx="2362200" cy="2495550"/>
          </a:xfrm>
          <a:prstGeom prst="rect">
            <a:avLst/>
          </a:prstGeom>
        </p:spPr>
      </p:pic>
      <p:pic>
        <p:nvPicPr>
          <p:cNvPr id="7" name="Slika 6" descr="Slika na kojoj se prikazuje maska, odijevanje, plinska maska&#10;&#10;Sadržaj generiran uz AI možda nije točan.">
            <a:extLst>
              <a:ext uri="{FF2B5EF4-FFF2-40B4-BE49-F238E27FC236}">
                <a16:creationId xmlns:a16="http://schemas.microsoft.com/office/drawing/2014/main" id="{704560A9-7C39-578B-0252-B7BA79109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469" y="3287077"/>
            <a:ext cx="1990725" cy="2638425"/>
          </a:xfrm>
          <a:prstGeom prst="rect">
            <a:avLst/>
          </a:prstGeom>
        </p:spPr>
      </p:pic>
      <p:pic>
        <p:nvPicPr>
          <p:cNvPr id="9" name="Slika 8" descr="Slika na kojoj se prikazuje odijevanje, osobna zaštitna oprema, plinska maska, odjeća za rad&#10;&#10;Sadržaj generiran uz AI možda nije točan.">
            <a:extLst>
              <a:ext uri="{FF2B5EF4-FFF2-40B4-BE49-F238E27FC236}">
                <a16:creationId xmlns:a16="http://schemas.microsoft.com/office/drawing/2014/main" id="{C063C734-0ADA-7EFC-7C26-ED72087E1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796" y="2806255"/>
            <a:ext cx="237172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82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8B5FD8-2756-F3B8-1DF1-2260887F7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Filtri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D9EC863-E9ED-B7D5-6BDA-3A8CDF162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Predviđeni su da sprječavaju prolazak otrovnih i agresivnih tvari do korisnikova dišnog sustava </a:t>
            </a:r>
          </a:p>
          <a:p>
            <a:r>
              <a:rPr lang="hr-HR" sz="2400" dirty="0"/>
              <a:t>Trajanje kvalitete zaštite (filtracije) je ograničeno i ovisi o koncentraciji štetnih tvari</a:t>
            </a:r>
          </a:p>
          <a:p>
            <a:r>
              <a:rPr lang="hr-HR" sz="2400" dirty="0"/>
              <a:t>Svaki filtar je obilježen bojom i natpisom za koji su plin i/ili čestice, maksimalnom dopuštenom koncentracijom štetnih tvari i sl.</a:t>
            </a:r>
          </a:p>
          <a:p>
            <a:r>
              <a:rPr lang="hr-HR" sz="2400" dirty="0"/>
              <a:t>Znak istrošenosti filtra je povećan otpor pri disanju i osjećanje specifičnih mirisa i otrovnih tvari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78AB35A-093F-50AB-C96E-3E8A7347E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982" y="4881563"/>
            <a:ext cx="4738497" cy="151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33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8B9066-C9C3-CEC5-C791-8FC826C5A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Aparati za disanje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63FB822-916C-175A-D7A5-F3F141A2F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To su uređaji koji su neovisni o okolnoj atmosferi </a:t>
            </a:r>
          </a:p>
          <a:p>
            <a:r>
              <a:rPr lang="hr-HR" dirty="0"/>
              <a:t>Izoliraju korisnika od okolnog zraka i dobavljaju korisniku zrak ili plin pogodan za disanje </a:t>
            </a:r>
          </a:p>
          <a:p>
            <a:r>
              <a:rPr lang="hr-HR" dirty="0"/>
              <a:t>Podjela aparata za disanje:</a:t>
            </a:r>
          </a:p>
          <a:p>
            <a:pPr lvl="1"/>
            <a:r>
              <a:rPr lang="hr-HR" dirty="0"/>
              <a:t>Cijevni aparati (nesamostalni)</a:t>
            </a:r>
          </a:p>
          <a:p>
            <a:pPr lvl="1"/>
            <a:r>
              <a:rPr lang="hr-HR" dirty="0"/>
              <a:t>Izolacijski aparati (samostalni)</a:t>
            </a:r>
          </a:p>
          <a:p>
            <a:pPr lvl="1"/>
            <a:r>
              <a:rPr lang="hr-HR" dirty="0"/>
              <a:t>Izolacijski aparati za spašavanje (samostalni) </a:t>
            </a:r>
          </a:p>
        </p:txBody>
      </p:sp>
    </p:spTree>
    <p:extLst>
      <p:ext uri="{BB962C8B-B14F-4D97-AF65-F5344CB8AC3E}">
        <p14:creationId xmlns:p14="http://schemas.microsoft.com/office/powerpoint/2010/main" val="3911446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083389-F101-6A8C-3B49-1243E67E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Cijevni aparati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8D7093B-A3BD-6289-5BBD-2890B9775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46448" cy="4351338"/>
          </a:xfrm>
        </p:spPr>
        <p:txBody>
          <a:bodyPr>
            <a:normAutofit/>
          </a:bodyPr>
          <a:lstStyle/>
          <a:p>
            <a:r>
              <a:rPr lang="hr-HR" dirty="0"/>
              <a:t>Štite korisnika od udisanja štetnih primjesa iz atmosfere u kojoj boravi </a:t>
            </a:r>
          </a:p>
          <a:p>
            <a:r>
              <a:rPr lang="hr-HR" dirty="0"/>
              <a:t>Dovode čisti zrak iz drugih prostorija ili iz spremnika uz pomoć cijevi </a:t>
            </a:r>
          </a:p>
          <a:p>
            <a:r>
              <a:rPr lang="hr-HR" dirty="0"/>
              <a:t>Primjena im je ograničena duljinom cijevi, a tako i radno djelovanje korisnika 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 descr="Slika na kojoj se prikazuje tlo, fizički radnik, beton, vanjski&#10;&#10;Sadržaj generiran uz AI možda nije točan.">
            <a:extLst>
              <a:ext uri="{FF2B5EF4-FFF2-40B4-BE49-F238E27FC236}">
                <a16:creationId xmlns:a16="http://schemas.microsoft.com/office/drawing/2014/main" id="{21E7845C-5626-1ED9-4E8C-B968C3503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91" y="1027906"/>
            <a:ext cx="2181225" cy="3086100"/>
          </a:xfrm>
          <a:prstGeom prst="rect">
            <a:avLst/>
          </a:prstGeom>
        </p:spPr>
      </p:pic>
      <p:pic>
        <p:nvPicPr>
          <p:cNvPr id="7" name="Slika 6" descr="Slika na kojoj se prikazuje kolica, promet, kotač&#10;&#10;Sadržaj generiran uz AI možda nije točan.">
            <a:extLst>
              <a:ext uri="{FF2B5EF4-FFF2-40B4-BE49-F238E27FC236}">
                <a16:creationId xmlns:a16="http://schemas.microsoft.com/office/drawing/2014/main" id="{06FE9D26-4144-C6E6-EB0C-85ADDB450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437" y="2148839"/>
            <a:ext cx="3079003" cy="405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59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F856E7-948C-F733-AD09-736268267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Izolacijski aparati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37AB8E9-9681-74BB-0457-2DE6C3C3A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0576" cy="4351338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Aparati koji su izračeni na način da korisnik nosi cilindar sa stlačenim zrakom ili kisikom sa sobom</a:t>
            </a:r>
          </a:p>
          <a:p>
            <a:r>
              <a:rPr lang="hr-HR" dirty="0"/>
              <a:t>Koriste se za zaštitu dišnih organa u zagađenoj atmosferi ili di nema dovoljno kisika za disanje </a:t>
            </a:r>
          </a:p>
          <a:p>
            <a:r>
              <a:rPr lang="hr-HR" dirty="0"/>
              <a:t>Vrijeme korištenja je ograničeno samom izvedbom izolacijskog aparata i težini posla </a:t>
            </a:r>
          </a:p>
          <a:p>
            <a:r>
              <a:rPr lang="hr-HR" dirty="0"/>
              <a:t>Postoje izolacijski aparati </a:t>
            </a:r>
          </a:p>
          <a:p>
            <a:pPr lvl="1"/>
            <a:r>
              <a:rPr lang="hr-HR" dirty="0"/>
              <a:t>Sa otvorenim sustavom </a:t>
            </a:r>
          </a:p>
          <a:p>
            <a:pPr lvl="1"/>
            <a:r>
              <a:rPr lang="hr-HR" dirty="0"/>
              <a:t>Sa zatvorenim sustavom</a:t>
            </a:r>
          </a:p>
        </p:txBody>
      </p:sp>
      <p:pic>
        <p:nvPicPr>
          <p:cNvPr id="5" name="Slika 4" descr="Slika na kojoj se prikazuje Koferi i torbe, ruksak, torba&#10;&#10;Sadržaj generiran uz AI možda nije točan.">
            <a:extLst>
              <a:ext uri="{FF2B5EF4-FFF2-40B4-BE49-F238E27FC236}">
                <a16:creationId xmlns:a16="http://schemas.microsoft.com/office/drawing/2014/main" id="{C7274722-F900-C388-5B18-5CD67739B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502" y="1027906"/>
            <a:ext cx="4874514" cy="48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42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21EEA8-2BB9-36DB-077B-7AB68C9E7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Izolacijski aparati sa stlačenim zrakom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EB1F30A-4EFF-CB15-C853-073B03924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23104" cy="4351338"/>
          </a:xfrm>
        </p:spPr>
        <p:txBody>
          <a:bodyPr>
            <a:normAutofit fontScale="77500" lnSpcReduction="20000"/>
          </a:bodyPr>
          <a:lstStyle/>
          <a:p>
            <a:r>
              <a:rPr lang="hr-HR" dirty="0"/>
              <a:t>Opskrbljuje korisnika čistim zrakom iz boce</a:t>
            </a:r>
          </a:p>
          <a:p>
            <a:r>
              <a:rPr lang="hr-HR" dirty="0"/>
              <a:t>Tlak iz boce prolazi kroz redukcijski ventil na leđnom nosaču i preko tlačne cijevi do plućnog automata za reguliranje potrebne količine zraka za disanje. Zrak koji izdahnemo izlazi kroz </a:t>
            </a:r>
            <a:r>
              <a:rPr lang="hr-HR" dirty="0" err="1"/>
              <a:t>izdasajni</a:t>
            </a:r>
            <a:r>
              <a:rPr lang="hr-HR" dirty="0"/>
              <a:t> ventil na maski za cijelo lice </a:t>
            </a:r>
          </a:p>
          <a:p>
            <a:r>
              <a:rPr lang="hr-HR" dirty="0"/>
              <a:t>Osnovni dijelovi izolacijskog aparata: </a:t>
            </a:r>
          </a:p>
          <a:p>
            <a:pPr lvl="1"/>
            <a:r>
              <a:rPr lang="hr-HR" dirty="0"/>
              <a:t>Boca sa stlačenim zrakom</a:t>
            </a:r>
          </a:p>
          <a:p>
            <a:pPr lvl="1"/>
            <a:r>
              <a:rPr lang="hr-HR" dirty="0"/>
              <a:t>Redukcijski ventil</a:t>
            </a:r>
          </a:p>
          <a:p>
            <a:pPr lvl="1"/>
            <a:r>
              <a:rPr lang="hr-HR" dirty="0"/>
              <a:t>Tlačna cijev s plućnim automatom</a:t>
            </a:r>
          </a:p>
          <a:p>
            <a:pPr lvl="1"/>
            <a:r>
              <a:rPr lang="hr-HR" dirty="0"/>
              <a:t>Visokotlačna cijev s manometrom </a:t>
            </a:r>
          </a:p>
          <a:p>
            <a:pPr lvl="1"/>
            <a:r>
              <a:rPr lang="hr-HR" dirty="0"/>
              <a:t>Sigurnosna zviždaljka </a:t>
            </a:r>
          </a:p>
          <a:p>
            <a:pPr lvl="1"/>
            <a:r>
              <a:rPr lang="hr-HR" dirty="0"/>
              <a:t>Leđni nosač</a:t>
            </a:r>
          </a:p>
          <a:p>
            <a:pPr lvl="1"/>
            <a:r>
              <a:rPr lang="hr-HR" dirty="0"/>
              <a:t>Maska za cijelo lice </a:t>
            </a:r>
          </a:p>
        </p:txBody>
      </p:sp>
      <p:pic>
        <p:nvPicPr>
          <p:cNvPr id="5" name="Slika 4" descr="Slika na kojoj se prikazuje dijagram, skeč, karta, Plan&#10;&#10;Sadržaj generiran uz AI možda nije točan.">
            <a:extLst>
              <a:ext uri="{FF2B5EF4-FFF2-40B4-BE49-F238E27FC236}">
                <a16:creationId xmlns:a16="http://schemas.microsoft.com/office/drawing/2014/main" id="{9EAD2FDD-9E61-A796-4AA9-6F5DD9C4A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1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04" y="2430145"/>
            <a:ext cx="6174464" cy="363607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147215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017A99-8EE5-A729-601E-E73865555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Izolacijski aparati sa zatvorenim sustavom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0516D0F-F4C0-D4F5-1734-F3C17A827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Način rada ovih aparata sastoji se u tome da se izdahnuti zrak ne izbacuje u atmosferu nego da se preko cijevi i izdisajnog ventila dovodi nazad u aparat.</a:t>
            </a:r>
          </a:p>
          <a:p>
            <a:r>
              <a:rPr lang="hr-HR" dirty="0"/>
              <a:t>Izdahnuti zrak </a:t>
            </a:r>
            <a:r>
              <a:rPr lang="pl-PL" dirty="0"/>
              <a:t>odlazi u patronu s CO2 </a:t>
            </a:r>
            <a:r>
              <a:rPr lang="hr-HR" dirty="0"/>
              <a:t>apsorberom u kojoj se apsorbira vlaga i ugljični dioksid (CO2). Pročišćeni </a:t>
            </a:r>
            <a:r>
              <a:rPr lang="pl-PL" dirty="0"/>
              <a:t>zrak zatim ulazi u vrećicu za disanje gdje se dopunjuje </a:t>
            </a:r>
            <a:r>
              <a:rPr lang="hr-HR" dirty="0"/>
              <a:t>čistim kisikom iz boce</a:t>
            </a:r>
          </a:p>
          <a:p>
            <a:r>
              <a:rPr lang="hr-HR" dirty="0"/>
              <a:t>Zrak se preko cijevi i ventila za udisanje dovodi u masku za cijelo lice korisnika</a:t>
            </a:r>
          </a:p>
        </p:txBody>
      </p:sp>
    </p:spTree>
    <p:extLst>
      <p:ext uri="{BB962C8B-B14F-4D97-AF65-F5344CB8AC3E}">
        <p14:creationId xmlns:p14="http://schemas.microsoft.com/office/powerpoint/2010/main" val="3279328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9F4B4E-2A98-D105-6C79-F5AD47FA5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Izolacijski aparati za spašavanje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6D3D171-58E8-4353-7F51-0BD2F0080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23304" cy="4351338"/>
          </a:xfrm>
        </p:spPr>
        <p:txBody>
          <a:bodyPr/>
          <a:lstStyle/>
          <a:p>
            <a:r>
              <a:rPr lang="hr-HR" dirty="0"/>
              <a:t>Prvenstveno su namijenjeni za spašavanje unesrećenih osoba, a ne za intervencije </a:t>
            </a:r>
          </a:p>
          <a:p>
            <a:r>
              <a:rPr lang="hr-HR" dirty="0"/>
              <a:t>Manjih su dimenzija, te s time i manjim vremenom korištenja</a:t>
            </a:r>
          </a:p>
          <a:p>
            <a:r>
              <a:rPr lang="hr-HR" dirty="0"/>
              <a:t>U odnosu na izolacione aparate su manje težine, imaju manje dijelova i samim time su lakši za održavanje </a:t>
            </a:r>
          </a:p>
        </p:txBody>
      </p:sp>
      <p:pic>
        <p:nvPicPr>
          <p:cNvPr id="5" name="Slika 4" descr="Slika na kojoj se prikazuje tekst&#10;&#10;Sadržaj generiran uz AI možda nije točan.">
            <a:extLst>
              <a:ext uri="{FF2B5EF4-FFF2-40B4-BE49-F238E27FC236}">
                <a16:creationId xmlns:a16="http://schemas.microsoft.com/office/drawing/2014/main" id="{B0474E2F-F047-9142-B7E6-0E517EB1A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138" y="2185416"/>
            <a:ext cx="3684389" cy="272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48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31D5-7942-1C49-D546-EFE690136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5. Sprave za penjanje i spašavanje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FB4B1-83A0-1E9B-761E-D579839C4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noProof="0" dirty="0"/>
              <a:t>To su uređaji i oprema namijenjeni spašavanju, penjanju i radu na visinama</a:t>
            </a:r>
          </a:p>
          <a:p>
            <a:r>
              <a:rPr lang="hr-HR" noProof="0" dirty="0"/>
              <a:t>U te uređaje i opremu ubrajaju se:</a:t>
            </a:r>
          </a:p>
          <a:p>
            <a:pPr lvl="1"/>
            <a:r>
              <a:rPr lang="hr-HR" noProof="0" dirty="0"/>
              <a:t>prijenosne vatrogasne ljestve</a:t>
            </a:r>
          </a:p>
          <a:p>
            <a:pPr lvl="1"/>
            <a:r>
              <a:rPr lang="hr-HR" noProof="0" dirty="0"/>
              <a:t>Spusnice</a:t>
            </a:r>
          </a:p>
          <a:p>
            <a:pPr lvl="1"/>
            <a:r>
              <a:rPr lang="hr-HR" noProof="0" dirty="0"/>
              <a:t>uskočnice i </a:t>
            </a:r>
            <a:r>
              <a:rPr lang="hr-HR" noProof="0" dirty="0" err="1"/>
              <a:t>uskočne</a:t>
            </a:r>
            <a:r>
              <a:rPr lang="hr-HR" noProof="0" dirty="0"/>
              <a:t> zračne jastuke</a:t>
            </a:r>
          </a:p>
          <a:p>
            <a:pPr lvl="1"/>
            <a:r>
              <a:rPr lang="hr-HR" noProof="0" dirty="0"/>
              <a:t>ostale naprave za spašavanje i </a:t>
            </a:r>
            <a:r>
              <a:rPr lang="hr-HR" noProof="0" dirty="0" err="1"/>
              <a:t>samospašavanje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7055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06DC-F9AF-F250-6189-65ACD6BD6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Vatrogasna kaciga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BC295-0F31-F29D-BD95-1B4FAE108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noProof="0" dirty="0"/>
              <a:t>izrađuje se u univerzalnoj veličini (mogućnost podešavanja veličine)</a:t>
            </a:r>
          </a:p>
          <a:p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bazi</a:t>
            </a:r>
            <a:r>
              <a:rPr lang="hr-HR" dirty="0"/>
              <a:t> </a:t>
            </a:r>
            <a:r>
              <a:rPr lang="en-US" dirty="0" err="1"/>
              <a:t>polimernih</a:t>
            </a:r>
            <a:r>
              <a:rPr lang="en-US" dirty="0"/>
              <a:t> </a:t>
            </a:r>
            <a:r>
              <a:rPr lang="en-US" dirty="0" err="1"/>
              <a:t>materijala</a:t>
            </a:r>
            <a:endParaRPr lang="hr-HR" dirty="0"/>
          </a:p>
          <a:p>
            <a:r>
              <a:rPr lang="hr-HR" noProof="0" dirty="0"/>
              <a:t>Š</a:t>
            </a:r>
            <a:r>
              <a:rPr lang="hr-HR" dirty="0" err="1"/>
              <a:t>titi</a:t>
            </a:r>
            <a:r>
              <a:rPr lang="hr-HR" dirty="0"/>
              <a:t> vatrogasca od: </a:t>
            </a:r>
          </a:p>
          <a:p>
            <a:pPr lvl="1"/>
            <a:r>
              <a:rPr lang="en-US" dirty="0" err="1"/>
              <a:t>opasnost</a:t>
            </a:r>
            <a:r>
              <a:rPr lang="en-US" dirty="0"/>
              <a:t> od topline</a:t>
            </a:r>
            <a:endParaRPr lang="hr-HR" dirty="0"/>
          </a:p>
          <a:p>
            <a:pPr lvl="1"/>
            <a:r>
              <a:rPr lang="en-US" dirty="0"/>
              <a:t>Plamena</a:t>
            </a:r>
            <a:endParaRPr lang="hr-HR" dirty="0"/>
          </a:p>
          <a:p>
            <a:pPr lvl="1"/>
            <a:r>
              <a:rPr lang="en-US" dirty="0" err="1"/>
              <a:t>mehaničkih</a:t>
            </a:r>
            <a:r>
              <a:rPr lang="en-US" dirty="0"/>
              <a:t> </a:t>
            </a:r>
            <a:r>
              <a:rPr lang="en-US" dirty="0" err="1"/>
              <a:t>ozljeda</a:t>
            </a:r>
            <a:r>
              <a:rPr lang="hr-HR" dirty="0"/>
              <a:t> </a:t>
            </a:r>
          </a:p>
          <a:p>
            <a:pPr lvl="1"/>
            <a:r>
              <a:rPr lang="pl-PL" dirty="0"/>
              <a:t>udara električne struje</a:t>
            </a:r>
          </a:p>
          <a:p>
            <a:pPr lvl="1"/>
            <a:r>
              <a:rPr lang="pl-PL" dirty="0"/>
              <a:t>ozeblina</a:t>
            </a:r>
            <a:endParaRPr lang="hr-HR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B9E0AE-8565-4E76-D7CC-B0B9B411B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476" y="2770092"/>
            <a:ext cx="2799830" cy="301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23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A8F8F-FB16-B9C7-D4D4-218DC7952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Prijenosne vatrogasne ljestve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22DC-7962-9633-9A10-E26920421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noProof="0" dirty="0"/>
              <a:t>koriste se za penjanje, rad na visini, rad u jamama i spašavanje</a:t>
            </a:r>
          </a:p>
          <a:p>
            <a:r>
              <a:rPr lang="hr-HR" noProof="0" dirty="0"/>
              <a:t>Vrste prijenosnih vatrogasnih ljestava su:</a:t>
            </a:r>
          </a:p>
          <a:p>
            <a:pPr lvl="1"/>
            <a:r>
              <a:rPr lang="hr-HR" noProof="0" dirty="0" err="1"/>
              <a:t>prislanjače</a:t>
            </a:r>
            <a:r>
              <a:rPr lang="hr-HR" noProof="0" dirty="0"/>
              <a:t> </a:t>
            </a:r>
          </a:p>
          <a:p>
            <a:pPr lvl="1"/>
            <a:r>
              <a:rPr lang="hr-HR" noProof="0" dirty="0"/>
              <a:t>Sastavljače</a:t>
            </a:r>
          </a:p>
          <a:p>
            <a:pPr lvl="1"/>
            <a:r>
              <a:rPr lang="hr-HR" noProof="0" dirty="0"/>
              <a:t>Rastegače</a:t>
            </a:r>
          </a:p>
          <a:p>
            <a:pPr lvl="1"/>
            <a:r>
              <a:rPr lang="hr-HR" noProof="0" dirty="0" err="1"/>
              <a:t>Kukače</a:t>
            </a:r>
            <a:endParaRPr lang="hr-HR" noProof="0" dirty="0"/>
          </a:p>
          <a:p>
            <a:pPr lvl="1"/>
            <a:r>
              <a:rPr lang="hr-HR" noProof="0" dirty="0"/>
              <a:t>univerzalne ljestve</a:t>
            </a:r>
          </a:p>
          <a:p>
            <a:pPr lvl="1"/>
            <a:r>
              <a:rPr lang="hr-HR" noProof="0" dirty="0"/>
              <a:t>mornarske </a:t>
            </a:r>
            <a:r>
              <a:rPr lang="hr-HR" noProof="0" dirty="0" err="1"/>
              <a:t>ljestveače</a:t>
            </a:r>
            <a:endParaRPr lang="hr-HR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DA53F-326C-E723-09E8-368B86446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970" y="5172634"/>
            <a:ext cx="1492017" cy="1662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FACD3E-E25C-84C3-3381-E50E569B6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5584" y="2756520"/>
            <a:ext cx="1630049" cy="3627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2D2077-F0C6-D831-F713-574650F8C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2251" y="2289035"/>
            <a:ext cx="1111500" cy="4423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656047-4A67-D8B7-4E5A-9C6969D07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9525" y="2885062"/>
            <a:ext cx="1271288" cy="3827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F6191F-3EBC-2A59-2C5D-323D8AED5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603" y="2759555"/>
            <a:ext cx="945337" cy="407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52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01963-AA04-4D16-E47B-46F017578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Spusnice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FE3B5-C5A9-6D36-2815-B7DEC240E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Upotrebljavaju</a:t>
            </a:r>
            <a:r>
              <a:rPr lang="hr-HR" dirty="0"/>
              <a:t> se</a:t>
            </a:r>
            <a:r>
              <a:rPr lang="en-US" dirty="0"/>
              <a:t> za </a:t>
            </a:r>
            <a:r>
              <a:rPr lang="en-US" dirty="0" err="1"/>
              <a:t>masovno</a:t>
            </a:r>
            <a:r>
              <a:rPr lang="en-US" dirty="0"/>
              <a:t> </a:t>
            </a:r>
            <a:r>
              <a:rPr lang="en-US" dirty="0" err="1"/>
              <a:t>spašavanje</a:t>
            </a:r>
            <a:r>
              <a:rPr lang="en-US" dirty="0"/>
              <a:t> </a:t>
            </a:r>
            <a:r>
              <a:rPr lang="en-US" dirty="0" err="1"/>
              <a:t>osoba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visokih</a:t>
            </a:r>
            <a:r>
              <a:rPr lang="en-US" dirty="0"/>
              <a:t> </a:t>
            </a:r>
            <a:r>
              <a:rPr lang="en-US" dirty="0" err="1"/>
              <a:t>objekata</a:t>
            </a:r>
            <a:endParaRPr lang="hr-HR" dirty="0"/>
          </a:p>
          <a:p>
            <a:r>
              <a:rPr lang="en-US" dirty="0" err="1"/>
              <a:t>Vrste</a:t>
            </a:r>
            <a:r>
              <a:rPr lang="en-US" dirty="0"/>
              <a:t> </a:t>
            </a:r>
            <a:r>
              <a:rPr lang="en-US" dirty="0" err="1"/>
              <a:t>vatrogasnih</a:t>
            </a:r>
            <a:r>
              <a:rPr lang="en-US" dirty="0"/>
              <a:t> </a:t>
            </a:r>
            <a:r>
              <a:rPr lang="en-US" dirty="0" err="1"/>
              <a:t>spusnica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otvorena</a:t>
            </a:r>
            <a:r>
              <a:rPr lang="en-US" dirty="0"/>
              <a:t> </a:t>
            </a:r>
            <a:r>
              <a:rPr lang="en-US" dirty="0" err="1"/>
              <a:t>spusnica</a:t>
            </a:r>
            <a:endParaRPr lang="hr-HR" dirty="0"/>
          </a:p>
          <a:p>
            <a:pPr lvl="1"/>
            <a:r>
              <a:rPr lang="en-US" dirty="0" err="1"/>
              <a:t>zatvorena</a:t>
            </a:r>
            <a:r>
              <a:rPr lang="en-US" dirty="0"/>
              <a:t> </a:t>
            </a:r>
            <a:r>
              <a:rPr lang="en-US" dirty="0" err="1"/>
              <a:t>spusnica</a:t>
            </a:r>
            <a:endParaRPr lang="hr-HR" dirty="0"/>
          </a:p>
          <a:p>
            <a:pPr lvl="1"/>
            <a:r>
              <a:rPr lang="en-US" dirty="0" err="1"/>
              <a:t>spiralna</a:t>
            </a:r>
            <a:r>
              <a:rPr lang="en-US" dirty="0"/>
              <a:t> </a:t>
            </a:r>
            <a:r>
              <a:rPr lang="en-US" dirty="0" err="1"/>
              <a:t>spusnica</a:t>
            </a:r>
            <a:endParaRPr lang="hr-HR" dirty="0"/>
          </a:p>
          <a:p>
            <a:pPr lvl="1"/>
            <a:r>
              <a:rPr lang="en-US" dirty="0" err="1"/>
              <a:t>elastična</a:t>
            </a:r>
            <a:r>
              <a:rPr lang="en-US" dirty="0"/>
              <a:t> </a:t>
            </a:r>
            <a:r>
              <a:rPr lang="en-US" dirty="0" err="1"/>
              <a:t>spusnica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87DA09-A723-9BA9-AF95-C31A1A8AA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109" y="2832846"/>
            <a:ext cx="3018749" cy="3815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74182C-834C-D963-D8BA-5E30D0E41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011" y="2297075"/>
            <a:ext cx="2419468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C41D6-4E12-F44E-F20B-FB3E109BD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5912" y="2297074"/>
            <a:ext cx="16244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885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E3D1A-6E83-04C1-8D31-AC65BFF2F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Uskočnice i uskočni zračni jastuci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21D3F-F3E3-3384-7BE9-B2A06B673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namijenjeni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spašavanju</a:t>
            </a:r>
            <a:r>
              <a:rPr lang="en-US" dirty="0"/>
              <a:t> </a:t>
            </a:r>
            <a:r>
              <a:rPr lang="en-US" dirty="0" err="1"/>
              <a:t>ljudi</a:t>
            </a:r>
            <a:r>
              <a:rPr lang="en-US" dirty="0"/>
              <a:t> s </a:t>
            </a:r>
            <a:r>
              <a:rPr lang="en-US" dirty="0" err="1"/>
              <a:t>visina</a:t>
            </a:r>
            <a:r>
              <a:rPr lang="en-US" dirty="0"/>
              <a:t> </a:t>
            </a:r>
            <a:r>
              <a:rPr lang="en-US" dirty="0" err="1"/>
              <a:t>uskakanjem</a:t>
            </a:r>
            <a:r>
              <a:rPr lang="en-US" dirty="0"/>
              <a:t>.</a:t>
            </a:r>
            <a:endParaRPr lang="hr-HR" dirty="0"/>
          </a:p>
          <a:p>
            <a:r>
              <a:rPr lang="hr-HR" dirty="0"/>
              <a:t>Postoje:</a:t>
            </a:r>
          </a:p>
          <a:p>
            <a:pPr lvl="1"/>
            <a:r>
              <a:rPr lang="en-US" dirty="0" err="1"/>
              <a:t>Uskočnice</a:t>
            </a:r>
            <a:endParaRPr lang="hr-HR" dirty="0"/>
          </a:p>
          <a:p>
            <a:pPr lvl="1"/>
            <a:r>
              <a:rPr lang="en-US" dirty="0" err="1"/>
              <a:t>zračne</a:t>
            </a:r>
            <a:r>
              <a:rPr lang="en-US" dirty="0"/>
              <a:t> </a:t>
            </a:r>
            <a:r>
              <a:rPr lang="en-US" dirty="0" err="1"/>
              <a:t>uskočnice</a:t>
            </a:r>
            <a:endParaRPr lang="hr-HR" dirty="0"/>
          </a:p>
          <a:p>
            <a:pPr lvl="1"/>
            <a:r>
              <a:rPr lang="en-US" dirty="0" err="1"/>
              <a:t>uskočne</a:t>
            </a:r>
            <a:r>
              <a:rPr lang="en-US" dirty="0"/>
              <a:t> </a:t>
            </a:r>
            <a:r>
              <a:rPr lang="en-US" dirty="0" err="1"/>
              <a:t>zračne</a:t>
            </a:r>
            <a:r>
              <a:rPr lang="en-US" dirty="0"/>
              <a:t> </a:t>
            </a:r>
            <a:r>
              <a:rPr lang="en-US" dirty="0" err="1"/>
              <a:t>jastuke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B1F14E-A6AB-6086-6054-8A3EA8DFC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976" y="2720129"/>
            <a:ext cx="2885440" cy="2562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56018B-9ED3-5EB2-A801-D80E1ADA4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212" y="4031276"/>
            <a:ext cx="3240384" cy="2361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D0DE12-B8D1-E06F-7AD4-8CE2B3ACC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22" y="4101353"/>
            <a:ext cx="3616959" cy="250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442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FF4F67-DF1D-B6D8-BC6B-0494CB33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hr-HR" dirty="0"/>
              <a:t>Hvala na pozornosti </a:t>
            </a:r>
          </a:p>
        </p:txBody>
      </p:sp>
    </p:spTree>
    <p:extLst>
      <p:ext uri="{BB962C8B-B14F-4D97-AF65-F5344CB8AC3E}">
        <p14:creationId xmlns:p14="http://schemas.microsoft.com/office/powerpoint/2010/main" val="2758239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3139-1DEB-C806-35B4-3DB9E0A5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Vatrogasni </a:t>
            </a:r>
            <a:r>
              <a:rPr lang="hr-HR" noProof="0" dirty="0" err="1"/>
              <a:t>penjački</a:t>
            </a:r>
            <a:r>
              <a:rPr lang="hr-HR" noProof="0" dirty="0"/>
              <a:t> pojas - opasač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C0054-BEC4-F61F-5739-88AA80020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328" y="2104337"/>
            <a:ext cx="10522472" cy="4072625"/>
          </a:xfrm>
        </p:spPr>
        <p:txBody>
          <a:bodyPr/>
          <a:lstStyle/>
          <a:p>
            <a:r>
              <a:rPr lang="hr-HR" noProof="0" dirty="0"/>
              <a:t>koristi se prilikom rada na visini i za sprječavanje pada s visine</a:t>
            </a:r>
          </a:p>
          <a:p>
            <a:r>
              <a:rPr lang="hr-HR" noProof="0" dirty="0"/>
              <a:t>Izrađuje se u četiri veličine. </a:t>
            </a:r>
          </a:p>
        </p:txBody>
      </p:sp>
      <p:pic>
        <p:nvPicPr>
          <p:cNvPr id="1026" name="Picture 2" descr="Vatrogasni opasač Haberkorn - KL PROTEKTION">
            <a:extLst>
              <a:ext uri="{FF2B5EF4-FFF2-40B4-BE49-F238E27FC236}">
                <a16:creationId xmlns:a16="http://schemas.microsoft.com/office/drawing/2014/main" id="{A5B0EA89-4833-46CB-0BE5-8D4671BC9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624" y="3061448"/>
            <a:ext cx="3348317" cy="334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EBA10A-43B5-8D2C-04A7-4177DF9A4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059" y="3225614"/>
            <a:ext cx="3184151" cy="318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91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666CE-E9CE-34E1-37B4-2D096549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Maska za cijelo lice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926E0-3CF8-E2F3-98A7-51B74CEB1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Š</a:t>
            </a:r>
            <a:r>
              <a:rPr lang="hr-HR" sz="2400" noProof="0" dirty="0" err="1"/>
              <a:t>titi</a:t>
            </a:r>
            <a:r>
              <a:rPr lang="hr-HR" sz="2400" noProof="0" dirty="0"/>
              <a:t> dišne organe</a:t>
            </a:r>
          </a:p>
          <a:p>
            <a:r>
              <a:rPr lang="hr-HR" sz="2400" noProof="0" dirty="0"/>
              <a:t>Prekriva usta, nos, oči i bradu, te je tijesno priljubljena uz lice pomoću steznih traka</a:t>
            </a:r>
          </a:p>
          <a:p>
            <a:r>
              <a:rPr lang="hr-HR" sz="2400" noProof="0" dirty="0"/>
              <a:t>Razlikujemo maske normalnog i povećanog tlaka, s navojnim ili utičnim priključkom</a:t>
            </a:r>
          </a:p>
          <a:p>
            <a:r>
              <a:rPr lang="hr-HR" sz="2400" noProof="0" dirty="0"/>
              <a:t>Ovisno o priključnom spoju na masku se mogu priključiti filtar ili plućni automat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AFD8F-9E8C-E26D-6F17-ABF9863A6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830" y="4237525"/>
            <a:ext cx="5400339" cy="23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13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CEF0-A259-C2C5-31F0-5DB560705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Vatrogasna užad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A5C2D-41F7-F8F6-2A2F-20A50D8D2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noProof="0" dirty="0"/>
              <a:t>U vatrogastvu razlikujemo penjačku i radnu užad</a:t>
            </a:r>
          </a:p>
          <a:p>
            <a:pPr lvl="1"/>
            <a:r>
              <a:rPr lang="hr-HR" noProof="0" dirty="0"/>
              <a:t>Penjačko uže namijenjeno je izbavljanju i samoizbavljanju, a može se koristiti i kao uže za signalizaciju</a:t>
            </a:r>
          </a:p>
          <a:p>
            <a:pPr lvl="1"/>
            <a:r>
              <a:rPr lang="hr-HR" noProof="0" dirty="0"/>
              <a:t>Radno uže koristi se za pomoćne poslove u vatrogastvu (spuštanje tereta, osiguranje usisnog voda i sl.).</a:t>
            </a:r>
          </a:p>
          <a:p>
            <a:r>
              <a:rPr lang="hr-HR" noProof="0" dirty="0"/>
              <a:t>Na jednom kraju užeta mora se obvezno nalaziti ušica, a na drugom kraju, ovisno o normi, uže može biti izvedeno sa ili bez ušice</a:t>
            </a:r>
          </a:p>
          <a:p>
            <a:endParaRPr lang="hr-HR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22431-0377-E202-AD3A-0951A619A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849906"/>
            <a:ext cx="3913111" cy="1723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ADA96D-0B52-24D1-7183-9F418FEF9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075" y="4849906"/>
            <a:ext cx="4692725" cy="173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35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6A557-5EAE-F9BB-D1AE-377CEC846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Reflektirajuća odijela za zaštitu od topline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86952-3CAB-90FA-2C9E-24CD2AE05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52012" cy="4351338"/>
          </a:xfrm>
        </p:spPr>
        <p:txBody>
          <a:bodyPr/>
          <a:lstStyle/>
          <a:p>
            <a:r>
              <a:rPr lang="hr-HR" noProof="0" dirty="0"/>
              <a:t>razlikujemo odijela za prilaz vatri i odijela za prolaz kroz vatru.</a:t>
            </a:r>
          </a:p>
          <a:p>
            <a:r>
              <a:rPr lang="hr-HR" noProof="0" dirty="0"/>
              <a:t>Odijela za prilaz vatri od toplinskog i svjetlosnog zračenja štite reflektiranjem</a:t>
            </a:r>
          </a:p>
          <a:p>
            <a:r>
              <a:rPr lang="hr-HR" noProof="0" dirty="0"/>
              <a:t>Odijela za prolazak kroz vatru omogućavaju vatrogascu kratkotrajan prolaz kroz vatru otprilike do 20 s</a:t>
            </a:r>
          </a:p>
          <a:p>
            <a:pPr marL="0" indent="0">
              <a:buNone/>
            </a:pPr>
            <a:endParaRPr lang="hr-HR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B00F8F-993F-3EDB-3905-8601A307D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023" y="1690688"/>
            <a:ext cx="2064545" cy="457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83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ED76C-2489-8B6B-C40D-4E03AFDB7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Odijela za zaštitu od kemikalija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E619-D4FD-85D6-3A14-AED809CBF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noProof="0" dirty="0"/>
              <a:t>izrađena su od polimernih materijala</a:t>
            </a:r>
          </a:p>
          <a:p>
            <a:r>
              <a:rPr lang="hr-HR" noProof="0" dirty="0"/>
              <a:t>imaju prostor za izolacijski aparat, panorama staklo te zatvarač koji je </a:t>
            </a:r>
            <a:r>
              <a:rPr lang="hr-HR" noProof="0" dirty="0" err="1"/>
              <a:t>plinonepropusan</a:t>
            </a:r>
            <a:endParaRPr lang="hr-HR" noProof="0" dirty="0"/>
          </a:p>
          <a:p>
            <a:endParaRPr lang="hr-HR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8EF99-85C5-7D3B-DF12-EE31C3EA1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058" y="3362134"/>
            <a:ext cx="4141695" cy="294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7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2480</Words>
  <Application>Microsoft Office PowerPoint</Application>
  <PresentationFormat>Widescreen</PresentationFormat>
  <Paragraphs>308</Paragraphs>
  <Slides>43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Vatrogasna tehnika </vt:lpstr>
      <vt:lpstr>1. Zaštitna vatrogasna oprema </vt:lpstr>
      <vt:lpstr>Vatrogasna odjeća i obuća  </vt:lpstr>
      <vt:lpstr>Vatrogasna kaciga </vt:lpstr>
      <vt:lpstr>Vatrogasni penjački pojas - opasač </vt:lpstr>
      <vt:lpstr>Maska za cijelo lice </vt:lpstr>
      <vt:lpstr>Vatrogasna užad </vt:lpstr>
      <vt:lpstr>Reflektirajuća odijela za zaštitu od topline </vt:lpstr>
      <vt:lpstr>Odijela za zaštitu od kemikalija</vt:lpstr>
      <vt:lpstr>2. Vatrogasne cijevi</vt:lpstr>
      <vt:lpstr>Usisne vatrogasne cijevi  </vt:lpstr>
      <vt:lpstr>Tlačne vatrogasne cijevi </vt:lpstr>
      <vt:lpstr>3. Vatrogasne armature za vodu i pjenu</vt:lpstr>
      <vt:lpstr>Vatrogasne spojnice </vt:lpstr>
      <vt:lpstr>Vatrogasne mlaznice za vodu </vt:lpstr>
      <vt:lpstr>Ublaživač reakcije vodenog mlaza </vt:lpstr>
      <vt:lpstr>Razdjelnica </vt:lpstr>
      <vt:lpstr>Sabirnica </vt:lpstr>
      <vt:lpstr>Usisna košara </vt:lpstr>
      <vt:lpstr>Uređaj za ograničavanje tlaka </vt:lpstr>
      <vt:lpstr>Vatrogasne armature za pjenu </vt:lpstr>
      <vt:lpstr>Mješač vode i pjenila – međumješalica </vt:lpstr>
      <vt:lpstr>Mlaznice za pjenu </vt:lpstr>
      <vt:lpstr>Generator lake pjene </vt:lpstr>
      <vt:lpstr>Bacači vode i pjene - monitor</vt:lpstr>
      <vt:lpstr>4. Sprave za zaštitu dišnih organa </vt:lpstr>
      <vt:lpstr>Disanje – izmjena plinova </vt:lpstr>
      <vt:lpstr>Štetne i otrovne tvari</vt:lpstr>
      <vt:lpstr>Vrste i namjena zaštitnih naprava za disanje </vt:lpstr>
      <vt:lpstr>Filtarske naprave </vt:lpstr>
      <vt:lpstr>Zaštitne maske  </vt:lpstr>
      <vt:lpstr>Filtri </vt:lpstr>
      <vt:lpstr>Aparati za disanje </vt:lpstr>
      <vt:lpstr>Cijevni aparati </vt:lpstr>
      <vt:lpstr>Izolacijski aparati</vt:lpstr>
      <vt:lpstr>Izolacijski aparati sa stlačenim zrakom</vt:lpstr>
      <vt:lpstr>Izolacijski aparati sa zatvorenim sustavom</vt:lpstr>
      <vt:lpstr>Izolacijski aparati za spašavanje </vt:lpstr>
      <vt:lpstr>5. Sprave za penjanje i spašavanje </vt:lpstr>
      <vt:lpstr>Prijenosne vatrogasne ljestve</vt:lpstr>
      <vt:lpstr>Spusnice </vt:lpstr>
      <vt:lpstr>Uskočnice i uskočni zračni jastuci</vt:lpstr>
      <vt:lpstr>Hvala na pozornosti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Nikola</dc:creator>
  <cp:lastModifiedBy>Nikola</cp:lastModifiedBy>
  <cp:revision>3</cp:revision>
  <dcterms:created xsi:type="dcterms:W3CDTF">2026-04-09T23:29:08Z</dcterms:created>
  <dcterms:modified xsi:type="dcterms:W3CDTF">2026-04-10T15:58:13Z</dcterms:modified>
</cp:coreProperties>
</file>