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7" d="100"/>
          <a:sy n="107" d="100"/>
        </p:scale>
        <p:origin x="69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84302-5E71-A858-FDE0-F9559B9EA6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F60960-8AA3-8785-4882-876D389F5A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203747-0771-75E0-0C66-8198CB570D6B}"/>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5" name="Footer Placeholder 4">
            <a:extLst>
              <a:ext uri="{FF2B5EF4-FFF2-40B4-BE49-F238E27FC236}">
                <a16:creationId xmlns:a16="http://schemas.microsoft.com/office/drawing/2014/main" id="{D19F77E7-7270-7ECE-4707-794A656DB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F75F84-7351-8B55-7FE7-1E96CD948C15}"/>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2339372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B566E-2DDB-76DB-28D4-86115DCA5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A03E21-B329-1FA7-61CD-5D4FC207C6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6F68DF-8F72-2C14-40AF-8FC509A77532}"/>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5" name="Footer Placeholder 4">
            <a:extLst>
              <a:ext uri="{FF2B5EF4-FFF2-40B4-BE49-F238E27FC236}">
                <a16:creationId xmlns:a16="http://schemas.microsoft.com/office/drawing/2014/main" id="{B6CEC010-C42C-A0BA-1E33-93DEBDB868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CEDA5-0522-3436-CC83-C4211CE08443}"/>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1915265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1E6BD4-3B9F-C5CA-DED5-4F53FB2853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F79C35-E2E5-5D6E-1934-6C803A9522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7A270A-C7B3-CE74-FAC2-60CA9EE754BB}"/>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5" name="Footer Placeholder 4">
            <a:extLst>
              <a:ext uri="{FF2B5EF4-FFF2-40B4-BE49-F238E27FC236}">
                <a16:creationId xmlns:a16="http://schemas.microsoft.com/office/drawing/2014/main" id="{8F0DE4D8-AA64-B0B1-CBD9-678210345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258DA3-D30C-6B66-2446-F85317EE163C}"/>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3096704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6C0CA-211C-EFCB-6746-AA02BBBBCE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26DBC1-E112-04BF-D398-B096FE68AF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B144A8-0467-F404-1877-5C8D218AC495}"/>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5" name="Footer Placeholder 4">
            <a:extLst>
              <a:ext uri="{FF2B5EF4-FFF2-40B4-BE49-F238E27FC236}">
                <a16:creationId xmlns:a16="http://schemas.microsoft.com/office/drawing/2014/main" id="{398CE5D5-B9FC-578E-2E60-AFC47702A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61FA46-E42F-BA4B-6FE9-3F9A2FDF3F39}"/>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3714383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DB2B0-43BF-E202-B166-89F71EC573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58879B-CA62-5FC6-A6BD-AB77EB8691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759308-739F-04E0-1F61-3EF03926A255}"/>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5" name="Footer Placeholder 4">
            <a:extLst>
              <a:ext uri="{FF2B5EF4-FFF2-40B4-BE49-F238E27FC236}">
                <a16:creationId xmlns:a16="http://schemas.microsoft.com/office/drawing/2014/main" id="{540CA532-4480-1A7E-A3DA-B60307B622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D5F7C4-DE40-54DD-CFE1-F99EAA767243}"/>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265169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A161C-0AAA-CB50-2905-C6EF2FE5D8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ADD550-1D25-D61D-50CD-770224A4C6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ACF7B8-D3BE-5F85-6669-29FB97F1CF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0196F9-9D29-BAEB-0B0B-07E2F8514EA8}"/>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6" name="Footer Placeholder 5">
            <a:extLst>
              <a:ext uri="{FF2B5EF4-FFF2-40B4-BE49-F238E27FC236}">
                <a16:creationId xmlns:a16="http://schemas.microsoft.com/office/drawing/2014/main" id="{7117E08D-2898-72EB-09CA-A8F7C641C3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2847A6-7B3A-683E-E5EA-673FFACD23A1}"/>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2198525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1B856-1AF5-964E-7880-93C4949484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F0CA85-7C5E-FCDB-C181-A06C83C210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A9180B-889F-77B0-968D-AFF5046EFB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CC768EE-7BA5-6C18-D381-89B752CE28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660B46-F147-432B-9EB3-E66E89E88F9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B4FB2E-E418-24F5-CDC7-7DB3C642468F}"/>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8" name="Footer Placeholder 7">
            <a:extLst>
              <a:ext uri="{FF2B5EF4-FFF2-40B4-BE49-F238E27FC236}">
                <a16:creationId xmlns:a16="http://schemas.microsoft.com/office/drawing/2014/main" id="{9DE2144E-AA38-0DE2-57F7-2B70063E60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E1F85DD-B076-C43F-1F80-8D0E7FAF08CA}"/>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392871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84AED-924E-4251-FF34-5C78D3D1A7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BF24D3-6351-CA80-FFB5-E2EB9CEC8E1F}"/>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4" name="Footer Placeholder 3">
            <a:extLst>
              <a:ext uri="{FF2B5EF4-FFF2-40B4-BE49-F238E27FC236}">
                <a16:creationId xmlns:a16="http://schemas.microsoft.com/office/drawing/2014/main" id="{228BF56B-0598-EF2C-E908-7528271989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415ACA-6CE5-C41F-7114-C9173E9FE963}"/>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273829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BC8D91-1130-4A8E-F041-EFBDCEE3323A}"/>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3" name="Footer Placeholder 2">
            <a:extLst>
              <a:ext uri="{FF2B5EF4-FFF2-40B4-BE49-F238E27FC236}">
                <a16:creationId xmlns:a16="http://schemas.microsoft.com/office/drawing/2014/main" id="{2B455534-6B51-1453-298B-8C2D5A9C0B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E0FA611-F8C8-E288-C762-B332515401E5}"/>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1064772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67ECD-3945-0DE3-D8C0-F164E1FEA2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0FBF8C-1917-F450-35B3-10683B1FD0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50FB93-C976-E857-4004-EA9AC29ED7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9AB01-C664-ED38-54DC-C484BAA34C18}"/>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6" name="Footer Placeholder 5">
            <a:extLst>
              <a:ext uri="{FF2B5EF4-FFF2-40B4-BE49-F238E27FC236}">
                <a16:creationId xmlns:a16="http://schemas.microsoft.com/office/drawing/2014/main" id="{EC4493A2-AC63-2149-CD4F-1DBC0ABBED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FDB861-AE8B-C128-67D9-58B1341FE63D}"/>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244574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FD9AF-9FD4-2E27-0C44-52C28ECDF7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16A52B-26B3-0F47-FE66-4AA200D4BD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499C64-4C62-1F0B-1E4C-9315EF1E19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F8B19-D8E3-80AF-D695-AA2114DA64C3}"/>
              </a:ext>
            </a:extLst>
          </p:cNvPr>
          <p:cNvSpPr>
            <a:spLocks noGrp="1"/>
          </p:cNvSpPr>
          <p:nvPr>
            <p:ph type="dt" sz="half" idx="10"/>
          </p:nvPr>
        </p:nvSpPr>
        <p:spPr/>
        <p:txBody>
          <a:bodyPr/>
          <a:lstStyle/>
          <a:p>
            <a:fld id="{5EB1ED3C-F879-4A65-BCE3-2D2E22936ADD}" type="datetimeFigureOut">
              <a:rPr lang="en-US" smtClean="0"/>
              <a:t>4/18/2026</a:t>
            </a:fld>
            <a:endParaRPr lang="en-US"/>
          </a:p>
        </p:txBody>
      </p:sp>
      <p:sp>
        <p:nvSpPr>
          <p:cNvPr id="6" name="Footer Placeholder 5">
            <a:extLst>
              <a:ext uri="{FF2B5EF4-FFF2-40B4-BE49-F238E27FC236}">
                <a16:creationId xmlns:a16="http://schemas.microsoft.com/office/drawing/2014/main" id="{BCD0D30E-2126-9E0A-0258-C2A969FE34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D4DAFF-3942-90B2-CE9F-9C1F2CC3C038}"/>
              </a:ext>
            </a:extLst>
          </p:cNvPr>
          <p:cNvSpPr>
            <a:spLocks noGrp="1"/>
          </p:cNvSpPr>
          <p:nvPr>
            <p:ph type="sldNum" sz="quarter" idx="12"/>
          </p:nvPr>
        </p:nvSpPr>
        <p:spPr/>
        <p:txBody>
          <a:bodyPr/>
          <a:lstStyle/>
          <a:p>
            <a:fld id="{CEF5092F-1136-43D0-A1DD-4A66E27E29F0}" type="slidenum">
              <a:rPr lang="en-US" smtClean="0"/>
              <a:t>‹#›</a:t>
            </a:fld>
            <a:endParaRPr lang="en-US"/>
          </a:p>
        </p:txBody>
      </p:sp>
    </p:spTree>
    <p:extLst>
      <p:ext uri="{BB962C8B-B14F-4D97-AF65-F5344CB8AC3E}">
        <p14:creationId xmlns:p14="http://schemas.microsoft.com/office/powerpoint/2010/main" val="2220150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1D394C-4CCB-0406-C001-B9DBD63A47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85B3AD-5232-D96E-023E-6907E79606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F7E39E-BA81-B897-C5DF-CEAAE443EC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B1ED3C-F879-4A65-BCE3-2D2E22936ADD}" type="datetimeFigureOut">
              <a:rPr lang="en-US" smtClean="0"/>
              <a:t>4/18/2026</a:t>
            </a:fld>
            <a:endParaRPr lang="en-US"/>
          </a:p>
        </p:txBody>
      </p:sp>
      <p:sp>
        <p:nvSpPr>
          <p:cNvPr id="5" name="Footer Placeholder 4">
            <a:extLst>
              <a:ext uri="{FF2B5EF4-FFF2-40B4-BE49-F238E27FC236}">
                <a16:creationId xmlns:a16="http://schemas.microsoft.com/office/drawing/2014/main" id="{6003DD37-1B28-8017-BB08-4897FB6316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740491-509E-274F-B297-289E77DB6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F5092F-1136-43D0-A1DD-4A66E27E29F0}" type="slidenum">
              <a:rPr lang="en-US" smtClean="0"/>
              <a:t>‹#›</a:t>
            </a:fld>
            <a:endParaRPr lang="en-US"/>
          </a:p>
        </p:txBody>
      </p:sp>
    </p:spTree>
    <p:extLst>
      <p:ext uri="{BB962C8B-B14F-4D97-AF65-F5344CB8AC3E}">
        <p14:creationId xmlns:p14="http://schemas.microsoft.com/office/powerpoint/2010/main" val="41935188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64429-FE29-1BE8-A00C-9CA361F47FA6}"/>
              </a:ext>
            </a:extLst>
          </p:cNvPr>
          <p:cNvSpPr>
            <a:spLocks noGrp="1"/>
          </p:cNvSpPr>
          <p:nvPr>
            <p:ph type="ctrTitle"/>
          </p:nvPr>
        </p:nvSpPr>
        <p:spPr/>
        <p:txBody>
          <a:bodyPr/>
          <a:lstStyle/>
          <a:p>
            <a:r>
              <a:rPr lang="hr-HR" noProof="0" dirty="0"/>
              <a:t>Vatrogasna tehnika </a:t>
            </a:r>
          </a:p>
        </p:txBody>
      </p:sp>
      <p:sp>
        <p:nvSpPr>
          <p:cNvPr id="3" name="Subtitle 2">
            <a:extLst>
              <a:ext uri="{FF2B5EF4-FFF2-40B4-BE49-F238E27FC236}">
                <a16:creationId xmlns:a16="http://schemas.microsoft.com/office/drawing/2014/main" id="{23524807-9E1A-9A48-64E8-E1CCA528BFD7}"/>
              </a:ext>
            </a:extLst>
          </p:cNvPr>
          <p:cNvSpPr>
            <a:spLocks noGrp="1"/>
          </p:cNvSpPr>
          <p:nvPr>
            <p:ph type="subTitle" idx="1"/>
          </p:nvPr>
        </p:nvSpPr>
        <p:spPr/>
        <p:txBody>
          <a:bodyPr>
            <a:normAutofit/>
          </a:bodyPr>
          <a:lstStyle/>
          <a:p>
            <a:pPr marL="514350" indent="-514350">
              <a:buAutoNum type="arabicPeriod" startAt="2"/>
            </a:pPr>
            <a:r>
              <a:rPr lang="hr-HR" sz="3200" noProof="0" dirty="0"/>
              <a:t>Dio</a:t>
            </a:r>
          </a:p>
          <a:p>
            <a:pPr marL="457200" indent="-457200">
              <a:buAutoNum type="arabicPeriod"/>
            </a:pPr>
            <a:endParaRPr lang="hr-HR" noProof="0" dirty="0"/>
          </a:p>
          <a:p>
            <a:r>
              <a:rPr lang="hr-HR" sz="1800" noProof="0" dirty="0"/>
              <a:t>Predavač : Nikola Mišain </a:t>
            </a:r>
          </a:p>
        </p:txBody>
      </p:sp>
    </p:spTree>
    <p:extLst>
      <p:ext uri="{BB962C8B-B14F-4D97-AF65-F5344CB8AC3E}">
        <p14:creationId xmlns:p14="http://schemas.microsoft.com/office/powerpoint/2010/main" val="369787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41D85-4211-3E47-4DCE-B3D9912FEF4E}"/>
              </a:ext>
            </a:extLst>
          </p:cNvPr>
          <p:cNvSpPr>
            <a:spLocks noGrp="1"/>
          </p:cNvSpPr>
          <p:nvPr>
            <p:ph type="title"/>
          </p:nvPr>
        </p:nvSpPr>
        <p:spPr/>
        <p:txBody>
          <a:bodyPr>
            <a:normAutofit/>
          </a:bodyPr>
          <a:lstStyle/>
          <a:p>
            <a:r>
              <a:rPr lang="hr-HR" noProof="0" dirty="0"/>
              <a:t>Podjela centrifugalnih vatrogasnih pumpi prema radnom tlaku</a:t>
            </a:r>
          </a:p>
        </p:txBody>
      </p:sp>
      <p:sp>
        <p:nvSpPr>
          <p:cNvPr id="3" name="Content Placeholder 2">
            <a:extLst>
              <a:ext uri="{FF2B5EF4-FFF2-40B4-BE49-F238E27FC236}">
                <a16:creationId xmlns:a16="http://schemas.microsoft.com/office/drawing/2014/main" id="{1903A5A5-4D8B-1C3A-CC02-AA5F169072C9}"/>
              </a:ext>
            </a:extLst>
          </p:cNvPr>
          <p:cNvSpPr>
            <a:spLocks noGrp="1"/>
          </p:cNvSpPr>
          <p:nvPr>
            <p:ph idx="1"/>
          </p:nvPr>
        </p:nvSpPr>
        <p:spPr/>
        <p:txBody>
          <a:bodyPr>
            <a:normAutofit/>
          </a:bodyPr>
          <a:lstStyle/>
          <a:p>
            <a:r>
              <a:rPr lang="hr-HR" noProof="0" dirty="0"/>
              <a:t>Prema novoj hrvatskoj normi centrifugalne vatrogasne pumpe prema radnom tlaku mogu biti: </a:t>
            </a:r>
          </a:p>
          <a:p>
            <a:pPr lvl="1"/>
            <a:r>
              <a:rPr lang="hr-HR" noProof="0" dirty="0"/>
              <a:t>pumpe normalnog tlaka - radni tlak do 20 bara</a:t>
            </a:r>
          </a:p>
          <a:p>
            <a:pPr lvl="1"/>
            <a:r>
              <a:rPr lang="hr-HR" noProof="0" dirty="0"/>
              <a:t>pumpe visokog radnog tlaka - radni tlak do 54,5 bara</a:t>
            </a:r>
          </a:p>
          <a:p>
            <a:r>
              <a:rPr lang="hr-HR" noProof="0" dirty="0"/>
              <a:t>S obzirom da se još uvijek u upotrebi nalaze vatrogasne pumpe normirane starijom normom, važno je napomenuti i njihove normirane veličine:</a:t>
            </a:r>
          </a:p>
          <a:p>
            <a:pPr lvl="1"/>
            <a:r>
              <a:rPr lang="hr-HR" noProof="0" dirty="0"/>
              <a:t>niskotlačne pumpe - radni tlak do 3 bara</a:t>
            </a:r>
          </a:p>
          <a:p>
            <a:pPr lvl="1"/>
            <a:r>
              <a:rPr lang="hr-HR" noProof="0" dirty="0"/>
              <a:t>srednjotlačne pumpe - radni tlak od 3 do 10 bara</a:t>
            </a:r>
          </a:p>
          <a:p>
            <a:pPr lvl="1"/>
            <a:r>
              <a:rPr lang="hr-HR" noProof="0" dirty="0"/>
              <a:t>visokotlačne pumpe - radni tlak iznad 10 bara.</a:t>
            </a:r>
          </a:p>
        </p:txBody>
      </p:sp>
    </p:spTree>
    <p:extLst>
      <p:ext uri="{BB962C8B-B14F-4D97-AF65-F5344CB8AC3E}">
        <p14:creationId xmlns:p14="http://schemas.microsoft.com/office/powerpoint/2010/main" val="22540138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5C9F8-B9C0-85F0-B2A5-8E230B4DB22E}"/>
              </a:ext>
            </a:extLst>
          </p:cNvPr>
          <p:cNvSpPr>
            <a:spLocks noGrp="1"/>
          </p:cNvSpPr>
          <p:nvPr>
            <p:ph type="title"/>
          </p:nvPr>
        </p:nvSpPr>
        <p:spPr/>
        <p:txBody>
          <a:bodyPr/>
          <a:lstStyle/>
          <a:p>
            <a:r>
              <a:rPr lang="hr-HR" noProof="0" dirty="0"/>
              <a:t>Podjela i označavanje centrifugalne vatrogasne pumpe</a:t>
            </a:r>
          </a:p>
        </p:txBody>
      </p:sp>
      <p:sp>
        <p:nvSpPr>
          <p:cNvPr id="3" name="Content Placeholder 2">
            <a:extLst>
              <a:ext uri="{FF2B5EF4-FFF2-40B4-BE49-F238E27FC236}">
                <a16:creationId xmlns:a16="http://schemas.microsoft.com/office/drawing/2014/main" id="{BDB724DF-F644-8BD2-2E63-865A1E1973A5}"/>
              </a:ext>
            </a:extLst>
          </p:cNvPr>
          <p:cNvSpPr>
            <a:spLocks noGrp="1"/>
          </p:cNvSpPr>
          <p:nvPr>
            <p:ph idx="1"/>
          </p:nvPr>
        </p:nvSpPr>
        <p:spPr/>
        <p:txBody>
          <a:bodyPr/>
          <a:lstStyle/>
          <a:p>
            <a:r>
              <a:rPr lang="hr-HR" noProof="0" dirty="0"/>
              <a:t>Prema novoj hrvatskoj normi centrifugalne vatrogasne pumpe označavaju se:</a:t>
            </a:r>
          </a:p>
          <a:p>
            <a:pPr lvl="1"/>
            <a:r>
              <a:rPr lang="hr-HR" noProof="0" dirty="0"/>
              <a:t>Opisom</a:t>
            </a:r>
          </a:p>
          <a:p>
            <a:pPr lvl="1"/>
            <a:r>
              <a:rPr lang="hr-HR" noProof="0" dirty="0"/>
              <a:t>brojem navedene norme</a:t>
            </a:r>
          </a:p>
          <a:p>
            <a:pPr lvl="1"/>
            <a:r>
              <a:rPr lang="hr-HR" noProof="0" dirty="0"/>
              <a:t>podjelom prema izlaznom tlaku</a:t>
            </a:r>
          </a:p>
          <a:p>
            <a:r>
              <a:rPr lang="hr-HR" noProof="0" dirty="0"/>
              <a:t>Primjer označavanja: </a:t>
            </a:r>
            <a:r>
              <a:rPr lang="hr-HR" sz="3200" b="1" noProof="0" dirty="0"/>
              <a:t>CVPN 10-2000</a:t>
            </a:r>
            <a:endParaRPr lang="hr-HR" b="1" noProof="0" dirty="0"/>
          </a:p>
          <a:p>
            <a:pPr lvl="1"/>
            <a:r>
              <a:rPr lang="hr-HR" noProof="0" dirty="0"/>
              <a:t>CVPN - Centrifugalna vatrogasna pumpa nazivne visine dobavljanja</a:t>
            </a:r>
          </a:p>
          <a:p>
            <a:pPr lvl="1"/>
            <a:r>
              <a:rPr lang="hr-HR" noProof="0" dirty="0"/>
              <a:t>10 – nazivna visina dobavljanja - tlak: 10 bara</a:t>
            </a:r>
          </a:p>
          <a:p>
            <a:pPr lvl="1"/>
            <a:r>
              <a:rPr lang="hr-HR" noProof="0" dirty="0"/>
              <a:t>2000 – nazivni radni protok pri nazivnoj visini dobavljanja: 2000 l/min.</a:t>
            </a:r>
          </a:p>
        </p:txBody>
      </p:sp>
    </p:spTree>
    <p:extLst>
      <p:ext uri="{BB962C8B-B14F-4D97-AF65-F5344CB8AC3E}">
        <p14:creationId xmlns:p14="http://schemas.microsoft.com/office/powerpoint/2010/main" val="1843749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C05BEA-69A1-7B8C-ADDF-05BE9530E49D}"/>
              </a:ext>
            </a:extLst>
          </p:cNvPr>
          <p:cNvSpPr>
            <a:spLocks noGrp="1"/>
          </p:cNvSpPr>
          <p:nvPr>
            <p:ph idx="1"/>
          </p:nvPr>
        </p:nvSpPr>
        <p:spPr/>
        <p:txBody>
          <a:bodyPr/>
          <a:lstStyle/>
          <a:p>
            <a:r>
              <a:rPr lang="hr-HR" noProof="0" dirty="0"/>
              <a:t>Prema starijoj normi srednjotlačne pumpe koje su najčešće bile ugrađivane u vatrogasna vozila, ili izvedene kao prijenosne pumpe, prema nazivnoj radnoj točki normirale su se na sljedeći način</a:t>
            </a:r>
          </a:p>
          <a:p>
            <a:r>
              <a:rPr lang="hr-HR" noProof="0" dirty="0"/>
              <a:t>Primjer označavanja: </a:t>
            </a:r>
            <a:r>
              <a:rPr lang="hr-HR" sz="3200" b="1" noProof="0" dirty="0"/>
              <a:t>CVP 16/8</a:t>
            </a:r>
            <a:endParaRPr lang="hr-HR" b="1" noProof="0" dirty="0"/>
          </a:p>
          <a:p>
            <a:pPr lvl="1"/>
            <a:r>
              <a:rPr lang="hr-HR" noProof="0" dirty="0"/>
              <a:t>CVP – Centrifugalna vatrogasna pumpa</a:t>
            </a:r>
          </a:p>
          <a:p>
            <a:pPr lvl="1"/>
            <a:r>
              <a:rPr lang="hr-HR" noProof="0" dirty="0"/>
              <a:t>16 – nazivni radni protok pri nazivnoj visini dobavljanja: 16 x 100 l/min</a:t>
            </a:r>
          </a:p>
          <a:p>
            <a:pPr lvl="1"/>
            <a:r>
              <a:rPr lang="hr-HR" noProof="0" dirty="0"/>
              <a:t>8 - nazivna visina dobavljanja - tlak: 8 bara.</a:t>
            </a:r>
          </a:p>
        </p:txBody>
      </p:sp>
    </p:spTree>
    <p:extLst>
      <p:ext uri="{BB962C8B-B14F-4D97-AF65-F5344CB8AC3E}">
        <p14:creationId xmlns:p14="http://schemas.microsoft.com/office/powerpoint/2010/main" val="3226513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1E6E-A04D-A525-999D-9DC4745191AC}"/>
              </a:ext>
            </a:extLst>
          </p:cNvPr>
          <p:cNvSpPr>
            <a:spLocks noGrp="1"/>
          </p:cNvSpPr>
          <p:nvPr>
            <p:ph type="title"/>
          </p:nvPr>
        </p:nvSpPr>
        <p:spPr/>
        <p:txBody>
          <a:bodyPr/>
          <a:lstStyle/>
          <a:p>
            <a:r>
              <a:rPr lang="hr-HR" noProof="0" dirty="0"/>
              <a:t>8. Opskrba vodom</a:t>
            </a:r>
          </a:p>
        </p:txBody>
      </p:sp>
      <p:sp>
        <p:nvSpPr>
          <p:cNvPr id="3" name="Content Placeholder 2">
            <a:extLst>
              <a:ext uri="{FF2B5EF4-FFF2-40B4-BE49-F238E27FC236}">
                <a16:creationId xmlns:a16="http://schemas.microsoft.com/office/drawing/2014/main" id="{ED6BCC0C-D267-BFE2-C12D-C2FE0C747D87}"/>
              </a:ext>
            </a:extLst>
          </p:cNvPr>
          <p:cNvSpPr>
            <a:spLocks noGrp="1"/>
          </p:cNvSpPr>
          <p:nvPr>
            <p:ph idx="1"/>
          </p:nvPr>
        </p:nvSpPr>
        <p:spPr/>
        <p:txBody>
          <a:bodyPr/>
          <a:lstStyle/>
          <a:p>
            <a:r>
              <a:rPr lang="hr-HR" noProof="0" dirty="0"/>
              <a:t>Vodoopskrbni sustav je sustav koji nam služi za opskrbu vodom.</a:t>
            </a:r>
          </a:p>
          <a:p>
            <a:r>
              <a:rPr lang="hr-HR" noProof="0" dirty="0"/>
              <a:t>Dijelovi takvog sustava su:</a:t>
            </a:r>
          </a:p>
          <a:p>
            <a:pPr lvl="1"/>
            <a:r>
              <a:rPr lang="hr-HR" noProof="0" dirty="0"/>
              <a:t>vodocrpilište</a:t>
            </a:r>
          </a:p>
          <a:p>
            <a:pPr lvl="1"/>
            <a:r>
              <a:rPr lang="hr-HR" noProof="0" dirty="0"/>
              <a:t>vodocrpne stanice</a:t>
            </a:r>
          </a:p>
          <a:p>
            <a:pPr lvl="1"/>
            <a:r>
              <a:rPr lang="hr-HR" noProof="0" dirty="0"/>
              <a:t>uređaji za pripremu i obradu vode</a:t>
            </a:r>
          </a:p>
          <a:p>
            <a:pPr lvl="1"/>
            <a:r>
              <a:rPr lang="hr-HR" noProof="0" dirty="0"/>
              <a:t>vodovodi, hidrantske mreže i drugi cjevovodi.</a:t>
            </a:r>
          </a:p>
        </p:txBody>
      </p:sp>
    </p:spTree>
    <p:extLst>
      <p:ext uri="{BB962C8B-B14F-4D97-AF65-F5344CB8AC3E}">
        <p14:creationId xmlns:p14="http://schemas.microsoft.com/office/powerpoint/2010/main" val="14977505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9BD05-2364-A892-64B5-C63D96E818D2}"/>
              </a:ext>
            </a:extLst>
          </p:cNvPr>
          <p:cNvSpPr>
            <a:spLocks noGrp="1"/>
          </p:cNvSpPr>
          <p:nvPr>
            <p:ph type="title"/>
          </p:nvPr>
        </p:nvSpPr>
        <p:spPr/>
        <p:txBody>
          <a:bodyPr/>
          <a:lstStyle/>
          <a:p>
            <a:r>
              <a:rPr lang="hr-HR" noProof="0" dirty="0"/>
              <a:t>Vodocrpilište</a:t>
            </a:r>
          </a:p>
        </p:txBody>
      </p:sp>
      <p:sp>
        <p:nvSpPr>
          <p:cNvPr id="3" name="Content Placeholder 2">
            <a:extLst>
              <a:ext uri="{FF2B5EF4-FFF2-40B4-BE49-F238E27FC236}">
                <a16:creationId xmlns:a16="http://schemas.microsoft.com/office/drawing/2014/main" id="{41C17FE3-7E5F-25CD-A7B5-D86FA5579136}"/>
              </a:ext>
            </a:extLst>
          </p:cNvPr>
          <p:cNvSpPr>
            <a:spLocks noGrp="1"/>
          </p:cNvSpPr>
          <p:nvPr>
            <p:ph idx="1"/>
          </p:nvPr>
        </p:nvSpPr>
        <p:spPr/>
        <p:txBody>
          <a:bodyPr/>
          <a:lstStyle/>
          <a:p>
            <a:r>
              <a:rPr lang="hr-HR" noProof="0" dirty="0"/>
              <a:t>Kao vodocrpilišta mogu poslužiti površinski vodeni tokovi poput rijeka, prirodne površinske akumulacije (npr. jezera) zatim podzemni izvori kao što su bunari te razne umjetne akumulacije poput otvorenih bazena i nadzemnih ili podzemnih bazena</a:t>
            </a:r>
          </a:p>
          <a:p>
            <a:endParaRPr lang="hr-HR" noProof="0" dirty="0"/>
          </a:p>
        </p:txBody>
      </p:sp>
    </p:spTree>
    <p:extLst>
      <p:ext uri="{BB962C8B-B14F-4D97-AF65-F5344CB8AC3E}">
        <p14:creationId xmlns:p14="http://schemas.microsoft.com/office/powerpoint/2010/main" val="2046113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AC0E8-338F-EC27-DE3B-F3B16081E179}"/>
              </a:ext>
            </a:extLst>
          </p:cNvPr>
          <p:cNvSpPr>
            <a:spLocks noGrp="1"/>
          </p:cNvSpPr>
          <p:nvPr>
            <p:ph type="title"/>
          </p:nvPr>
        </p:nvSpPr>
        <p:spPr/>
        <p:txBody>
          <a:bodyPr/>
          <a:lstStyle/>
          <a:p>
            <a:r>
              <a:rPr lang="hr-HR" noProof="0" dirty="0"/>
              <a:t>Vodocrpne stanice</a:t>
            </a:r>
          </a:p>
        </p:txBody>
      </p:sp>
      <p:sp>
        <p:nvSpPr>
          <p:cNvPr id="3" name="Content Placeholder 2">
            <a:extLst>
              <a:ext uri="{FF2B5EF4-FFF2-40B4-BE49-F238E27FC236}">
                <a16:creationId xmlns:a16="http://schemas.microsoft.com/office/drawing/2014/main" id="{F78AC874-B0E9-20F2-5427-2F88100616A4}"/>
              </a:ext>
            </a:extLst>
          </p:cNvPr>
          <p:cNvSpPr>
            <a:spLocks noGrp="1"/>
          </p:cNvSpPr>
          <p:nvPr>
            <p:ph idx="1"/>
          </p:nvPr>
        </p:nvSpPr>
        <p:spPr/>
        <p:txBody>
          <a:bodyPr>
            <a:normAutofit/>
          </a:bodyPr>
          <a:lstStyle/>
          <a:p>
            <a:r>
              <a:rPr lang="hr-HR" noProof="0" dirty="0"/>
              <a:t>S obzirom na njihovu namjenu, način rada te način napajanja potrošača vodocrpne stanice mogu biti: </a:t>
            </a:r>
          </a:p>
          <a:p>
            <a:pPr lvl="1"/>
            <a:r>
              <a:rPr lang="hr-HR" noProof="0" dirty="0"/>
              <a:t>vodocrpne stanice za opskrbu stanovništva i industrijskih pogona pitkom, sanitarnom i industrijskom vodom </a:t>
            </a:r>
          </a:p>
          <a:p>
            <a:pPr lvl="1"/>
            <a:r>
              <a:rPr lang="hr-HR" noProof="0" dirty="0"/>
              <a:t>zatim vodocrpne stanice za opskrbu gradskih vodovoda i vodovoda proizvodnih pogona koji istovremeno služe za opskrbu uređaja za gašenje požara </a:t>
            </a:r>
          </a:p>
          <a:p>
            <a:pPr lvl="1"/>
            <a:r>
              <a:rPr lang="hr-HR" noProof="0" dirty="0"/>
              <a:t>te vodocrpne stanice koje služe isključivo za opskrbu vodom za zaštitu i gašenje požara, a nazivamo ih vatrogasne pumpaonice.</a:t>
            </a:r>
          </a:p>
        </p:txBody>
      </p:sp>
    </p:spTree>
    <p:extLst>
      <p:ext uri="{BB962C8B-B14F-4D97-AF65-F5344CB8AC3E}">
        <p14:creationId xmlns:p14="http://schemas.microsoft.com/office/powerpoint/2010/main" val="277373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28FF1-07C6-87EB-6B0C-58D30B88CB3B}"/>
              </a:ext>
            </a:extLst>
          </p:cNvPr>
          <p:cNvSpPr>
            <a:spLocks noGrp="1"/>
          </p:cNvSpPr>
          <p:nvPr>
            <p:ph type="title"/>
          </p:nvPr>
        </p:nvSpPr>
        <p:spPr/>
        <p:txBody>
          <a:bodyPr/>
          <a:lstStyle/>
          <a:p>
            <a:r>
              <a:rPr lang="hr-HR" noProof="0" dirty="0"/>
              <a:t>Uređaji za pripremu i obradu vode</a:t>
            </a:r>
          </a:p>
        </p:txBody>
      </p:sp>
      <p:sp>
        <p:nvSpPr>
          <p:cNvPr id="3" name="Content Placeholder 2">
            <a:extLst>
              <a:ext uri="{FF2B5EF4-FFF2-40B4-BE49-F238E27FC236}">
                <a16:creationId xmlns:a16="http://schemas.microsoft.com/office/drawing/2014/main" id="{538DCEC0-94B1-AF25-FD97-3DF5FECA7120}"/>
              </a:ext>
            </a:extLst>
          </p:cNvPr>
          <p:cNvSpPr>
            <a:spLocks noGrp="1"/>
          </p:cNvSpPr>
          <p:nvPr>
            <p:ph idx="1"/>
          </p:nvPr>
        </p:nvSpPr>
        <p:spPr/>
        <p:txBody>
          <a:bodyPr/>
          <a:lstStyle/>
          <a:p>
            <a:r>
              <a:rPr lang="hr-HR" noProof="0" dirty="0"/>
              <a:t>Namjena im je da vodu koja se dobavlja iz prirodnih izvora svojim filtriranjem i pročišćavanjem pripreme i obrade za potrebe potrošača</a:t>
            </a:r>
          </a:p>
        </p:txBody>
      </p:sp>
    </p:spTree>
    <p:extLst>
      <p:ext uri="{BB962C8B-B14F-4D97-AF65-F5344CB8AC3E}">
        <p14:creationId xmlns:p14="http://schemas.microsoft.com/office/powerpoint/2010/main" val="2301465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D9847-105D-9853-1C6D-6C5401E5B15D}"/>
              </a:ext>
            </a:extLst>
          </p:cNvPr>
          <p:cNvSpPr>
            <a:spLocks noGrp="1"/>
          </p:cNvSpPr>
          <p:nvPr>
            <p:ph type="title"/>
          </p:nvPr>
        </p:nvSpPr>
        <p:spPr/>
        <p:txBody>
          <a:bodyPr/>
          <a:lstStyle/>
          <a:p>
            <a:r>
              <a:rPr lang="hr-HR" noProof="0" dirty="0"/>
              <a:t>Vodovodi, hidrantske mreže i drugi cjevovodi</a:t>
            </a:r>
          </a:p>
        </p:txBody>
      </p:sp>
      <p:sp>
        <p:nvSpPr>
          <p:cNvPr id="3" name="Content Placeholder 2">
            <a:extLst>
              <a:ext uri="{FF2B5EF4-FFF2-40B4-BE49-F238E27FC236}">
                <a16:creationId xmlns:a16="http://schemas.microsoft.com/office/drawing/2014/main" id="{8F2DEA5D-8834-B9C5-128F-BCED9F6704FE}"/>
              </a:ext>
            </a:extLst>
          </p:cNvPr>
          <p:cNvSpPr>
            <a:spLocks noGrp="1"/>
          </p:cNvSpPr>
          <p:nvPr>
            <p:ph idx="1"/>
          </p:nvPr>
        </p:nvSpPr>
        <p:spPr/>
        <p:txBody>
          <a:bodyPr/>
          <a:lstStyle/>
          <a:p>
            <a:r>
              <a:rPr lang="hr-HR" noProof="0" dirty="0"/>
              <a:t>Pomoću njih se voda transportira od izvora do krajnjeg korisnika ili potrošača.</a:t>
            </a:r>
          </a:p>
          <a:p>
            <a:r>
              <a:rPr lang="hr-HR" noProof="0" dirty="0"/>
              <a:t>Cjevovodi mogu biti razgranati ili prstenasti. Mreža cjevovoda sastoji se od glavnog ili magistralnog voda te cijevnih grana.</a:t>
            </a:r>
          </a:p>
          <a:p>
            <a:r>
              <a:rPr lang="hr-HR" noProof="0" dirty="0"/>
              <a:t>Hidrantska mreža za gašenje požara je skup cjevovoda, uređaja i opreme kojima se voda od sigurnog izvora dovodi do štićenih prostora i građevina. </a:t>
            </a:r>
          </a:p>
          <a:p>
            <a:r>
              <a:rPr lang="hr-HR" noProof="0" dirty="0"/>
              <a:t>Hidrantske mreže mogu biti unutarnje i vanjske te suhe i mokre.</a:t>
            </a:r>
          </a:p>
        </p:txBody>
      </p:sp>
    </p:spTree>
    <p:extLst>
      <p:ext uri="{BB962C8B-B14F-4D97-AF65-F5344CB8AC3E}">
        <p14:creationId xmlns:p14="http://schemas.microsoft.com/office/powerpoint/2010/main" val="2362638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881D-F78C-AA55-A4AA-47422F03925D}"/>
              </a:ext>
            </a:extLst>
          </p:cNvPr>
          <p:cNvSpPr>
            <a:spLocks noGrp="1"/>
          </p:cNvSpPr>
          <p:nvPr>
            <p:ph type="title"/>
          </p:nvPr>
        </p:nvSpPr>
        <p:spPr/>
        <p:txBody>
          <a:bodyPr/>
          <a:lstStyle/>
          <a:p>
            <a:r>
              <a:rPr lang="hr-HR" noProof="0" dirty="0"/>
              <a:t>Unutarnje i vanjske hidrantske mreže</a:t>
            </a:r>
          </a:p>
        </p:txBody>
      </p:sp>
      <p:sp>
        <p:nvSpPr>
          <p:cNvPr id="3" name="Content Placeholder 2">
            <a:extLst>
              <a:ext uri="{FF2B5EF4-FFF2-40B4-BE49-F238E27FC236}">
                <a16:creationId xmlns:a16="http://schemas.microsoft.com/office/drawing/2014/main" id="{F861C9E0-2DC6-CAF5-D044-0A7136C4F112}"/>
              </a:ext>
            </a:extLst>
          </p:cNvPr>
          <p:cNvSpPr>
            <a:spLocks noGrp="1"/>
          </p:cNvSpPr>
          <p:nvPr>
            <p:ph idx="1"/>
          </p:nvPr>
        </p:nvSpPr>
        <p:spPr>
          <a:xfrm>
            <a:off x="838200" y="1825625"/>
            <a:ext cx="5042647" cy="4351338"/>
          </a:xfrm>
        </p:spPr>
        <p:txBody>
          <a:bodyPr>
            <a:normAutofit fontScale="92500" lnSpcReduction="20000"/>
          </a:bodyPr>
          <a:lstStyle/>
          <a:p>
            <a:r>
              <a:rPr lang="hr-HR" noProof="0" dirty="0"/>
              <a:t>Unutarnja hidrantska mreža za gašenje požara je hidrantska mreža izvedena u objektu koji se štiti, a završava bubnjem s namotanim cijevima stalnog presjeka i mlaznicom ili vatrogasnom cijevi sa spojnicama i mlaznicom</a:t>
            </a:r>
          </a:p>
          <a:p>
            <a:r>
              <a:rPr lang="hr-HR" noProof="0" dirty="0"/>
              <a:t>Vanjska hidrantska mreža za gašenje požara je hidrantska mreža izvedena izvan građevine koja se štiti, a završava nadzemnim ili podzemnim hidrantom</a:t>
            </a:r>
          </a:p>
        </p:txBody>
      </p:sp>
      <p:pic>
        <p:nvPicPr>
          <p:cNvPr id="5" name="Picture 4">
            <a:extLst>
              <a:ext uri="{FF2B5EF4-FFF2-40B4-BE49-F238E27FC236}">
                <a16:creationId xmlns:a16="http://schemas.microsoft.com/office/drawing/2014/main" id="{A889F683-A2A4-B375-E299-E5E82F8BAE36}"/>
              </a:ext>
            </a:extLst>
          </p:cNvPr>
          <p:cNvPicPr>
            <a:picLocks noChangeAspect="1"/>
          </p:cNvPicPr>
          <p:nvPr/>
        </p:nvPicPr>
        <p:blipFill>
          <a:blip r:embed="rId2"/>
          <a:stretch>
            <a:fillRect/>
          </a:stretch>
        </p:blipFill>
        <p:spPr>
          <a:xfrm>
            <a:off x="5880847" y="1302196"/>
            <a:ext cx="3413538" cy="2359653"/>
          </a:xfrm>
          <a:prstGeom prst="rect">
            <a:avLst/>
          </a:prstGeom>
        </p:spPr>
      </p:pic>
      <p:pic>
        <p:nvPicPr>
          <p:cNvPr id="7" name="Picture 6">
            <a:extLst>
              <a:ext uri="{FF2B5EF4-FFF2-40B4-BE49-F238E27FC236}">
                <a16:creationId xmlns:a16="http://schemas.microsoft.com/office/drawing/2014/main" id="{7BACEA21-B671-D01A-C843-09C0304CA6C3}"/>
              </a:ext>
            </a:extLst>
          </p:cNvPr>
          <p:cNvPicPr>
            <a:picLocks noChangeAspect="1"/>
          </p:cNvPicPr>
          <p:nvPr/>
        </p:nvPicPr>
        <p:blipFill>
          <a:blip r:embed="rId3"/>
          <a:stretch>
            <a:fillRect/>
          </a:stretch>
        </p:blipFill>
        <p:spPr>
          <a:xfrm>
            <a:off x="6096000" y="3729318"/>
            <a:ext cx="3182471" cy="2848069"/>
          </a:xfrm>
          <a:prstGeom prst="rect">
            <a:avLst/>
          </a:prstGeom>
        </p:spPr>
      </p:pic>
      <p:pic>
        <p:nvPicPr>
          <p:cNvPr id="9" name="Picture 8">
            <a:extLst>
              <a:ext uri="{FF2B5EF4-FFF2-40B4-BE49-F238E27FC236}">
                <a16:creationId xmlns:a16="http://schemas.microsoft.com/office/drawing/2014/main" id="{2312E027-6829-D8A3-2574-0F4037FDB8A9}"/>
              </a:ext>
            </a:extLst>
          </p:cNvPr>
          <p:cNvPicPr>
            <a:picLocks noChangeAspect="1"/>
          </p:cNvPicPr>
          <p:nvPr/>
        </p:nvPicPr>
        <p:blipFill>
          <a:blip r:embed="rId4"/>
          <a:stretch>
            <a:fillRect/>
          </a:stretch>
        </p:blipFill>
        <p:spPr>
          <a:xfrm>
            <a:off x="9425894" y="1354675"/>
            <a:ext cx="1632563" cy="5138200"/>
          </a:xfrm>
          <a:prstGeom prst="rect">
            <a:avLst/>
          </a:prstGeom>
        </p:spPr>
      </p:pic>
    </p:spTree>
    <p:extLst>
      <p:ext uri="{BB962C8B-B14F-4D97-AF65-F5344CB8AC3E}">
        <p14:creationId xmlns:p14="http://schemas.microsoft.com/office/powerpoint/2010/main" val="510027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981DD-A09B-5577-DB25-179C712BCB61}"/>
              </a:ext>
            </a:extLst>
          </p:cNvPr>
          <p:cNvSpPr>
            <a:spLocks noGrp="1"/>
          </p:cNvSpPr>
          <p:nvPr>
            <p:ph type="title"/>
          </p:nvPr>
        </p:nvSpPr>
        <p:spPr/>
        <p:txBody>
          <a:bodyPr/>
          <a:lstStyle/>
          <a:p>
            <a:r>
              <a:rPr lang="hr-HR" noProof="0" dirty="0"/>
              <a:t>Suha i mokra hidrantska mreža</a:t>
            </a:r>
          </a:p>
        </p:txBody>
      </p:sp>
      <p:sp>
        <p:nvSpPr>
          <p:cNvPr id="3" name="Content Placeholder 2">
            <a:extLst>
              <a:ext uri="{FF2B5EF4-FFF2-40B4-BE49-F238E27FC236}">
                <a16:creationId xmlns:a16="http://schemas.microsoft.com/office/drawing/2014/main" id="{3EA8812F-7B7F-AA6F-BD99-9BF2862A412E}"/>
              </a:ext>
            </a:extLst>
          </p:cNvPr>
          <p:cNvSpPr>
            <a:spLocks noGrp="1"/>
          </p:cNvSpPr>
          <p:nvPr>
            <p:ph idx="1"/>
          </p:nvPr>
        </p:nvSpPr>
        <p:spPr/>
        <p:txBody>
          <a:bodyPr>
            <a:normAutofit/>
          </a:bodyPr>
          <a:lstStyle/>
          <a:p>
            <a:r>
              <a:rPr lang="hr-HR" noProof="0" dirty="0"/>
              <a:t>Suha hidrantska mreža je hidrantska mreža koja je suha do daljinski upravljanog zapornog ventila od kojeg je stalno ispunjena vodom pod tlakom.</a:t>
            </a:r>
          </a:p>
          <a:p>
            <a:r>
              <a:rPr lang="hr-HR" noProof="0" dirty="0"/>
              <a:t>Mokra hidrantska mreža je hidrantska mreža koja je stalno ispunjena vodom pod tlakom do zapornog ventila na svakom hidrantu.</a:t>
            </a:r>
          </a:p>
          <a:p>
            <a:endParaRPr lang="hr-HR" noProof="0" dirty="0"/>
          </a:p>
        </p:txBody>
      </p:sp>
    </p:spTree>
    <p:extLst>
      <p:ext uri="{BB962C8B-B14F-4D97-AF65-F5344CB8AC3E}">
        <p14:creationId xmlns:p14="http://schemas.microsoft.com/office/powerpoint/2010/main" val="3501543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7DF4D-B5B6-4170-5662-E1DF16DA8390}"/>
              </a:ext>
            </a:extLst>
          </p:cNvPr>
          <p:cNvSpPr>
            <a:spLocks noGrp="1"/>
          </p:cNvSpPr>
          <p:nvPr>
            <p:ph type="title"/>
          </p:nvPr>
        </p:nvSpPr>
        <p:spPr/>
        <p:txBody>
          <a:bodyPr/>
          <a:lstStyle/>
          <a:p>
            <a:r>
              <a:rPr lang="hr-HR" noProof="0" dirty="0"/>
              <a:t>6. Vatrogasna vozila </a:t>
            </a:r>
          </a:p>
        </p:txBody>
      </p:sp>
      <p:sp>
        <p:nvSpPr>
          <p:cNvPr id="3" name="Content Placeholder 2">
            <a:extLst>
              <a:ext uri="{FF2B5EF4-FFF2-40B4-BE49-F238E27FC236}">
                <a16:creationId xmlns:a16="http://schemas.microsoft.com/office/drawing/2014/main" id="{0A4FF550-3316-D31A-466A-EDF01F62A139}"/>
              </a:ext>
            </a:extLst>
          </p:cNvPr>
          <p:cNvSpPr>
            <a:spLocks noGrp="1"/>
          </p:cNvSpPr>
          <p:nvPr>
            <p:ph idx="1"/>
          </p:nvPr>
        </p:nvSpPr>
        <p:spPr/>
        <p:txBody>
          <a:bodyPr>
            <a:normAutofit fontScale="92500" lnSpcReduction="20000"/>
          </a:bodyPr>
          <a:lstStyle/>
          <a:p>
            <a:r>
              <a:rPr lang="hr-HR" noProof="0" dirty="0"/>
              <a:t>Vatrogasno vozilo je specijalno vozilo, najčešće crvene boje, opremljeno svjetlosnom i zvučnom signalizacijom, koje služi za brz i siguran dolazak vatrogasaca na mjesto intervencije. Opremljeno je posebnom opremom koja omogućuje učinkovito i sigurno uklanjanje neposredne opasnosti.</a:t>
            </a:r>
          </a:p>
          <a:p>
            <a:r>
              <a:rPr lang="hr-HR" noProof="0" dirty="0"/>
              <a:t>vozila su u vatrogastvu podijeljena u sljedeće skupine:</a:t>
            </a:r>
          </a:p>
          <a:p>
            <a:pPr lvl="1"/>
            <a:r>
              <a:rPr lang="hr-HR" noProof="0" dirty="0"/>
              <a:t>vatrogasna vozila za gašenje požara</a:t>
            </a:r>
          </a:p>
          <a:p>
            <a:pPr lvl="1"/>
            <a:r>
              <a:rPr lang="hr-HR" noProof="0" dirty="0"/>
              <a:t>vozila za spašavanje s visina</a:t>
            </a:r>
          </a:p>
          <a:p>
            <a:pPr lvl="1"/>
            <a:r>
              <a:rPr lang="hr-HR" noProof="0" dirty="0"/>
              <a:t>tehnička vozila</a:t>
            </a:r>
          </a:p>
          <a:p>
            <a:pPr lvl="1"/>
            <a:r>
              <a:rPr lang="hr-HR" noProof="0" dirty="0"/>
              <a:t>sanitetska vatrogasna vozila</a:t>
            </a:r>
          </a:p>
          <a:p>
            <a:pPr lvl="1"/>
            <a:r>
              <a:rPr lang="hr-HR" noProof="0" dirty="0"/>
              <a:t>vozila s opremom za zaštitu od opasnih tvari</a:t>
            </a:r>
          </a:p>
          <a:p>
            <a:pPr lvl="1"/>
            <a:r>
              <a:rPr lang="hr-HR" noProof="0" dirty="0"/>
              <a:t>zapovjedna vozila</a:t>
            </a:r>
          </a:p>
          <a:p>
            <a:pPr lvl="1"/>
            <a:r>
              <a:rPr lang="hr-HR" noProof="0" dirty="0"/>
              <a:t>vozila za prijevoz vatrogasaca</a:t>
            </a:r>
          </a:p>
          <a:p>
            <a:pPr lvl="1"/>
            <a:r>
              <a:rPr lang="hr-HR" noProof="0" dirty="0"/>
              <a:t>opskrbna vozila</a:t>
            </a:r>
          </a:p>
          <a:p>
            <a:pPr lvl="1"/>
            <a:r>
              <a:rPr lang="hr-HR" noProof="0" dirty="0"/>
              <a:t>specijalna vozila</a:t>
            </a:r>
          </a:p>
        </p:txBody>
      </p:sp>
    </p:spTree>
    <p:extLst>
      <p:ext uri="{BB962C8B-B14F-4D97-AF65-F5344CB8AC3E}">
        <p14:creationId xmlns:p14="http://schemas.microsoft.com/office/powerpoint/2010/main" val="2864656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44C35-D83C-40C7-469D-816C63C0449C}"/>
              </a:ext>
            </a:extLst>
          </p:cNvPr>
          <p:cNvSpPr>
            <a:spLocks noGrp="1"/>
          </p:cNvSpPr>
          <p:nvPr>
            <p:ph type="title"/>
          </p:nvPr>
        </p:nvSpPr>
        <p:spPr/>
        <p:txBody>
          <a:bodyPr/>
          <a:lstStyle/>
          <a:p>
            <a:r>
              <a:rPr lang="hr-HR" noProof="0" dirty="0"/>
              <a:t>9. Vatrogasni aparati za početno gašenje požara</a:t>
            </a:r>
          </a:p>
        </p:txBody>
      </p:sp>
      <p:sp>
        <p:nvSpPr>
          <p:cNvPr id="3" name="Content Placeholder 2">
            <a:extLst>
              <a:ext uri="{FF2B5EF4-FFF2-40B4-BE49-F238E27FC236}">
                <a16:creationId xmlns:a16="http://schemas.microsoft.com/office/drawing/2014/main" id="{A399A665-18FC-579C-2662-2A9A1C0E9EE8}"/>
              </a:ext>
            </a:extLst>
          </p:cNvPr>
          <p:cNvSpPr>
            <a:spLocks noGrp="1"/>
          </p:cNvSpPr>
          <p:nvPr>
            <p:ph idx="1"/>
          </p:nvPr>
        </p:nvSpPr>
        <p:spPr/>
        <p:txBody>
          <a:bodyPr>
            <a:normAutofit fontScale="92500" lnSpcReduction="10000"/>
          </a:bodyPr>
          <a:lstStyle/>
          <a:p>
            <a:r>
              <a:rPr lang="hr-HR" noProof="0" dirty="0"/>
              <a:t>Vatrogasni aparat je naprava koja sadrži sredstvo za gašenje koje se pod tlakom izbacuje iz spremnika ili boce aparata</a:t>
            </a:r>
          </a:p>
          <a:p>
            <a:r>
              <a:rPr lang="hr-HR" noProof="0" dirty="0"/>
              <a:t>Vatrogasni aparati se s obzirom na ukupnu masu u napunjenom stanju dijele na prijenosne (ručne) i prijevozne, prijevozni aparati opremljeni su ručkom i kotačima za ručni prijevoz</a:t>
            </a:r>
          </a:p>
          <a:p>
            <a:r>
              <a:rPr lang="hr-HR" noProof="0" dirty="0"/>
              <a:t>Prema vrsti sredstva za gašenje dijele se na sljedeće vrste:</a:t>
            </a:r>
          </a:p>
          <a:p>
            <a:pPr lvl="1"/>
            <a:r>
              <a:rPr lang="hr-HR" noProof="0" dirty="0"/>
              <a:t>aparati za gašenje prahom (S, P)</a:t>
            </a:r>
          </a:p>
          <a:p>
            <a:pPr lvl="1"/>
            <a:r>
              <a:rPr lang="hr-HR" noProof="0" dirty="0"/>
              <a:t>aparati za gašenje ugljičnim dioksidom (CO2)</a:t>
            </a:r>
          </a:p>
          <a:p>
            <a:pPr lvl="1"/>
            <a:r>
              <a:rPr lang="hr-HR" noProof="0" dirty="0"/>
              <a:t>aparati za gašenje halonom (HL) ili zamjenskim sredstvima za halon</a:t>
            </a:r>
          </a:p>
          <a:p>
            <a:pPr lvl="1"/>
            <a:r>
              <a:rPr lang="hr-HR" noProof="0" dirty="0"/>
              <a:t>aparati za gašenje vodom (V)</a:t>
            </a:r>
          </a:p>
          <a:p>
            <a:pPr lvl="1"/>
            <a:r>
              <a:rPr lang="hr-HR" noProof="0" dirty="0"/>
              <a:t>aparati za gašenje zračnom pjenom (</a:t>
            </a:r>
            <a:r>
              <a:rPr lang="hr-HR" noProof="0" dirty="0" err="1"/>
              <a:t>Pz</a:t>
            </a:r>
            <a:r>
              <a:rPr lang="hr-HR" noProof="0" dirty="0"/>
              <a:t>)</a:t>
            </a:r>
          </a:p>
          <a:p>
            <a:pPr lvl="1"/>
            <a:r>
              <a:rPr lang="hr-HR" noProof="0" dirty="0"/>
              <a:t>aparati za gašenje vodom i zračnom pjenom (VP)</a:t>
            </a:r>
          </a:p>
        </p:txBody>
      </p:sp>
    </p:spTree>
    <p:extLst>
      <p:ext uri="{BB962C8B-B14F-4D97-AF65-F5344CB8AC3E}">
        <p14:creationId xmlns:p14="http://schemas.microsoft.com/office/powerpoint/2010/main" val="2760191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8A371-D957-A5EA-3CBB-2E31E42EDC4E}"/>
              </a:ext>
            </a:extLst>
          </p:cNvPr>
          <p:cNvSpPr>
            <a:spLocks noGrp="1"/>
          </p:cNvSpPr>
          <p:nvPr>
            <p:ph type="title"/>
          </p:nvPr>
        </p:nvSpPr>
        <p:spPr/>
        <p:txBody>
          <a:bodyPr/>
          <a:lstStyle/>
          <a:p>
            <a:r>
              <a:rPr lang="hr-HR" noProof="0" dirty="0"/>
              <a:t>Aparati za početno gašenje požara prahom</a:t>
            </a:r>
          </a:p>
        </p:txBody>
      </p:sp>
      <p:sp>
        <p:nvSpPr>
          <p:cNvPr id="3" name="Content Placeholder 2">
            <a:extLst>
              <a:ext uri="{FF2B5EF4-FFF2-40B4-BE49-F238E27FC236}">
                <a16:creationId xmlns:a16="http://schemas.microsoft.com/office/drawing/2014/main" id="{96A98F6D-ED5F-3B47-7EE6-3C16334629F1}"/>
              </a:ext>
            </a:extLst>
          </p:cNvPr>
          <p:cNvSpPr>
            <a:spLocks noGrp="1"/>
          </p:cNvSpPr>
          <p:nvPr>
            <p:ph idx="1"/>
          </p:nvPr>
        </p:nvSpPr>
        <p:spPr>
          <a:xfrm>
            <a:off x="838200" y="1825625"/>
            <a:ext cx="5849471" cy="4351338"/>
          </a:xfrm>
        </p:spPr>
        <p:txBody>
          <a:bodyPr>
            <a:normAutofit fontScale="85000" lnSpcReduction="20000"/>
          </a:bodyPr>
          <a:lstStyle/>
          <a:p>
            <a:r>
              <a:rPr lang="hr-HR" noProof="0" dirty="0"/>
              <a:t>Prah gasi razrede požara A,B,C te uporabom specijalnog praha i razred požara D.</a:t>
            </a:r>
          </a:p>
          <a:p>
            <a:r>
              <a:rPr lang="hr-HR" noProof="0" dirty="0"/>
              <a:t>Mogu gasiti i požare uređaja pod naponom električne struje.</a:t>
            </a:r>
          </a:p>
          <a:p>
            <a:r>
              <a:rPr lang="hr-HR" noProof="0" dirty="0"/>
              <a:t>Aparati se izrađuju u dvije osnovne izvedbe:</a:t>
            </a:r>
          </a:p>
          <a:p>
            <a:pPr lvl="1"/>
            <a:r>
              <a:rPr lang="hr-HR" noProof="0" dirty="0"/>
              <a:t>aparate s pogonskim plinom (CO2) smještenim u posebnoj bočici</a:t>
            </a:r>
          </a:p>
          <a:p>
            <a:pPr lvl="1"/>
            <a:r>
              <a:rPr lang="hr-HR" noProof="0" dirty="0"/>
              <a:t>Aparate s pogonskim plinom (N2) unutar spremnika aparata.</a:t>
            </a:r>
          </a:p>
          <a:p>
            <a:r>
              <a:rPr lang="hr-HR" noProof="0" dirty="0"/>
              <a:t>Veličine aparata za početno gašenje požara prahom su:</a:t>
            </a:r>
          </a:p>
          <a:p>
            <a:pPr lvl="1"/>
            <a:r>
              <a:rPr lang="hr-HR" noProof="0" dirty="0"/>
              <a:t>pogonski plin (CO</a:t>
            </a:r>
            <a:r>
              <a:rPr lang="hr-HR" sz="100" noProof="0" dirty="0"/>
              <a:t>2</a:t>
            </a:r>
            <a:r>
              <a:rPr lang="hr-HR" noProof="0" dirty="0"/>
              <a:t>): oznake (S) 1, 2, 3, 6, 9, 12,50 i 100 kg</a:t>
            </a:r>
          </a:p>
          <a:p>
            <a:pPr lvl="1"/>
            <a:r>
              <a:rPr lang="hr-HR" noProof="0" dirty="0"/>
              <a:t>stalni tlak tj. pogonski plin (N</a:t>
            </a:r>
            <a:r>
              <a:rPr lang="hr-HR" sz="800" noProof="0" dirty="0"/>
              <a:t>2</a:t>
            </a:r>
            <a:r>
              <a:rPr lang="hr-HR" noProof="0" dirty="0"/>
              <a:t>): oznake (P) 1, 2, 3,4, 6, 9, 12, 50 kg.</a:t>
            </a:r>
          </a:p>
        </p:txBody>
      </p:sp>
      <p:pic>
        <p:nvPicPr>
          <p:cNvPr id="19" name="Picture 18">
            <a:extLst>
              <a:ext uri="{FF2B5EF4-FFF2-40B4-BE49-F238E27FC236}">
                <a16:creationId xmlns:a16="http://schemas.microsoft.com/office/drawing/2014/main" id="{5F2A98CF-21A5-0369-1C1C-9F401DA818B9}"/>
              </a:ext>
            </a:extLst>
          </p:cNvPr>
          <p:cNvPicPr>
            <a:picLocks noChangeAspect="1"/>
          </p:cNvPicPr>
          <p:nvPr/>
        </p:nvPicPr>
        <p:blipFill>
          <a:blip r:embed="rId2"/>
          <a:stretch>
            <a:fillRect/>
          </a:stretch>
        </p:blipFill>
        <p:spPr>
          <a:xfrm>
            <a:off x="9565341" y="1407619"/>
            <a:ext cx="2066365" cy="3555261"/>
          </a:xfrm>
          <a:prstGeom prst="rect">
            <a:avLst/>
          </a:prstGeom>
        </p:spPr>
      </p:pic>
      <p:pic>
        <p:nvPicPr>
          <p:cNvPr id="21" name="Picture 20">
            <a:extLst>
              <a:ext uri="{FF2B5EF4-FFF2-40B4-BE49-F238E27FC236}">
                <a16:creationId xmlns:a16="http://schemas.microsoft.com/office/drawing/2014/main" id="{30242383-61AB-EA06-DC56-61A8758DF54E}"/>
              </a:ext>
            </a:extLst>
          </p:cNvPr>
          <p:cNvPicPr>
            <a:picLocks noChangeAspect="1"/>
          </p:cNvPicPr>
          <p:nvPr/>
        </p:nvPicPr>
        <p:blipFill>
          <a:blip r:embed="rId3"/>
          <a:stretch>
            <a:fillRect/>
          </a:stretch>
        </p:blipFill>
        <p:spPr>
          <a:xfrm>
            <a:off x="5983449" y="1473542"/>
            <a:ext cx="2801963" cy="3581820"/>
          </a:xfrm>
          <a:prstGeom prst="rect">
            <a:avLst/>
          </a:prstGeom>
        </p:spPr>
      </p:pic>
      <p:pic>
        <p:nvPicPr>
          <p:cNvPr id="1026" name="Picture 2">
            <a:extLst>
              <a:ext uri="{FF2B5EF4-FFF2-40B4-BE49-F238E27FC236}">
                <a16:creationId xmlns:a16="http://schemas.microsoft.com/office/drawing/2014/main" id="{6A900548-3BD3-FA76-2454-BA9129984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697" y="4962880"/>
            <a:ext cx="4769223" cy="1862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36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D188B-278C-F920-46ED-1399EC7706D8}"/>
              </a:ext>
            </a:extLst>
          </p:cNvPr>
          <p:cNvSpPr>
            <a:spLocks noGrp="1"/>
          </p:cNvSpPr>
          <p:nvPr>
            <p:ph type="title"/>
          </p:nvPr>
        </p:nvSpPr>
        <p:spPr/>
        <p:txBody>
          <a:bodyPr/>
          <a:lstStyle/>
          <a:p>
            <a:r>
              <a:rPr lang="hr-HR" noProof="0" dirty="0"/>
              <a:t>Aparati za početno gašenje požara ugljičnim</a:t>
            </a:r>
            <a:br>
              <a:rPr lang="hr-HR" noProof="0" dirty="0"/>
            </a:br>
            <a:r>
              <a:rPr lang="hr-HR" noProof="0" dirty="0"/>
              <a:t>dioksidom</a:t>
            </a:r>
          </a:p>
        </p:txBody>
      </p:sp>
      <p:sp>
        <p:nvSpPr>
          <p:cNvPr id="3" name="Content Placeholder 2">
            <a:extLst>
              <a:ext uri="{FF2B5EF4-FFF2-40B4-BE49-F238E27FC236}">
                <a16:creationId xmlns:a16="http://schemas.microsoft.com/office/drawing/2014/main" id="{18C921BF-DA6C-3BA4-4533-BD3BEE744A96}"/>
              </a:ext>
            </a:extLst>
          </p:cNvPr>
          <p:cNvSpPr>
            <a:spLocks noGrp="1"/>
          </p:cNvSpPr>
          <p:nvPr>
            <p:ph idx="1"/>
          </p:nvPr>
        </p:nvSpPr>
        <p:spPr>
          <a:xfrm>
            <a:off x="838200" y="1825625"/>
            <a:ext cx="4935071" cy="4351338"/>
          </a:xfrm>
        </p:spPr>
        <p:txBody>
          <a:bodyPr>
            <a:normAutofit lnSpcReduction="10000"/>
          </a:bodyPr>
          <a:lstStyle/>
          <a:p>
            <a:r>
              <a:rPr lang="hr-HR" noProof="0" dirty="0"/>
              <a:t>Ugljični dioksid se u čeličnoj boci nalazi većim dijelom u tekućem stanju</a:t>
            </a:r>
          </a:p>
          <a:p>
            <a:r>
              <a:rPr lang="hr-HR" noProof="0" dirty="0"/>
              <a:t>Ugljični dioksid gasi razrede požara B i C</a:t>
            </a:r>
          </a:p>
          <a:p>
            <a:r>
              <a:rPr lang="hr-HR" noProof="0" dirty="0"/>
              <a:t>Mogu gasiti i požare uređaja pod naponom električne struje</a:t>
            </a:r>
          </a:p>
          <a:p>
            <a:r>
              <a:rPr lang="hr-HR" noProof="0" dirty="0"/>
              <a:t>Ručni aparati izrađuju se u veličinama 2, 3, 5 kg, a prijevozni u veličinama 10,30 i 60 kg.</a:t>
            </a:r>
          </a:p>
          <a:p>
            <a:endParaRPr lang="hr-HR" noProof="0" dirty="0"/>
          </a:p>
        </p:txBody>
      </p:sp>
      <p:pic>
        <p:nvPicPr>
          <p:cNvPr id="5" name="Picture 4">
            <a:extLst>
              <a:ext uri="{FF2B5EF4-FFF2-40B4-BE49-F238E27FC236}">
                <a16:creationId xmlns:a16="http://schemas.microsoft.com/office/drawing/2014/main" id="{1D5621B7-CF66-D712-5F79-3F8B5C5EBB14}"/>
              </a:ext>
            </a:extLst>
          </p:cNvPr>
          <p:cNvPicPr>
            <a:picLocks noChangeAspect="1"/>
          </p:cNvPicPr>
          <p:nvPr/>
        </p:nvPicPr>
        <p:blipFill>
          <a:blip r:embed="rId2"/>
          <a:stretch>
            <a:fillRect/>
          </a:stretch>
        </p:blipFill>
        <p:spPr>
          <a:xfrm>
            <a:off x="5661291" y="1027906"/>
            <a:ext cx="2392766" cy="4455459"/>
          </a:xfrm>
          <a:prstGeom prst="rect">
            <a:avLst/>
          </a:prstGeom>
        </p:spPr>
      </p:pic>
      <p:pic>
        <p:nvPicPr>
          <p:cNvPr id="7" name="Picture 6">
            <a:extLst>
              <a:ext uri="{FF2B5EF4-FFF2-40B4-BE49-F238E27FC236}">
                <a16:creationId xmlns:a16="http://schemas.microsoft.com/office/drawing/2014/main" id="{208D9E3A-23CD-3B9C-BDE3-A2F0D52E18BF}"/>
              </a:ext>
            </a:extLst>
          </p:cNvPr>
          <p:cNvPicPr>
            <a:picLocks noChangeAspect="1"/>
          </p:cNvPicPr>
          <p:nvPr/>
        </p:nvPicPr>
        <p:blipFill>
          <a:blip r:embed="rId3"/>
          <a:stretch>
            <a:fillRect/>
          </a:stretch>
        </p:blipFill>
        <p:spPr>
          <a:xfrm>
            <a:off x="8859856" y="1357020"/>
            <a:ext cx="2897356" cy="4126345"/>
          </a:xfrm>
          <a:prstGeom prst="rect">
            <a:avLst/>
          </a:prstGeom>
        </p:spPr>
      </p:pic>
    </p:spTree>
    <p:extLst>
      <p:ext uri="{BB962C8B-B14F-4D97-AF65-F5344CB8AC3E}">
        <p14:creationId xmlns:p14="http://schemas.microsoft.com/office/powerpoint/2010/main" val="34471807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E199D-3738-5A64-FA51-932F8A172AAD}"/>
              </a:ext>
            </a:extLst>
          </p:cNvPr>
          <p:cNvSpPr>
            <a:spLocks noGrp="1"/>
          </p:cNvSpPr>
          <p:nvPr>
            <p:ph type="title"/>
          </p:nvPr>
        </p:nvSpPr>
        <p:spPr/>
        <p:txBody>
          <a:bodyPr/>
          <a:lstStyle/>
          <a:p>
            <a:r>
              <a:rPr lang="hr-HR" noProof="0" dirty="0"/>
              <a:t>Aparati za početno gašenje požara vodom </a:t>
            </a:r>
            <a:br>
              <a:rPr lang="hr-HR" noProof="0" dirty="0"/>
            </a:br>
            <a:r>
              <a:rPr lang="hr-HR" noProof="0" dirty="0"/>
              <a:t>V-25 (‘naprtnjača’)</a:t>
            </a:r>
          </a:p>
        </p:txBody>
      </p:sp>
      <p:sp>
        <p:nvSpPr>
          <p:cNvPr id="3" name="Content Placeholder 2">
            <a:extLst>
              <a:ext uri="{FF2B5EF4-FFF2-40B4-BE49-F238E27FC236}">
                <a16:creationId xmlns:a16="http://schemas.microsoft.com/office/drawing/2014/main" id="{3FEFB0C5-C5E9-B9FE-DB48-AB24FCC528F0}"/>
              </a:ext>
            </a:extLst>
          </p:cNvPr>
          <p:cNvSpPr>
            <a:spLocks noGrp="1"/>
          </p:cNvSpPr>
          <p:nvPr>
            <p:ph idx="1"/>
          </p:nvPr>
        </p:nvSpPr>
        <p:spPr>
          <a:xfrm>
            <a:off x="838200" y="1825625"/>
            <a:ext cx="6853518" cy="4351338"/>
          </a:xfrm>
        </p:spPr>
        <p:txBody>
          <a:bodyPr/>
          <a:lstStyle/>
          <a:p>
            <a:r>
              <a:rPr lang="hr-HR" noProof="0" dirty="0"/>
              <a:t>Aparat koristi vodu (25 l) kao sredstvo za gašenje pa se stoga koristi za gašenje požara razreda A</a:t>
            </a:r>
          </a:p>
          <a:p>
            <a:r>
              <a:rPr lang="hr-HR" noProof="0" dirty="0"/>
              <a:t>Aparat se sastoji od: </a:t>
            </a:r>
          </a:p>
          <a:p>
            <a:pPr lvl="1"/>
            <a:r>
              <a:rPr lang="hr-HR" noProof="0" dirty="0"/>
              <a:t>ručke za nošenje</a:t>
            </a:r>
          </a:p>
          <a:p>
            <a:pPr lvl="1"/>
            <a:r>
              <a:rPr lang="hr-HR" noProof="0" dirty="0"/>
              <a:t>PVC spremnika s poklopcem i naramenicama</a:t>
            </a:r>
          </a:p>
          <a:p>
            <a:pPr lvl="1"/>
            <a:r>
              <a:rPr lang="hr-HR" noProof="0" dirty="0"/>
              <a:t>gumene cijevi </a:t>
            </a:r>
          </a:p>
          <a:p>
            <a:pPr lvl="1"/>
            <a:r>
              <a:rPr lang="hr-HR" noProof="0" dirty="0"/>
              <a:t>ručna </a:t>
            </a:r>
            <a:r>
              <a:rPr lang="hr-HR" noProof="0" dirty="0" err="1"/>
              <a:t>dvoradna</a:t>
            </a:r>
            <a:r>
              <a:rPr lang="hr-HR" noProof="0" dirty="0"/>
              <a:t> klipna pumpa s mlaznicom koja ima mogućnost podešavanja punog ili raspršenog mlaza</a:t>
            </a:r>
          </a:p>
        </p:txBody>
      </p:sp>
      <p:pic>
        <p:nvPicPr>
          <p:cNvPr id="2050" name="Picture 2" descr="Vatrogasna naprtnjača V25 Pastor">
            <a:extLst>
              <a:ext uri="{FF2B5EF4-FFF2-40B4-BE49-F238E27FC236}">
                <a16:creationId xmlns:a16="http://schemas.microsoft.com/office/drawing/2014/main" id="{3CA692EA-12D2-6996-D46A-96CAC3ED26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3799" y="1461246"/>
            <a:ext cx="4258235" cy="4258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85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9000E-4A43-94B3-CE94-C586749B3207}"/>
              </a:ext>
            </a:extLst>
          </p:cNvPr>
          <p:cNvSpPr>
            <a:spLocks noGrp="1"/>
          </p:cNvSpPr>
          <p:nvPr>
            <p:ph type="title"/>
          </p:nvPr>
        </p:nvSpPr>
        <p:spPr/>
        <p:txBody>
          <a:bodyPr>
            <a:noAutofit/>
          </a:bodyPr>
          <a:lstStyle/>
          <a:p>
            <a:r>
              <a:rPr lang="hr-HR" sz="3600" noProof="0" dirty="0"/>
              <a:t>Aparati za početno gašenje požara vodom i pjenom</a:t>
            </a:r>
            <a:br>
              <a:rPr lang="hr-HR" sz="3600" noProof="0" dirty="0"/>
            </a:br>
            <a:r>
              <a:rPr lang="hr-HR" sz="3600" noProof="0" dirty="0"/>
              <a:t>VP-15 (‘</a:t>
            </a:r>
            <a:r>
              <a:rPr lang="hr-HR" sz="3600" noProof="0" dirty="0" err="1"/>
              <a:t>brentača</a:t>
            </a:r>
            <a:r>
              <a:rPr lang="hr-HR" sz="3600" noProof="0" dirty="0"/>
              <a:t>’)</a:t>
            </a:r>
          </a:p>
        </p:txBody>
      </p:sp>
      <p:sp>
        <p:nvSpPr>
          <p:cNvPr id="3" name="Content Placeholder 2">
            <a:extLst>
              <a:ext uri="{FF2B5EF4-FFF2-40B4-BE49-F238E27FC236}">
                <a16:creationId xmlns:a16="http://schemas.microsoft.com/office/drawing/2014/main" id="{BF694352-FF8D-8A1F-EB7C-6CACB3BD06CB}"/>
              </a:ext>
            </a:extLst>
          </p:cNvPr>
          <p:cNvSpPr>
            <a:spLocks noGrp="1"/>
          </p:cNvSpPr>
          <p:nvPr>
            <p:ph idx="1"/>
          </p:nvPr>
        </p:nvSpPr>
        <p:spPr>
          <a:xfrm>
            <a:off x="838200" y="1825625"/>
            <a:ext cx="6163235" cy="4351338"/>
          </a:xfrm>
        </p:spPr>
        <p:txBody>
          <a:bodyPr/>
          <a:lstStyle/>
          <a:p>
            <a:r>
              <a:rPr lang="hr-HR" noProof="0" dirty="0"/>
              <a:t>U aparat se može staviti 15 litara vode ili otopine vode i pjenila</a:t>
            </a:r>
          </a:p>
          <a:p>
            <a:r>
              <a:rPr lang="hr-HR" noProof="0" dirty="0"/>
              <a:t>Služi za gašenje požara razreda A ili B</a:t>
            </a:r>
          </a:p>
          <a:p>
            <a:r>
              <a:rPr lang="hr-HR" noProof="0" dirty="0"/>
              <a:t>Ovisno o sredstvu za gašenje koje je u spremniku aparata na spojnu cijev priključujemo mlaznicu za vodu ili pjenu.</a:t>
            </a:r>
          </a:p>
        </p:txBody>
      </p:sp>
      <p:pic>
        <p:nvPicPr>
          <p:cNvPr id="7" name="Picture 6">
            <a:extLst>
              <a:ext uri="{FF2B5EF4-FFF2-40B4-BE49-F238E27FC236}">
                <a16:creationId xmlns:a16="http://schemas.microsoft.com/office/drawing/2014/main" id="{F8B7DD06-53A4-B8F7-1343-BC83E7A877F8}"/>
              </a:ext>
            </a:extLst>
          </p:cNvPr>
          <p:cNvPicPr>
            <a:picLocks noChangeAspect="1"/>
          </p:cNvPicPr>
          <p:nvPr/>
        </p:nvPicPr>
        <p:blipFill>
          <a:blip r:embed="rId2"/>
          <a:stretch>
            <a:fillRect/>
          </a:stretch>
        </p:blipFill>
        <p:spPr>
          <a:xfrm>
            <a:off x="8059189" y="1275812"/>
            <a:ext cx="2994548" cy="5217063"/>
          </a:xfrm>
          <a:prstGeom prst="rect">
            <a:avLst/>
          </a:prstGeom>
        </p:spPr>
      </p:pic>
    </p:spTree>
    <p:extLst>
      <p:ext uri="{BB962C8B-B14F-4D97-AF65-F5344CB8AC3E}">
        <p14:creationId xmlns:p14="http://schemas.microsoft.com/office/powerpoint/2010/main" val="4226130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1D80-6027-8B58-31F3-BA79C364BCAC}"/>
              </a:ext>
            </a:extLst>
          </p:cNvPr>
          <p:cNvSpPr>
            <a:spLocks noGrp="1"/>
          </p:cNvSpPr>
          <p:nvPr>
            <p:ph type="title"/>
          </p:nvPr>
        </p:nvSpPr>
        <p:spPr/>
        <p:txBody>
          <a:bodyPr/>
          <a:lstStyle/>
          <a:p>
            <a:r>
              <a:rPr lang="hr-HR" noProof="0" dirty="0"/>
              <a:t>10. Komunikacijski sustavi u vatrogastvu </a:t>
            </a:r>
          </a:p>
        </p:txBody>
      </p:sp>
      <p:sp>
        <p:nvSpPr>
          <p:cNvPr id="3" name="Content Placeholder 2">
            <a:extLst>
              <a:ext uri="{FF2B5EF4-FFF2-40B4-BE49-F238E27FC236}">
                <a16:creationId xmlns:a16="http://schemas.microsoft.com/office/drawing/2014/main" id="{E8400408-AFAC-A014-545E-D5E74A11F33F}"/>
              </a:ext>
            </a:extLst>
          </p:cNvPr>
          <p:cNvSpPr>
            <a:spLocks noGrp="1"/>
          </p:cNvSpPr>
          <p:nvPr>
            <p:ph idx="1"/>
          </p:nvPr>
        </p:nvSpPr>
        <p:spPr/>
        <p:txBody>
          <a:bodyPr>
            <a:normAutofit lnSpcReduction="10000"/>
          </a:bodyPr>
          <a:lstStyle/>
          <a:p>
            <a:r>
              <a:rPr lang="hr-HR" noProof="0" dirty="0"/>
              <a:t>Radiokomunikacija je sistem u kome se razmjena informacije ostvaruje korištenjem elektromagnetskih valova, tzv. Radiovalova</a:t>
            </a:r>
          </a:p>
          <a:p>
            <a:r>
              <a:rPr lang="hr-HR" noProof="0" dirty="0"/>
              <a:t>Svrha radio komunikacije u vatrogastvu je da ujedini sve elemente organizacije zajedno</a:t>
            </a:r>
          </a:p>
          <a:p>
            <a:r>
              <a:rPr lang="hr-HR" noProof="0" dirty="0"/>
              <a:t>Postoje dva osnovna načina rada kod uspostavljanja radioveze:</a:t>
            </a:r>
          </a:p>
          <a:p>
            <a:pPr lvl="1"/>
            <a:r>
              <a:rPr lang="hr-HR" noProof="0" dirty="0" err="1"/>
              <a:t>simpleksni</a:t>
            </a:r>
            <a:r>
              <a:rPr lang="hr-HR" noProof="0" dirty="0"/>
              <a:t> način rada</a:t>
            </a:r>
          </a:p>
          <a:p>
            <a:pPr lvl="1"/>
            <a:r>
              <a:rPr lang="hr-HR" noProof="0" dirty="0" err="1"/>
              <a:t>semidupleksni</a:t>
            </a:r>
            <a:r>
              <a:rPr lang="hr-HR" noProof="0" dirty="0"/>
              <a:t> način rada</a:t>
            </a:r>
          </a:p>
          <a:p>
            <a:r>
              <a:rPr lang="hr-HR" noProof="0" dirty="0"/>
              <a:t>Radio uređaji se dijele na :</a:t>
            </a:r>
          </a:p>
          <a:p>
            <a:pPr lvl="1"/>
            <a:r>
              <a:rPr lang="hr-HR" noProof="0" dirty="0"/>
              <a:t>stacionarne sustave</a:t>
            </a:r>
          </a:p>
          <a:p>
            <a:pPr lvl="1"/>
            <a:r>
              <a:rPr lang="hr-HR" noProof="0" dirty="0"/>
              <a:t>sustave ugrađene u vozila</a:t>
            </a:r>
          </a:p>
          <a:p>
            <a:pPr lvl="1"/>
            <a:r>
              <a:rPr lang="hr-HR" noProof="0" dirty="0"/>
              <a:t>prijenosne</a:t>
            </a:r>
          </a:p>
        </p:txBody>
      </p:sp>
    </p:spTree>
    <p:extLst>
      <p:ext uri="{BB962C8B-B14F-4D97-AF65-F5344CB8AC3E}">
        <p14:creationId xmlns:p14="http://schemas.microsoft.com/office/powerpoint/2010/main" val="3927997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F419-0438-8504-5C95-97D5B29FF98F}"/>
              </a:ext>
            </a:extLst>
          </p:cNvPr>
          <p:cNvSpPr>
            <a:spLocks noGrp="1"/>
          </p:cNvSpPr>
          <p:nvPr>
            <p:ph type="title"/>
          </p:nvPr>
        </p:nvSpPr>
        <p:spPr/>
        <p:txBody>
          <a:bodyPr/>
          <a:lstStyle/>
          <a:p>
            <a:r>
              <a:rPr lang="hr-HR" noProof="0" dirty="0" err="1"/>
              <a:t>Simpleksni</a:t>
            </a:r>
            <a:endParaRPr lang="hr-HR" noProof="0" dirty="0"/>
          </a:p>
        </p:txBody>
      </p:sp>
      <p:sp>
        <p:nvSpPr>
          <p:cNvPr id="3" name="Content Placeholder 2">
            <a:extLst>
              <a:ext uri="{FF2B5EF4-FFF2-40B4-BE49-F238E27FC236}">
                <a16:creationId xmlns:a16="http://schemas.microsoft.com/office/drawing/2014/main" id="{6173FF4D-D857-FBDF-5B56-25A17064BA85}"/>
              </a:ext>
            </a:extLst>
          </p:cNvPr>
          <p:cNvSpPr>
            <a:spLocks noGrp="1"/>
          </p:cNvSpPr>
          <p:nvPr>
            <p:ph idx="1"/>
          </p:nvPr>
        </p:nvSpPr>
        <p:spPr/>
        <p:txBody>
          <a:bodyPr/>
          <a:lstStyle/>
          <a:p>
            <a:r>
              <a:rPr lang="hr-HR" noProof="0" dirty="0"/>
              <a:t>Kod </a:t>
            </a:r>
            <a:r>
              <a:rPr lang="hr-HR" noProof="0" dirty="0" err="1"/>
              <a:t>simpleksnog</a:t>
            </a:r>
            <a:r>
              <a:rPr lang="hr-HR" noProof="0" dirty="0"/>
              <a:t> načina rada oba sugovornika za uspostavljanje radio veze koriste istu frekvenciju i za prijem i za odašiljanje</a:t>
            </a:r>
          </a:p>
          <a:p>
            <a:r>
              <a:rPr lang="hr-HR" noProof="0" dirty="0"/>
              <a:t>Domašaj kod </a:t>
            </a:r>
            <a:r>
              <a:rPr lang="hr-HR" noProof="0" dirty="0" err="1"/>
              <a:t>simpleksne</a:t>
            </a:r>
            <a:r>
              <a:rPr lang="hr-HR" noProof="0" dirty="0"/>
              <a:t> veze ovisi o položaju sugovornika i konfiguraciji terena na kojem se nalaze. Veza može u teoriji imati domet do 13 km, ali u praksi je to manje moguće</a:t>
            </a:r>
          </a:p>
          <a:p>
            <a:r>
              <a:rPr lang="hr-HR" noProof="0" dirty="0"/>
              <a:t>U vatrogastvu su za </a:t>
            </a:r>
            <a:r>
              <a:rPr lang="hr-HR" noProof="0" dirty="0" err="1"/>
              <a:t>simpleksne</a:t>
            </a:r>
            <a:r>
              <a:rPr lang="hr-HR" noProof="0" dirty="0"/>
              <a:t> radio veze rezervirani kanali 6,7, 8 i 9</a:t>
            </a:r>
          </a:p>
        </p:txBody>
      </p:sp>
    </p:spTree>
    <p:extLst>
      <p:ext uri="{BB962C8B-B14F-4D97-AF65-F5344CB8AC3E}">
        <p14:creationId xmlns:p14="http://schemas.microsoft.com/office/powerpoint/2010/main" val="12042243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D249F-32CF-CB97-667C-B3E8701DD4A9}"/>
              </a:ext>
            </a:extLst>
          </p:cNvPr>
          <p:cNvSpPr>
            <a:spLocks noGrp="1"/>
          </p:cNvSpPr>
          <p:nvPr>
            <p:ph type="title"/>
          </p:nvPr>
        </p:nvSpPr>
        <p:spPr/>
        <p:txBody>
          <a:bodyPr/>
          <a:lstStyle/>
          <a:p>
            <a:r>
              <a:rPr lang="hr-HR" noProof="0" dirty="0" err="1"/>
              <a:t>Semidupleksni</a:t>
            </a:r>
            <a:endParaRPr lang="hr-HR" noProof="0" dirty="0"/>
          </a:p>
        </p:txBody>
      </p:sp>
      <p:sp>
        <p:nvSpPr>
          <p:cNvPr id="3" name="Content Placeholder 2">
            <a:extLst>
              <a:ext uri="{FF2B5EF4-FFF2-40B4-BE49-F238E27FC236}">
                <a16:creationId xmlns:a16="http://schemas.microsoft.com/office/drawing/2014/main" id="{95AF2835-66DB-BD92-338C-E993E4C2E92B}"/>
              </a:ext>
            </a:extLst>
          </p:cNvPr>
          <p:cNvSpPr>
            <a:spLocks noGrp="1"/>
          </p:cNvSpPr>
          <p:nvPr>
            <p:ph idx="1"/>
          </p:nvPr>
        </p:nvSpPr>
        <p:spPr/>
        <p:txBody>
          <a:bodyPr/>
          <a:lstStyle/>
          <a:p>
            <a:r>
              <a:rPr lang="hr-HR" noProof="0" dirty="0"/>
              <a:t>S obzirom na ograničenu upotrebu </a:t>
            </a:r>
            <a:r>
              <a:rPr lang="hr-HR" noProof="0" dirty="0" err="1"/>
              <a:t>simpleksnog</a:t>
            </a:r>
            <a:r>
              <a:rPr lang="hr-HR" noProof="0" dirty="0"/>
              <a:t> načina rada uvodi se </a:t>
            </a:r>
            <a:r>
              <a:rPr lang="hr-HR" noProof="0" dirty="0" err="1"/>
              <a:t>semidupleksni</a:t>
            </a:r>
            <a:r>
              <a:rPr lang="hr-HR" noProof="0" dirty="0"/>
              <a:t> način rada postavljanjem repetitora</a:t>
            </a:r>
          </a:p>
          <a:p>
            <a:r>
              <a:rPr lang="hr-HR" noProof="0" dirty="0" err="1"/>
              <a:t>Semidupleksni</a:t>
            </a:r>
            <a:r>
              <a:rPr lang="hr-HR" noProof="0" dirty="0"/>
              <a:t> način rada je oblik komunikacije pri kojem se koriste dvije različite frekvencije. Jedna služi za prijem a druga za odašiljanje, a veza se uspostavlja preko repetitora.</a:t>
            </a:r>
          </a:p>
          <a:p>
            <a:r>
              <a:rPr lang="hr-HR" noProof="0" dirty="0"/>
              <a:t>Repetitori se obično postavljaju na najvišu zemljopisnu točku nekog područja</a:t>
            </a:r>
          </a:p>
        </p:txBody>
      </p:sp>
    </p:spTree>
    <p:extLst>
      <p:ext uri="{BB962C8B-B14F-4D97-AF65-F5344CB8AC3E}">
        <p14:creationId xmlns:p14="http://schemas.microsoft.com/office/powerpoint/2010/main" val="2599068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32FF8-C5D3-BECF-88A5-96C6AF6B09D2}"/>
              </a:ext>
            </a:extLst>
          </p:cNvPr>
          <p:cNvSpPr>
            <a:spLocks noGrp="1"/>
          </p:cNvSpPr>
          <p:nvPr>
            <p:ph type="title"/>
          </p:nvPr>
        </p:nvSpPr>
        <p:spPr/>
        <p:txBody>
          <a:bodyPr/>
          <a:lstStyle/>
          <a:p>
            <a:r>
              <a:rPr lang="hr-HR" noProof="0" dirty="0"/>
              <a:t>Prijenosni ili ručni radiouređaj</a:t>
            </a:r>
          </a:p>
        </p:txBody>
      </p:sp>
      <p:sp>
        <p:nvSpPr>
          <p:cNvPr id="3" name="Content Placeholder 2">
            <a:extLst>
              <a:ext uri="{FF2B5EF4-FFF2-40B4-BE49-F238E27FC236}">
                <a16:creationId xmlns:a16="http://schemas.microsoft.com/office/drawing/2014/main" id="{0716B2CB-7EB4-69CB-895E-825E0301A918}"/>
              </a:ext>
            </a:extLst>
          </p:cNvPr>
          <p:cNvSpPr>
            <a:spLocks noGrp="1"/>
          </p:cNvSpPr>
          <p:nvPr>
            <p:ph idx="1"/>
          </p:nvPr>
        </p:nvSpPr>
        <p:spPr>
          <a:xfrm>
            <a:off x="838200" y="1825625"/>
            <a:ext cx="7185212" cy="4351338"/>
          </a:xfrm>
        </p:spPr>
        <p:txBody>
          <a:bodyPr/>
          <a:lstStyle/>
          <a:p>
            <a:r>
              <a:rPr lang="hr-HR" noProof="0" dirty="0"/>
              <a:t>Ručni radio uređaj se izrađuje u malim gabaritima i s vlastitim napajanjem</a:t>
            </a:r>
          </a:p>
          <a:p>
            <a:r>
              <a:rPr lang="hr-HR" noProof="0" dirty="0"/>
              <a:t>Koriste se isključivo za komunikacije na intervenciji i za lokalne komunikacije</a:t>
            </a:r>
          </a:p>
        </p:txBody>
      </p:sp>
      <p:pic>
        <p:nvPicPr>
          <p:cNvPr id="3074" name="Picture 2" descr="Motorola CP040 ručna radio postaja">
            <a:extLst>
              <a:ext uri="{FF2B5EF4-FFF2-40B4-BE49-F238E27FC236}">
                <a16:creationId xmlns:a16="http://schemas.microsoft.com/office/drawing/2014/main" id="{3535D232-3788-B862-1189-32C26F0A6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034" y="1825625"/>
            <a:ext cx="4052047" cy="405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3245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6C673-28A7-DC52-BFAF-ED7EC73EF418}"/>
              </a:ext>
            </a:extLst>
          </p:cNvPr>
          <p:cNvSpPr>
            <a:spLocks noGrp="1"/>
          </p:cNvSpPr>
          <p:nvPr>
            <p:ph type="title"/>
          </p:nvPr>
        </p:nvSpPr>
        <p:spPr/>
        <p:txBody>
          <a:bodyPr/>
          <a:lstStyle/>
          <a:p>
            <a:r>
              <a:rPr lang="hr-HR" noProof="0" dirty="0"/>
              <a:t>Mobilni radiouređaji</a:t>
            </a:r>
          </a:p>
        </p:txBody>
      </p:sp>
      <p:sp>
        <p:nvSpPr>
          <p:cNvPr id="3" name="Content Placeholder 2">
            <a:extLst>
              <a:ext uri="{FF2B5EF4-FFF2-40B4-BE49-F238E27FC236}">
                <a16:creationId xmlns:a16="http://schemas.microsoft.com/office/drawing/2014/main" id="{716A95F9-BBB6-73C1-B4E4-E4B5BE6255A8}"/>
              </a:ext>
            </a:extLst>
          </p:cNvPr>
          <p:cNvSpPr>
            <a:spLocks noGrp="1"/>
          </p:cNvSpPr>
          <p:nvPr>
            <p:ph idx="1"/>
          </p:nvPr>
        </p:nvSpPr>
        <p:spPr>
          <a:xfrm>
            <a:off x="838200" y="1825625"/>
            <a:ext cx="4845424" cy="4351338"/>
          </a:xfrm>
        </p:spPr>
        <p:txBody>
          <a:bodyPr>
            <a:normAutofit fontScale="92500" lnSpcReduction="10000"/>
          </a:bodyPr>
          <a:lstStyle/>
          <a:p>
            <a:r>
              <a:rPr lang="hr-HR" noProof="0" dirty="0"/>
              <a:t>Mobilni radio uređaji ugrađeni su u vozila i napajaju se direktno ili preko pretvarača iz elektroinstalacije vozila</a:t>
            </a:r>
          </a:p>
          <a:p>
            <a:r>
              <a:rPr lang="hr-HR" noProof="0" dirty="0"/>
              <a:t>Antena je smještena na najvišoj točki vozila</a:t>
            </a:r>
          </a:p>
          <a:p>
            <a:r>
              <a:rPr lang="hr-HR" noProof="0" dirty="0"/>
              <a:t>Mikrofon i zvučnik su najčešće ujedinjeni u jednu cjelinu, koja je spojena s radiouređajem</a:t>
            </a:r>
          </a:p>
          <a:p>
            <a:r>
              <a:rPr lang="hr-HR" noProof="0" dirty="0"/>
              <a:t>Postoji još i vanjski zvučnik – najčešće se nalazi kod pumpe vozila </a:t>
            </a:r>
          </a:p>
          <a:p>
            <a:endParaRPr lang="hr-HR" noProof="0" dirty="0"/>
          </a:p>
        </p:txBody>
      </p:sp>
      <p:pic>
        <p:nvPicPr>
          <p:cNvPr id="4098" name="Picture 2" descr="Mobilna radio stanica Motorola DM4600e">
            <a:extLst>
              <a:ext uri="{FF2B5EF4-FFF2-40B4-BE49-F238E27FC236}">
                <a16:creationId xmlns:a16="http://schemas.microsoft.com/office/drawing/2014/main" id="{89CB92DA-91D1-81D3-2729-C12261C072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1469" y="1027906"/>
            <a:ext cx="5468471" cy="5468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1048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C57A6-1FF4-3549-24D4-F4E6A9CEF15B}"/>
              </a:ext>
            </a:extLst>
          </p:cNvPr>
          <p:cNvSpPr>
            <a:spLocks noGrp="1"/>
          </p:cNvSpPr>
          <p:nvPr>
            <p:ph type="title"/>
          </p:nvPr>
        </p:nvSpPr>
        <p:spPr/>
        <p:txBody>
          <a:bodyPr/>
          <a:lstStyle/>
          <a:p>
            <a:r>
              <a:rPr lang="hr-HR" noProof="0" dirty="0"/>
              <a:t>Navalno vatrogasno vozilo </a:t>
            </a:r>
          </a:p>
        </p:txBody>
      </p:sp>
      <p:sp>
        <p:nvSpPr>
          <p:cNvPr id="3" name="Content Placeholder 2">
            <a:extLst>
              <a:ext uri="{FF2B5EF4-FFF2-40B4-BE49-F238E27FC236}">
                <a16:creationId xmlns:a16="http://schemas.microsoft.com/office/drawing/2014/main" id="{1C5C93B4-A6F9-1782-CBFA-3CA02513A283}"/>
              </a:ext>
            </a:extLst>
          </p:cNvPr>
          <p:cNvSpPr>
            <a:spLocks noGrp="1"/>
          </p:cNvSpPr>
          <p:nvPr>
            <p:ph idx="1"/>
          </p:nvPr>
        </p:nvSpPr>
        <p:spPr>
          <a:xfrm>
            <a:off x="838200" y="1825625"/>
            <a:ext cx="4370294" cy="4351338"/>
          </a:xfrm>
        </p:spPr>
        <p:txBody>
          <a:bodyPr>
            <a:normAutofit lnSpcReduction="10000"/>
          </a:bodyPr>
          <a:lstStyle/>
          <a:p>
            <a:r>
              <a:rPr lang="hr-HR" noProof="0" dirty="0"/>
              <a:t>Namijenjeno je prijevozu osnovne vatrogasne jedinice na mjesto intervencije</a:t>
            </a:r>
          </a:p>
          <a:p>
            <a:r>
              <a:rPr lang="hr-HR" noProof="0" dirty="0"/>
              <a:t>Osim mogućnosti prijevoza vatrogasnog odjeljenja navalno vozilo posjeduje i određenu vatrogasnu tehniku, opremu i sredstva za gašenje svih vrsta požara kako bi odjeljenje moglo taktički djelovati</a:t>
            </a:r>
          </a:p>
        </p:txBody>
      </p:sp>
      <p:pic>
        <p:nvPicPr>
          <p:cNvPr id="5" name="Picture 4">
            <a:extLst>
              <a:ext uri="{FF2B5EF4-FFF2-40B4-BE49-F238E27FC236}">
                <a16:creationId xmlns:a16="http://schemas.microsoft.com/office/drawing/2014/main" id="{CB6FE0A4-D3FE-B3A2-B15E-5A2D68F4DA47}"/>
              </a:ext>
            </a:extLst>
          </p:cNvPr>
          <p:cNvPicPr>
            <a:picLocks noChangeAspect="1"/>
          </p:cNvPicPr>
          <p:nvPr/>
        </p:nvPicPr>
        <p:blipFill>
          <a:blip r:embed="rId2"/>
          <a:stretch>
            <a:fillRect/>
          </a:stretch>
        </p:blipFill>
        <p:spPr>
          <a:xfrm>
            <a:off x="5805276" y="1903553"/>
            <a:ext cx="5958555" cy="4195482"/>
          </a:xfrm>
          <a:prstGeom prst="rect">
            <a:avLst/>
          </a:prstGeom>
        </p:spPr>
      </p:pic>
    </p:spTree>
    <p:extLst>
      <p:ext uri="{BB962C8B-B14F-4D97-AF65-F5344CB8AC3E}">
        <p14:creationId xmlns:p14="http://schemas.microsoft.com/office/powerpoint/2010/main" val="32270367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5FB6B-2BD2-FE00-EC0C-D9CBEB534FED}"/>
              </a:ext>
            </a:extLst>
          </p:cNvPr>
          <p:cNvSpPr>
            <a:spLocks noGrp="1"/>
          </p:cNvSpPr>
          <p:nvPr>
            <p:ph type="title"/>
          </p:nvPr>
        </p:nvSpPr>
        <p:spPr/>
        <p:txBody>
          <a:bodyPr/>
          <a:lstStyle/>
          <a:p>
            <a:r>
              <a:rPr lang="hr-HR" noProof="0" dirty="0"/>
              <a:t>Stacionirani uređaji</a:t>
            </a:r>
          </a:p>
        </p:txBody>
      </p:sp>
      <p:sp>
        <p:nvSpPr>
          <p:cNvPr id="3" name="Content Placeholder 2">
            <a:extLst>
              <a:ext uri="{FF2B5EF4-FFF2-40B4-BE49-F238E27FC236}">
                <a16:creationId xmlns:a16="http://schemas.microsoft.com/office/drawing/2014/main" id="{A56291C3-B2C6-4B6F-5F99-2D289D174BB3}"/>
              </a:ext>
            </a:extLst>
          </p:cNvPr>
          <p:cNvSpPr>
            <a:spLocks noGrp="1"/>
          </p:cNvSpPr>
          <p:nvPr>
            <p:ph idx="1"/>
          </p:nvPr>
        </p:nvSpPr>
        <p:spPr/>
        <p:txBody>
          <a:bodyPr/>
          <a:lstStyle/>
          <a:p>
            <a:r>
              <a:rPr lang="hr-HR" noProof="0" dirty="0"/>
              <a:t>Stacionirani radiouređaji imaju iste karakteristike kao i mobilni radiouređaji s razlikom što imaju mogućnost napajanja iz električne mreže te rezervnog napajanja iz akumulatora.</a:t>
            </a:r>
          </a:p>
          <a:p>
            <a:r>
              <a:rPr lang="hr-HR" noProof="0" dirty="0"/>
              <a:t>Antene se postavljaju na najviše točke objekta.</a:t>
            </a:r>
          </a:p>
        </p:txBody>
      </p:sp>
    </p:spTree>
    <p:extLst>
      <p:ext uri="{BB962C8B-B14F-4D97-AF65-F5344CB8AC3E}">
        <p14:creationId xmlns:p14="http://schemas.microsoft.com/office/powerpoint/2010/main" val="27335909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B1B8D-45C2-33E5-41D9-78FE9E32AB14}"/>
              </a:ext>
            </a:extLst>
          </p:cNvPr>
          <p:cNvSpPr>
            <a:spLocks noGrp="1"/>
          </p:cNvSpPr>
          <p:nvPr>
            <p:ph type="title"/>
          </p:nvPr>
        </p:nvSpPr>
        <p:spPr/>
        <p:txBody>
          <a:bodyPr/>
          <a:lstStyle/>
          <a:p>
            <a:r>
              <a:rPr lang="en-US" dirty="0"/>
              <a:t>TETRA</a:t>
            </a:r>
          </a:p>
        </p:txBody>
      </p:sp>
      <p:sp>
        <p:nvSpPr>
          <p:cNvPr id="3" name="Content Placeholder 2">
            <a:extLst>
              <a:ext uri="{FF2B5EF4-FFF2-40B4-BE49-F238E27FC236}">
                <a16:creationId xmlns:a16="http://schemas.microsoft.com/office/drawing/2014/main" id="{3681E467-8B50-A9CE-295F-DB45E85BD365}"/>
              </a:ext>
            </a:extLst>
          </p:cNvPr>
          <p:cNvSpPr>
            <a:spLocks noGrp="1"/>
          </p:cNvSpPr>
          <p:nvPr>
            <p:ph idx="1"/>
          </p:nvPr>
        </p:nvSpPr>
        <p:spPr>
          <a:xfrm>
            <a:off x="838200" y="1825625"/>
            <a:ext cx="5159188" cy="4351338"/>
          </a:xfrm>
        </p:spPr>
        <p:txBody>
          <a:bodyPr>
            <a:normAutofit fontScale="92500" lnSpcReduction="20000"/>
          </a:bodyPr>
          <a:lstStyle/>
          <a:p>
            <a:r>
              <a:rPr lang="en-US" dirty="0"/>
              <a:t>TETRA </a:t>
            </a:r>
            <a:r>
              <a:rPr lang="hr-HR" dirty="0"/>
              <a:t>- </a:t>
            </a:r>
            <a:r>
              <a:rPr lang="en-US" dirty="0" err="1"/>
              <a:t>digitalni</a:t>
            </a:r>
            <a:r>
              <a:rPr lang="en-US" dirty="0"/>
              <a:t> </a:t>
            </a:r>
            <a:r>
              <a:rPr lang="en-US" dirty="0" err="1"/>
              <a:t>radijski</a:t>
            </a:r>
            <a:r>
              <a:rPr lang="en-US" dirty="0"/>
              <a:t> </a:t>
            </a:r>
            <a:r>
              <a:rPr lang="en-US" dirty="0" err="1"/>
              <a:t>sustav</a:t>
            </a:r>
            <a:endParaRPr lang="hr-HR" dirty="0"/>
          </a:p>
          <a:p>
            <a:r>
              <a:rPr lang="en-US" dirty="0" err="1"/>
              <a:t>Sustav</a:t>
            </a:r>
            <a:r>
              <a:rPr lang="en-US" dirty="0"/>
              <a:t> je </a:t>
            </a:r>
            <a:r>
              <a:rPr lang="en-US" dirty="0" err="1"/>
              <a:t>vrlo</a:t>
            </a:r>
            <a:r>
              <a:rPr lang="en-US" dirty="0"/>
              <a:t> </a:t>
            </a:r>
            <a:r>
              <a:rPr lang="en-US" dirty="0" err="1"/>
              <a:t>pouzdan</a:t>
            </a:r>
            <a:r>
              <a:rPr lang="en-US" dirty="0"/>
              <a:t> </a:t>
            </a:r>
            <a:r>
              <a:rPr lang="en-US" dirty="0" err="1"/>
              <a:t>te</a:t>
            </a:r>
            <a:r>
              <a:rPr lang="en-US" dirty="0"/>
              <a:t> </a:t>
            </a:r>
            <a:r>
              <a:rPr lang="en-US" dirty="0" err="1"/>
              <a:t>predstavlja</a:t>
            </a:r>
            <a:r>
              <a:rPr lang="en-US" dirty="0"/>
              <a:t> </a:t>
            </a:r>
            <a:r>
              <a:rPr lang="en-US" dirty="0" err="1"/>
              <a:t>komunikacijsko</a:t>
            </a:r>
            <a:r>
              <a:rPr lang="en-US" dirty="0"/>
              <a:t> </a:t>
            </a:r>
            <a:r>
              <a:rPr lang="en-US" dirty="0" err="1"/>
              <a:t>rješenje</a:t>
            </a:r>
            <a:r>
              <a:rPr lang="en-US" dirty="0"/>
              <a:t> za </a:t>
            </a:r>
            <a:r>
              <a:rPr lang="en-US" dirty="0" err="1"/>
              <a:t>korisnike</a:t>
            </a:r>
            <a:r>
              <a:rPr lang="hr-HR" dirty="0"/>
              <a:t> </a:t>
            </a:r>
            <a:r>
              <a:rPr lang="en-US" dirty="0"/>
              <a:t>koji </a:t>
            </a:r>
            <a:r>
              <a:rPr lang="en-US" dirty="0" err="1"/>
              <a:t>zahtijevaju</a:t>
            </a:r>
            <a:r>
              <a:rPr lang="en-US" dirty="0"/>
              <a:t> </a:t>
            </a:r>
            <a:r>
              <a:rPr lang="en-US" dirty="0" err="1"/>
              <a:t>sigurnu</a:t>
            </a:r>
            <a:r>
              <a:rPr lang="en-US" dirty="0"/>
              <a:t> </a:t>
            </a:r>
            <a:r>
              <a:rPr lang="en-US" dirty="0" err="1"/>
              <a:t>komunikaciju</a:t>
            </a:r>
            <a:r>
              <a:rPr lang="en-US" dirty="0"/>
              <a:t> </a:t>
            </a:r>
            <a:r>
              <a:rPr lang="en-US" dirty="0" err="1"/>
              <a:t>uz</a:t>
            </a:r>
            <a:r>
              <a:rPr lang="en-US" dirty="0"/>
              <a:t> </a:t>
            </a:r>
            <a:r>
              <a:rPr lang="en-US" dirty="0" err="1"/>
              <a:t>brzi</a:t>
            </a:r>
            <a:r>
              <a:rPr lang="en-US" dirty="0"/>
              <a:t> </a:t>
            </a:r>
            <a:r>
              <a:rPr lang="en-US" dirty="0" err="1"/>
              <a:t>prijenos</a:t>
            </a:r>
            <a:r>
              <a:rPr lang="en-US" dirty="0"/>
              <a:t> </a:t>
            </a:r>
            <a:r>
              <a:rPr lang="en-US" dirty="0" err="1"/>
              <a:t>informacija</a:t>
            </a:r>
            <a:endParaRPr lang="hr-HR" dirty="0"/>
          </a:p>
          <a:p>
            <a:r>
              <a:rPr lang="fi-FI" dirty="0"/>
              <a:t>Sustav 11 2 u većini zemalja Europe koristi TETRA sustav</a:t>
            </a:r>
            <a:endParaRPr lang="hr-HR" dirty="0"/>
          </a:p>
          <a:p>
            <a:r>
              <a:rPr lang="pl-PL" dirty="0"/>
              <a:t>To je profesionalni mobilni radio i walkie - talkie standard (sustav), koji upotrebljavaju </a:t>
            </a:r>
            <a:r>
              <a:rPr lang="en-US" dirty="0" err="1"/>
              <a:t>službe</a:t>
            </a:r>
            <a:r>
              <a:rPr lang="en-US" dirty="0"/>
              <a:t> </a:t>
            </a:r>
            <a:r>
              <a:rPr lang="en-US" dirty="0" err="1"/>
              <a:t>poput</a:t>
            </a:r>
            <a:r>
              <a:rPr lang="en-US" dirty="0"/>
              <a:t> </a:t>
            </a:r>
            <a:r>
              <a:rPr lang="en-US" dirty="0" err="1"/>
              <a:t>policije</a:t>
            </a:r>
            <a:r>
              <a:rPr lang="en-US" dirty="0"/>
              <a:t>, </a:t>
            </a:r>
            <a:r>
              <a:rPr lang="en-US" dirty="0" err="1"/>
              <a:t>vatrogasaca</a:t>
            </a:r>
            <a:r>
              <a:rPr lang="en-US" dirty="0"/>
              <a:t> </a:t>
            </a:r>
            <a:r>
              <a:rPr lang="en-US" dirty="0" err="1"/>
              <a:t>i</a:t>
            </a:r>
            <a:r>
              <a:rPr lang="en-US" dirty="0"/>
              <a:t> </a:t>
            </a:r>
            <a:r>
              <a:rPr lang="en-US" dirty="0" err="1"/>
              <a:t>hitne</a:t>
            </a:r>
            <a:r>
              <a:rPr lang="en-US" dirty="0"/>
              <a:t> </a:t>
            </a:r>
            <a:r>
              <a:rPr lang="en-US" dirty="0" err="1"/>
              <a:t>medicinske</a:t>
            </a:r>
            <a:r>
              <a:rPr lang="en-US" dirty="0"/>
              <a:t> </a:t>
            </a:r>
            <a:r>
              <a:rPr lang="en-US" dirty="0" err="1"/>
              <a:t>službe</a:t>
            </a:r>
            <a:r>
              <a:rPr lang="en-US" dirty="0"/>
              <a:t>.</a:t>
            </a:r>
            <a:endParaRPr lang="hr-HR" dirty="0"/>
          </a:p>
          <a:p>
            <a:endParaRPr lang="en-US" dirty="0"/>
          </a:p>
        </p:txBody>
      </p:sp>
      <p:pic>
        <p:nvPicPr>
          <p:cNvPr id="5122" name="Picture 2" descr="Mobilna radio stanica Motorola MTM5400 Tetra">
            <a:extLst>
              <a:ext uri="{FF2B5EF4-FFF2-40B4-BE49-F238E27FC236}">
                <a16:creationId xmlns:a16="http://schemas.microsoft.com/office/drawing/2014/main" id="{66003EB4-69E3-5FFF-EA41-D1E77178B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082" y="251012"/>
            <a:ext cx="3881718" cy="38817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učna radio stanica Motorola MTP3550 Tetra">
            <a:extLst>
              <a:ext uri="{FF2B5EF4-FFF2-40B4-BE49-F238E27FC236}">
                <a16:creationId xmlns:a16="http://schemas.microsoft.com/office/drawing/2014/main" id="{F376F75D-BCFF-845C-D1A6-8311A93053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082" y="3254188"/>
            <a:ext cx="3128682" cy="312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497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A06A5-30F3-4A76-1142-F4088E00E760}"/>
              </a:ext>
            </a:extLst>
          </p:cNvPr>
          <p:cNvSpPr>
            <a:spLocks noGrp="1"/>
          </p:cNvSpPr>
          <p:nvPr>
            <p:ph type="title"/>
          </p:nvPr>
        </p:nvSpPr>
        <p:spPr/>
        <p:txBody>
          <a:bodyPr/>
          <a:lstStyle/>
          <a:p>
            <a:r>
              <a:rPr lang="hr-HR" dirty="0"/>
              <a:t>Pitanja 	</a:t>
            </a:r>
            <a:endParaRPr lang="en-US" dirty="0"/>
          </a:p>
        </p:txBody>
      </p:sp>
      <p:sp>
        <p:nvSpPr>
          <p:cNvPr id="3" name="Content Placeholder 2">
            <a:extLst>
              <a:ext uri="{FF2B5EF4-FFF2-40B4-BE49-F238E27FC236}">
                <a16:creationId xmlns:a16="http://schemas.microsoft.com/office/drawing/2014/main" id="{6D51088C-8CF3-1004-D3C8-311D7B0DE67A}"/>
              </a:ext>
            </a:extLst>
          </p:cNvPr>
          <p:cNvSpPr>
            <a:spLocks noGrp="1"/>
          </p:cNvSpPr>
          <p:nvPr>
            <p:ph idx="1"/>
          </p:nvPr>
        </p:nvSpPr>
        <p:spPr/>
        <p:txBody>
          <a:bodyPr>
            <a:normAutofit fontScale="92500"/>
          </a:bodyPr>
          <a:lstStyle/>
          <a:p>
            <a:pPr marL="514350" indent="-514350">
              <a:buFont typeface="+mj-lt"/>
              <a:buAutoNum type="arabicPeriod"/>
            </a:pPr>
            <a:r>
              <a:rPr lang="hr-HR" dirty="0"/>
              <a:t>Kako </a:t>
            </a:r>
            <a:r>
              <a:rPr lang="hr-HR" dirty="0" err="1"/>
              <a:t>djelimo</a:t>
            </a:r>
            <a:r>
              <a:rPr lang="hr-HR" dirty="0"/>
              <a:t> zaštitnu vatrogasnu opremu?</a:t>
            </a:r>
          </a:p>
          <a:p>
            <a:pPr lvl="1">
              <a:buFontTx/>
              <a:buChar char="-"/>
            </a:pPr>
            <a:r>
              <a:rPr lang="hr-HR" dirty="0"/>
              <a:t>Na osobnu i skupnu zaštitnu opremu </a:t>
            </a:r>
          </a:p>
          <a:p>
            <a:pPr marL="514350" indent="-514350">
              <a:buFont typeface="+mj-lt"/>
              <a:buAutoNum type="arabicPeriod"/>
            </a:pPr>
            <a:r>
              <a:rPr lang="hr-HR" dirty="0"/>
              <a:t>Koje vrste tlačnih cijevi poznajemo? </a:t>
            </a:r>
          </a:p>
          <a:p>
            <a:pPr marL="457200" lvl="1" indent="0">
              <a:buNone/>
            </a:pPr>
            <a:r>
              <a:rPr lang="hr-HR" dirty="0"/>
              <a:t>-plosnate, </a:t>
            </a:r>
            <a:r>
              <a:rPr lang="hr-HR" dirty="0" err="1"/>
              <a:t>polukrute</a:t>
            </a:r>
            <a:r>
              <a:rPr lang="hr-HR" dirty="0"/>
              <a:t> i visokotlačne </a:t>
            </a:r>
          </a:p>
          <a:p>
            <a:pPr marL="514350" indent="-514350">
              <a:buFont typeface="+mj-lt"/>
              <a:buAutoNum type="arabicPeriod"/>
            </a:pPr>
            <a:r>
              <a:rPr lang="hr-HR" dirty="0"/>
              <a:t>Koja su osnovni oblici mlazova vode? </a:t>
            </a:r>
          </a:p>
          <a:p>
            <a:pPr marL="457200" lvl="1" indent="0">
              <a:buNone/>
            </a:pPr>
            <a:r>
              <a:rPr lang="hr-HR" dirty="0"/>
              <a:t>- puni, raspršeni i vodena magla </a:t>
            </a:r>
          </a:p>
          <a:p>
            <a:pPr marL="514350" indent="-514350">
              <a:buFont typeface="+mj-lt"/>
              <a:buAutoNum type="arabicPeriod"/>
            </a:pPr>
            <a:r>
              <a:rPr lang="hr-HR" dirty="0"/>
              <a:t>Za što nam služe IA? </a:t>
            </a:r>
          </a:p>
          <a:p>
            <a:pPr marL="457200" lvl="1" indent="0">
              <a:buNone/>
            </a:pPr>
            <a:r>
              <a:rPr lang="hr-HR" dirty="0"/>
              <a:t>-za zaštitu dišnih organa u zagađenoj atmosferi ili di nema dovoljno kisika za disanje </a:t>
            </a:r>
          </a:p>
          <a:p>
            <a:pPr marL="514350" indent="-514350">
              <a:buFont typeface="+mj-lt"/>
              <a:buAutoNum type="arabicPeriod"/>
            </a:pPr>
            <a:r>
              <a:rPr lang="hr-HR" dirty="0"/>
              <a:t> koje vrste prijenosnih vatrogasnih </a:t>
            </a:r>
            <a:r>
              <a:rPr lang="hr-HR" dirty="0" err="1"/>
              <a:t>ljesti</a:t>
            </a:r>
            <a:r>
              <a:rPr lang="hr-HR" dirty="0"/>
              <a:t> imamo? </a:t>
            </a:r>
          </a:p>
          <a:p>
            <a:pPr marL="457200" lvl="1" indent="0">
              <a:buNone/>
            </a:pPr>
            <a:r>
              <a:rPr lang="hr-HR" dirty="0"/>
              <a:t>- </a:t>
            </a:r>
            <a:r>
              <a:rPr lang="hr-HR" dirty="0" err="1"/>
              <a:t>prislanjače</a:t>
            </a:r>
            <a:r>
              <a:rPr lang="hr-HR" dirty="0"/>
              <a:t>, rastegače, sastavljače, </a:t>
            </a:r>
            <a:r>
              <a:rPr lang="hr-HR" dirty="0" err="1"/>
              <a:t>kukače</a:t>
            </a:r>
            <a:r>
              <a:rPr lang="hr-HR" dirty="0"/>
              <a:t>, univerzalne ljestve i mornarske ljestve </a:t>
            </a:r>
            <a:endParaRPr lang="en-US" dirty="0"/>
          </a:p>
        </p:txBody>
      </p:sp>
    </p:spTree>
    <p:extLst>
      <p:ext uri="{BB962C8B-B14F-4D97-AF65-F5344CB8AC3E}">
        <p14:creationId xmlns:p14="http://schemas.microsoft.com/office/powerpoint/2010/main" val="2308543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402135-6964-77DE-67AE-211E0BEEA5DB}"/>
              </a:ext>
            </a:extLst>
          </p:cNvPr>
          <p:cNvSpPr>
            <a:spLocks noGrp="1"/>
          </p:cNvSpPr>
          <p:nvPr>
            <p:ph idx="1"/>
          </p:nvPr>
        </p:nvSpPr>
        <p:spPr>
          <a:xfrm>
            <a:off x="838200" y="887506"/>
            <a:ext cx="10515600" cy="5289457"/>
          </a:xfrm>
        </p:spPr>
        <p:txBody>
          <a:bodyPr>
            <a:normAutofit fontScale="92500" lnSpcReduction="10000"/>
          </a:bodyPr>
          <a:lstStyle/>
          <a:p>
            <a:pPr marL="514350" indent="-514350">
              <a:buFont typeface="+mj-lt"/>
              <a:buAutoNum type="arabicPeriod" startAt="6"/>
            </a:pPr>
            <a:r>
              <a:rPr lang="hr-HR" dirty="0"/>
              <a:t>Nabroji bar tri vatrogasna vozila.</a:t>
            </a:r>
          </a:p>
          <a:p>
            <a:pPr marL="457200" lvl="1" indent="0">
              <a:buNone/>
            </a:pPr>
            <a:r>
              <a:rPr lang="hr-HR" dirty="0"/>
              <a:t>- vatrogasna vozila za gašenje požara, vozila za spašavanje s visina, tehnička vozila, sanitetska vatrogasna vozila, vozila s opremom za zaštitu od opasnih tvari, zapovjedna vozila, vozila za prijevoz vatrogasaca, opskrbna vozila, specijalna vozila</a:t>
            </a:r>
          </a:p>
          <a:p>
            <a:pPr marL="514350" indent="-514350">
              <a:buFont typeface="+mj-lt"/>
              <a:buAutoNum type="arabicPeriod" startAt="6"/>
            </a:pPr>
            <a:r>
              <a:rPr lang="hr-HR" dirty="0"/>
              <a:t>Koja je uloga vatrogasnih pumpi?</a:t>
            </a:r>
          </a:p>
          <a:p>
            <a:pPr marL="457200" lvl="1" indent="0">
              <a:buNone/>
            </a:pPr>
            <a:r>
              <a:rPr lang="hr-HR" dirty="0"/>
              <a:t>- Dobava vode ili nekog drugog sredstva za gašenje od izvora do požara </a:t>
            </a:r>
          </a:p>
          <a:p>
            <a:pPr marL="514350" indent="-514350">
              <a:buFont typeface="+mj-lt"/>
              <a:buAutoNum type="arabicPeriod" startAt="6"/>
            </a:pPr>
            <a:r>
              <a:rPr lang="hr-HR" dirty="0"/>
              <a:t>Koje su vrste hidrantskih mreža? </a:t>
            </a:r>
          </a:p>
          <a:p>
            <a:pPr marL="457200" lvl="1" indent="0">
              <a:buNone/>
            </a:pPr>
            <a:r>
              <a:rPr lang="hr-HR" dirty="0"/>
              <a:t>-suha i mokra, vanjska i unutarnja </a:t>
            </a:r>
          </a:p>
          <a:p>
            <a:pPr marL="514350" indent="-514350">
              <a:buFont typeface="+mj-lt"/>
              <a:buAutoNum type="arabicPeriod" startAt="6"/>
            </a:pPr>
            <a:r>
              <a:rPr lang="hr-HR" dirty="0"/>
              <a:t> nabroji barem tri vrste aparata za početno gašenje požara </a:t>
            </a:r>
          </a:p>
          <a:p>
            <a:pPr marL="457200" lvl="1" indent="0">
              <a:buNone/>
            </a:pPr>
            <a:r>
              <a:rPr lang="hr-HR" dirty="0"/>
              <a:t>- aparati za gašenje prahom (S, P), aparati za gašenje ugljičnim dioksidom (CO2), aparati za gašenje halonom (HL) ili zamjenskim sredstvima za halon, aparati za gašenje vodom (V), aparati za gašenje zračnom pjenom (</a:t>
            </a:r>
            <a:r>
              <a:rPr lang="hr-HR" dirty="0" err="1"/>
              <a:t>Pz</a:t>
            </a:r>
            <a:r>
              <a:rPr lang="hr-HR" dirty="0"/>
              <a:t>), aparati za gašenje vodom i zračnom pjenom (VP)</a:t>
            </a:r>
          </a:p>
          <a:p>
            <a:pPr marL="514350" indent="-514350">
              <a:buFont typeface="+mj-lt"/>
              <a:buAutoNum type="arabicPeriod" startAt="6"/>
            </a:pPr>
            <a:r>
              <a:rPr lang="hr-HR" dirty="0"/>
              <a:t>Kako dijelimo radio uređaje? </a:t>
            </a:r>
          </a:p>
          <a:p>
            <a:pPr marL="457200" lvl="1" indent="0">
              <a:buNone/>
            </a:pPr>
            <a:r>
              <a:rPr lang="hr-HR" dirty="0"/>
              <a:t>- Prijenosne ili ručne, mobilne i stacionarne </a:t>
            </a:r>
          </a:p>
          <a:p>
            <a:pPr marL="514350" indent="-514350">
              <a:buFont typeface="+mj-lt"/>
              <a:buAutoNum type="arabicPeriod" startAt="6"/>
            </a:pPr>
            <a:endParaRPr lang="hr-HR" dirty="0"/>
          </a:p>
          <a:p>
            <a:pPr marL="514350" indent="-514350">
              <a:buFont typeface="+mj-lt"/>
              <a:buAutoNum type="arabicPeriod" startAt="6"/>
            </a:pPr>
            <a:endParaRPr lang="hr-HR" dirty="0"/>
          </a:p>
        </p:txBody>
      </p:sp>
    </p:spTree>
    <p:extLst>
      <p:ext uri="{BB962C8B-B14F-4D97-AF65-F5344CB8AC3E}">
        <p14:creationId xmlns:p14="http://schemas.microsoft.com/office/powerpoint/2010/main" val="40001969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6171DD-05DA-51CA-2978-437A5885A383}"/>
              </a:ext>
            </a:extLst>
          </p:cNvPr>
          <p:cNvSpPr>
            <a:spLocks noGrp="1"/>
          </p:cNvSpPr>
          <p:nvPr>
            <p:ph idx="1"/>
          </p:nvPr>
        </p:nvSpPr>
        <p:spPr/>
        <p:txBody>
          <a:bodyPr/>
          <a:lstStyle/>
          <a:p>
            <a:pPr marL="0" indent="0" algn="ctr">
              <a:buNone/>
            </a:pPr>
            <a:endParaRPr lang="hr-HR" dirty="0"/>
          </a:p>
          <a:p>
            <a:pPr marL="0" indent="0" algn="ctr">
              <a:buNone/>
            </a:pPr>
            <a:endParaRPr lang="hr-HR" dirty="0"/>
          </a:p>
          <a:p>
            <a:pPr marL="0" indent="0" algn="ctr">
              <a:buNone/>
            </a:pPr>
            <a:r>
              <a:rPr lang="hr-HR" sz="3200" dirty="0"/>
              <a:t>Hvala na pozornosti!</a:t>
            </a:r>
            <a:endParaRPr lang="en-US" sz="3200" dirty="0"/>
          </a:p>
        </p:txBody>
      </p:sp>
    </p:spTree>
    <p:extLst>
      <p:ext uri="{BB962C8B-B14F-4D97-AF65-F5344CB8AC3E}">
        <p14:creationId xmlns:p14="http://schemas.microsoft.com/office/powerpoint/2010/main" val="3800604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148BE-5D0C-C1A0-4D56-491C9B3EB1C6}"/>
              </a:ext>
            </a:extLst>
          </p:cNvPr>
          <p:cNvSpPr>
            <a:spLocks noGrp="1"/>
          </p:cNvSpPr>
          <p:nvPr>
            <p:ph type="title"/>
          </p:nvPr>
        </p:nvSpPr>
        <p:spPr/>
        <p:txBody>
          <a:bodyPr/>
          <a:lstStyle/>
          <a:p>
            <a:r>
              <a:rPr lang="hr-HR" noProof="0" dirty="0"/>
              <a:t>Autocisterna </a:t>
            </a:r>
          </a:p>
        </p:txBody>
      </p:sp>
      <p:sp>
        <p:nvSpPr>
          <p:cNvPr id="3" name="Content Placeholder 2">
            <a:extLst>
              <a:ext uri="{FF2B5EF4-FFF2-40B4-BE49-F238E27FC236}">
                <a16:creationId xmlns:a16="http://schemas.microsoft.com/office/drawing/2014/main" id="{E07C0C4D-C55B-967C-2C6C-216ABFA52C3C}"/>
              </a:ext>
            </a:extLst>
          </p:cNvPr>
          <p:cNvSpPr>
            <a:spLocks noGrp="1"/>
          </p:cNvSpPr>
          <p:nvPr>
            <p:ph idx="1"/>
          </p:nvPr>
        </p:nvSpPr>
        <p:spPr>
          <a:xfrm>
            <a:off x="838200" y="1825625"/>
            <a:ext cx="4585447" cy="4351338"/>
          </a:xfrm>
        </p:spPr>
        <p:txBody>
          <a:bodyPr>
            <a:normAutofit fontScale="92500"/>
          </a:bodyPr>
          <a:lstStyle/>
          <a:p>
            <a:r>
              <a:rPr lang="hr-HR" noProof="0" dirty="0"/>
              <a:t>Autocisterna je vatrogasno vozilo namijenjeno opskrbi vodom na mjestu intervencije</a:t>
            </a:r>
          </a:p>
          <a:p>
            <a:r>
              <a:rPr lang="hr-HR" noProof="0" dirty="0"/>
              <a:t>Autocisterna može u vatrogasnim intervencijama također i potpuno samostalno taktički nastupati </a:t>
            </a:r>
          </a:p>
          <a:p>
            <a:r>
              <a:rPr lang="hr-HR" noProof="0" dirty="0"/>
              <a:t>Opremljena je s manje vatrogasne tehnike i opreme nego navalno vozilo, ali ima veći spremnik vode</a:t>
            </a:r>
          </a:p>
        </p:txBody>
      </p:sp>
      <p:pic>
        <p:nvPicPr>
          <p:cNvPr id="5" name="Picture 4">
            <a:extLst>
              <a:ext uri="{FF2B5EF4-FFF2-40B4-BE49-F238E27FC236}">
                <a16:creationId xmlns:a16="http://schemas.microsoft.com/office/drawing/2014/main" id="{99E1E7C1-30F4-00D7-BB5D-F9E1076E5906}"/>
              </a:ext>
            </a:extLst>
          </p:cNvPr>
          <p:cNvPicPr>
            <a:picLocks noChangeAspect="1"/>
          </p:cNvPicPr>
          <p:nvPr/>
        </p:nvPicPr>
        <p:blipFill>
          <a:blip r:embed="rId2"/>
          <a:stretch>
            <a:fillRect/>
          </a:stretch>
        </p:blipFill>
        <p:spPr>
          <a:xfrm>
            <a:off x="5676237" y="2430130"/>
            <a:ext cx="6090237" cy="3142327"/>
          </a:xfrm>
          <a:prstGeom prst="rect">
            <a:avLst/>
          </a:prstGeom>
        </p:spPr>
      </p:pic>
    </p:spTree>
    <p:extLst>
      <p:ext uri="{BB962C8B-B14F-4D97-AF65-F5344CB8AC3E}">
        <p14:creationId xmlns:p14="http://schemas.microsoft.com/office/powerpoint/2010/main" val="173140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478C5-3DC3-40CA-9A31-995085534DF7}"/>
              </a:ext>
            </a:extLst>
          </p:cNvPr>
          <p:cNvSpPr>
            <a:spLocks noGrp="1"/>
          </p:cNvSpPr>
          <p:nvPr>
            <p:ph type="title"/>
          </p:nvPr>
        </p:nvSpPr>
        <p:spPr/>
        <p:txBody>
          <a:bodyPr/>
          <a:lstStyle/>
          <a:p>
            <a:r>
              <a:rPr lang="hr-HR" noProof="0" dirty="0" err="1"/>
              <a:t>Autoljestva</a:t>
            </a:r>
            <a:r>
              <a:rPr lang="hr-HR" noProof="0" dirty="0"/>
              <a:t> </a:t>
            </a:r>
          </a:p>
        </p:txBody>
      </p:sp>
      <p:sp>
        <p:nvSpPr>
          <p:cNvPr id="3" name="Content Placeholder 2">
            <a:extLst>
              <a:ext uri="{FF2B5EF4-FFF2-40B4-BE49-F238E27FC236}">
                <a16:creationId xmlns:a16="http://schemas.microsoft.com/office/drawing/2014/main" id="{B8A73F32-0591-2BA2-2DC3-4CAF7C4F6FD2}"/>
              </a:ext>
            </a:extLst>
          </p:cNvPr>
          <p:cNvSpPr>
            <a:spLocks noGrp="1"/>
          </p:cNvSpPr>
          <p:nvPr>
            <p:ph idx="1"/>
          </p:nvPr>
        </p:nvSpPr>
        <p:spPr>
          <a:xfrm>
            <a:off x="838200" y="1825625"/>
            <a:ext cx="4459941" cy="4351338"/>
          </a:xfrm>
        </p:spPr>
        <p:txBody>
          <a:bodyPr>
            <a:normAutofit lnSpcReduction="10000"/>
          </a:bodyPr>
          <a:lstStyle/>
          <a:p>
            <a:r>
              <a:rPr lang="hr-HR" noProof="0" dirty="0"/>
              <a:t>Vatrogasna ljestva je vatrogasno vozilo za spašavanje s visina.</a:t>
            </a:r>
          </a:p>
          <a:p>
            <a:r>
              <a:rPr lang="hr-HR" noProof="0" dirty="0"/>
              <a:t>Osnovna namjena ljestava je spašavanje ljudi, gašenje požara i vršenje dodatnih tehničkih usluga. </a:t>
            </a:r>
          </a:p>
          <a:p>
            <a:r>
              <a:rPr lang="hr-HR" noProof="0" dirty="0"/>
              <a:t>Ona je simbol vatrogasaca diljem svijeta i naj prepoznatljivi dio ukupne vatrogasne opreme.</a:t>
            </a:r>
          </a:p>
          <a:p>
            <a:endParaRPr lang="hr-HR" noProof="0" dirty="0"/>
          </a:p>
        </p:txBody>
      </p:sp>
      <p:pic>
        <p:nvPicPr>
          <p:cNvPr id="1026" name="Picture 2">
            <a:extLst>
              <a:ext uri="{FF2B5EF4-FFF2-40B4-BE49-F238E27FC236}">
                <a16:creationId xmlns:a16="http://schemas.microsoft.com/office/drawing/2014/main" id="{921F8DD5-EDA9-DF3B-71A9-6B5608595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5438" y="1825625"/>
            <a:ext cx="5801785" cy="4351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539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7A6CF-3022-1BAC-8EB7-5161604FE14E}"/>
              </a:ext>
            </a:extLst>
          </p:cNvPr>
          <p:cNvSpPr>
            <a:spLocks noGrp="1"/>
          </p:cNvSpPr>
          <p:nvPr>
            <p:ph type="title"/>
          </p:nvPr>
        </p:nvSpPr>
        <p:spPr/>
        <p:txBody>
          <a:bodyPr/>
          <a:lstStyle/>
          <a:p>
            <a:r>
              <a:rPr lang="hr-HR" noProof="0" dirty="0"/>
              <a:t>Tehničko vozilo</a:t>
            </a:r>
          </a:p>
        </p:txBody>
      </p:sp>
      <p:sp>
        <p:nvSpPr>
          <p:cNvPr id="3" name="Content Placeholder 2">
            <a:extLst>
              <a:ext uri="{FF2B5EF4-FFF2-40B4-BE49-F238E27FC236}">
                <a16:creationId xmlns:a16="http://schemas.microsoft.com/office/drawing/2014/main" id="{9CF45664-94FC-F7F1-AE90-0515928395DF}"/>
              </a:ext>
            </a:extLst>
          </p:cNvPr>
          <p:cNvSpPr>
            <a:spLocks noGrp="1"/>
          </p:cNvSpPr>
          <p:nvPr>
            <p:ph idx="1"/>
          </p:nvPr>
        </p:nvSpPr>
        <p:spPr>
          <a:xfrm>
            <a:off x="838200" y="1825625"/>
            <a:ext cx="4576482" cy="4351338"/>
          </a:xfrm>
        </p:spPr>
        <p:txBody>
          <a:bodyPr>
            <a:normAutofit fontScale="85000" lnSpcReduction="20000"/>
          </a:bodyPr>
          <a:lstStyle/>
          <a:p>
            <a:r>
              <a:rPr lang="hr-HR" noProof="0" dirty="0"/>
              <a:t>Tehničko vozilo je vatrogasno vozilo s pogonom na sva četiri kotača, koje služi za tehničke intervencije. </a:t>
            </a:r>
          </a:p>
          <a:p>
            <a:r>
              <a:rPr lang="hr-HR" noProof="0" dirty="0"/>
              <a:t>Tehničko vozilo ima vatrogasno-tehničku opremu ugrađen generator, opremu za osvjetljenje radnog prostora, dizalice, vitla i ostalu opremu za spašavanje, opremu za pretakanje i sakupljanje opasnih tvari, aparate za detekciju i analizu opasnih tvari, hidrauličku opremu za spašavanje te razne mehaničke alate.</a:t>
            </a:r>
          </a:p>
        </p:txBody>
      </p:sp>
      <p:pic>
        <p:nvPicPr>
          <p:cNvPr id="5" name="Picture 4">
            <a:extLst>
              <a:ext uri="{FF2B5EF4-FFF2-40B4-BE49-F238E27FC236}">
                <a16:creationId xmlns:a16="http://schemas.microsoft.com/office/drawing/2014/main" id="{014E1714-AC1E-F91D-32EE-B75A5A5A0A00}"/>
              </a:ext>
            </a:extLst>
          </p:cNvPr>
          <p:cNvPicPr>
            <a:picLocks noChangeAspect="1"/>
          </p:cNvPicPr>
          <p:nvPr/>
        </p:nvPicPr>
        <p:blipFill>
          <a:blip r:embed="rId2"/>
          <a:stretch>
            <a:fillRect/>
          </a:stretch>
        </p:blipFill>
        <p:spPr>
          <a:xfrm>
            <a:off x="5567082" y="1690688"/>
            <a:ext cx="6242162" cy="4141694"/>
          </a:xfrm>
          <a:prstGeom prst="rect">
            <a:avLst/>
          </a:prstGeom>
        </p:spPr>
      </p:pic>
    </p:spTree>
    <p:extLst>
      <p:ext uri="{BB962C8B-B14F-4D97-AF65-F5344CB8AC3E}">
        <p14:creationId xmlns:p14="http://schemas.microsoft.com/office/powerpoint/2010/main" val="1702630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CB9CD-834C-0B2D-7702-527AE6B1F1E8}"/>
              </a:ext>
            </a:extLst>
          </p:cNvPr>
          <p:cNvSpPr>
            <a:spLocks noGrp="1"/>
          </p:cNvSpPr>
          <p:nvPr>
            <p:ph type="title"/>
          </p:nvPr>
        </p:nvSpPr>
        <p:spPr/>
        <p:txBody>
          <a:bodyPr/>
          <a:lstStyle/>
          <a:p>
            <a:r>
              <a:rPr lang="hr-HR" noProof="0" dirty="0"/>
              <a:t>7. Vatrogasne pumpe</a:t>
            </a:r>
          </a:p>
        </p:txBody>
      </p:sp>
      <p:sp>
        <p:nvSpPr>
          <p:cNvPr id="3" name="Content Placeholder 2">
            <a:extLst>
              <a:ext uri="{FF2B5EF4-FFF2-40B4-BE49-F238E27FC236}">
                <a16:creationId xmlns:a16="http://schemas.microsoft.com/office/drawing/2014/main" id="{1F7BA047-30E4-3531-74A1-F7A89E7DEB6F}"/>
              </a:ext>
            </a:extLst>
          </p:cNvPr>
          <p:cNvSpPr>
            <a:spLocks noGrp="1"/>
          </p:cNvSpPr>
          <p:nvPr>
            <p:ph idx="1"/>
          </p:nvPr>
        </p:nvSpPr>
        <p:spPr/>
        <p:txBody>
          <a:bodyPr/>
          <a:lstStyle/>
          <a:p>
            <a:r>
              <a:rPr lang="hr-HR" noProof="0" dirty="0"/>
              <a:t>vatrogasne pumpe su mehanički upravljani strojevi za protjecanje </a:t>
            </a:r>
            <a:r>
              <a:rPr lang="hr-HR" noProof="0" dirty="0" err="1"/>
              <a:t>tekučina</a:t>
            </a:r>
            <a:r>
              <a:rPr lang="hr-HR" noProof="0" dirty="0"/>
              <a:t> koji se koriste u vatrogasne svrhe</a:t>
            </a:r>
          </a:p>
          <a:p>
            <a:r>
              <a:rPr lang="hr-HR" noProof="0" dirty="0"/>
              <a:t>one su posebno konstruirane za uporabu u vatrogasnim postrojbama te su stoga prikladne za ugradnju na vatrogasna vozila ili kao motorne pumpe</a:t>
            </a:r>
          </a:p>
          <a:p>
            <a:endParaRPr lang="hr-HR" noProof="0" dirty="0"/>
          </a:p>
        </p:txBody>
      </p:sp>
    </p:spTree>
    <p:extLst>
      <p:ext uri="{BB962C8B-B14F-4D97-AF65-F5344CB8AC3E}">
        <p14:creationId xmlns:p14="http://schemas.microsoft.com/office/powerpoint/2010/main" val="1802196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4971-812D-C9BA-4E67-5B31E7CFE2C2}"/>
              </a:ext>
            </a:extLst>
          </p:cNvPr>
          <p:cNvSpPr>
            <a:spLocks noGrp="1"/>
          </p:cNvSpPr>
          <p:nvPr>
            <p:ph type="title"/>
          </p:nvPr>
        </p:nvSpPr>
        <p:spPr/>
        <p:txBody>
          <a:bodyPr/>
          <a:lstStyle/>
          <a:p>
            <a:r>
              <a:rPr lang="hr-HR" noProof="0" dirty="0"/>
              <a:t>Centrifugalne vatrogasne pumpe </a:t>
            </a:r>
          </a:p>
        </p:txBody>
      </p:sp>
      <p:sp>
        <p:nvSpPr>
          <p:cNvPr id="3" name="Content Placeholder 2">
            <a:extLst>
              <a:ext uri="{FF2B5EF4-FFF2-40B4-BE49-F238E27FC236}">
                <a16:creationId xmlns:a16="http://schemas.microsoft.com/office/drawing/2014/main" id="{723239EF-23D1-D486-FE9D-46E282950013}"/>
              </a:ext>
            </a:extLst>
          </p:cNvPr>
          <p:cNvSpPr>
            <a:spLocks noGrp="1"/>
          </p:cNvSpPr>
          <p:nvPr>
            <p:ph idx="1"/>
          </p:nvPr>
        </p:nvSpPr>
        <p:spPr>
          <a:xfrm>
            <a:off x="838202" y="1825625"/>
            <a:ext cx="7454151" cy="4351338"/>
          </a:xfrm>
        </p:spPr>
        <p:txBody>
          <a:bodyPr>
            <a:normAutofit/>
          </a:bodyPr>
          <a:lstStyle/>
          <a:p>
            <a:r>
              <a:rPr lang="hr-HR" sz="2400" noProof="0" dirty="0"/>
              <a:t>Mogu biti izvedene kao pumpe ugrađene na vozilo ili motorne pumpe.</a:t>
            </a:r>
          </a:p>
          <a:p>
            <a:r>
              <a:rPr lang="hr-HR" sz="2400" noProof="0" dirty="0"/>
              <a:t>Pumpa ugrađena na vozilo je pumpa koja je trajno ugrađena na vatrogasno  vozilo i kao njen pogon koristi se pogonski motor tog vozila.</a:t>
            </a:r>
          </a:p>
          <a:p>
            <a:r>
              <a:rPr lang="hr-HR" sz="2400" noProof="0" dirty="0"/>
              <a:t>Motorne pumpe su pumpe izvedene s vlastitim pogonskim motorom. Takve pumpe mogu biti </a:t>
            </a:r>
          </a:p>
          <a:p>
            <a:pPr lvl="1"/>
            <a:r>
              <a:rPr lang="hr-HR" sz="2000" noProof="0" dirty="0"/>
              <a:t>prijenosne</a:t>
            </a:r>
          </a:p>
          <a:p>
            <a:pPr lvl="1"/>
            <a:r>
              <a:rPr lang="hr-HR" sz="2000" noProof="0" dirty="0"/>
              <a:t>pumpe montirane na postolje</a:t>
            </a:r>
          </a:p>
          <a:p>
            <a:pPr lvl="1"/>
            <a:r>
              <a:rPr lang="hr-HR" sz="2000" noProof="0" dirty="0"/>
              <a:t>vučno – prijevozne</a:t>
            </a:r>
          </a:p>
        </p:txBody>
      </p:sp>
      <p:pic>
        <p:nvPicPr>
          <p:cNvPr id="5" name="Picture 4">
            <a:extLst>
              <a:ext uri="{FF2B5EF4-FFF2-40B4-BE49-F238E27FC236}">
                <a16:creationId xmlns:a16="http://schemas.microsoft.com/office/drawing/2014/main" id="{3A32B452-BF8F-9799-3006-E0D74D5E5236}"/>
              </a:ext>
            </a:extLst>
          </p:cNvPr>
          <p:cNvPicPr>
            <a:picLocks noChangeAspect="1"/>
          </p:cNvPicPr>
          <p:nvPr/>
        </p:nvPicPr>
        <p:blipFill>
          <a:blip r:embed="rId2"/>
          <a:stretch>
            <a:fillRect/>
          </a:stretch>
        </p:blipFill>
        <p:spPr>
          <a:xfrm>
            <a:off x="8416229" y="1027906"/>
            <a:ext cx="3658632" cy="2668871"/>
          </a:xfrm>
          <a:prstGeom prst="rect">
            <a:avLst/>
          </a:prstGeom>
        </p:spPr>
      </p:pic>
      <p:pic>
        <p:nvPicPr>
          <p:cNvPr id="7" name="Picture 6">
            <a:extLst>
              <a:ext uri="{FF2B5EF4-FFF2-40B4-BE49-F238E27FC236}">
                <a16:creationId xmlns:a16="http://schemas.microsoft.com/office/drawing/2014/main" id="{7ADCF1A9-E7AD-0FEC-5684-998C032E15D9}"/>
              </a:ext>
            </a:extLst>
          </p:cNvPr>
          <p:cNvPicPr>
            <a:picLocks noChangeAspect="1"/>
          </p:cNvPicPr>
          <p:nvPr/>
        </p:nvPicPr>
        <p:blipFill>
          <a:blip r:embed="rId3"/>
          <a:stretch>
            <a:fillRect/>
          </a:stretch>
        </p:blipFill>
        <p:spPr>
          <a:xfrm>
            <a:off x="7349429" y="3774802"/>
            <a:ext cx="3658632" cy="2908779"/>
          </a:xfrm>
          <a:prstGeom prst="rect">
            <a:avLst/>
          </a:prstGeom>
        </p:spPr>
      </p:pic>
    </p:spTree>
    <p:extLst>
      <p:ext uri="{BB962C8B-B14F-4D97-AF65-F5344CB8AC3E}">
        <p14:creationId xmlns:p14="http://schemas.microsoft.com/office/powerpoint/2010/main" val="294452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8EAC-0214-9D45-3D5D-B50274763775}"/>
              </a:ext>
            </a:extLst>
          </p:cNvPr>
          <p:cNvSpPr>
            <a:spLocks noGrp="1"/>
          </p:cNvSpPr>
          <p:nvPr>
            <p:ph type="title"/>
          </p:nvPr>
        </p:nvSpPr>
        <p:spPr/>
        <p:txBody>
          <a:bodyPr/>
          <a:lstStyle/>
          <a:p>
            <a:r>
              <a:rPr lang="hr-HR" noProof="0" dirty="0"/>
              <a:t>Klipne pumpe</a:t>
            </a:r>
          </a:p>
        </p:txBody>
      </p:sp>
      <p:sp>
        <p:nvSpPr>
          <p:cNvPr id="3" name="Content Placeholder 2">
            <a:extLst>
              <a:ext uri="{FF2B5EF4-FFF2-40B4-BE49-F238E27FC236}">
                <a16:creationId xmlns:a16="http://schemas.microsoft.com/office/drawing/2014/main" id="{2A1074D7-BD63-65C4-3775-22DE67EFA194}"/>
              </a:ext>
            </a:extLst>
          </p:cNvPr>
          <p:cNvSpPr>
            <a:spLocks noGrp="1"/>
          </p:cNvSpPr>
          <p:nvPr>
            <p:ph idx="1"/>
          </p:nvPr>
        </p:nvSpPr>
        <p:spPr>
          <a:xfrm>
            <a:off x="838200" y="1825625"/>
            <a:ext cx="5186082" cy="4351338"/>
          </a:xfrm>
        </p:spPr>
        <p:txBody>
          <a:bodyPr>
            <a:normAutofit fontScale="92500" lnSpcReduction="20000"/>
          </a:bodyPr>
          <a:lstStyle/>
          <a:p>
            <a:r>
              <a:rPr lang="hr-HR" noProof="0" dirty="0"/>
              <a:t>Osim centrifugalnih pumpi u vatrogastvu se koriste i klipne pumpe</a:t>
            </a:r>
          </a:p>
          <a:p>
            <a:r>
              <a:rPr lang="hr-HR" noProof="0" dirty="0"/>
              <a:t>Karakteristično za te pumpe je da su konstruirane kao visokotlačne pumpe radnog tlaka od cca. 50 do 250 bara protoka cca. 20 do 200 l/min</a:t>
            </a:r>
          </a:p>
          <a:p>
            <a:r>
              <a:rPr lang="hr-HR" noProof="0" dirty="0"/>
              <a:t>Pumpe mogu biti pokretane pogonskim motorom vozila ili su izvedene na vatrogasnim vozilima kao motorne pumpe to jest s vlastitim pogonskim motorom.</a:t>
            </a:r>
          </a:p>
        </p:txBody>
      </p:sp>
      <p:pic>
        <p:nvPicPr>
          <p:cNvPr id="5" name="Picture 4">
            <a:extLst>
              <a:ext uri="{FF2B5EF4-FFF2-40B4-BE49-F238E27FC236}">
                <a16:creationId xmlns:a16="http://schemas.microsoft.com/office/drawing/2014/main" id="{9A4EBB98-D9C3-F858-5B83-C73ACDC7C260}"/>
              </a:ext>
            </a:extLst>
          </p:cNvPr>
          <p:cNvPicPr>
            <a:picLocks noChangeAspect="1"/>
          </p:cNvPicPr>
          <p:nvPr/>
        </p:nvPicPr>
        <p:blipFill>
          <a:blip r:embed="rId2"/>
          <a:stretch>
            <a:fillRect/>
          </a:stretch>
        </p:blipFill>
        <p:spPr>
          <a:xfrm>
            <a:off x="6167720" y="1440313"/>
            <a:ext cx="5405120" cy="4461468"/>
          </a:xfrm>
          <a:prstGeom prst="rect">
            <a:avLst/>
          </a:prstGeom>
        </p:spPr>
      </p:pic>
    </p:spTree>
    <p:extLst>
      <p:ext uri="{BB962C8B-B14F-4D97-AF65-F5344CB8AC3E}">
        <p14:creationId xmlns:p14="http://schemas.microsoft.com/office/powerpoint/2010/main" val="39746904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272</TotalTime>
  <Words>2050</Words>
  <Application>Microsoft Office PowerPoint</Application>
  <PresentationFormat>Widescreen</PresentationFormat>
  <Paragraphs>186</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Calibri Light</vt:lpstr>
      <vt:lpstr>Office Theme</vt:lpstr>
      <vt:lpstr>Vatrogasna tehnika </vt:lpstr>
      <vt:lpstr>6. Vatrogasna vozila </vt:lpstr>
      <vt:lpstr>Navalno vatrogasno vozilo </vt:lpstr>
      <vt:lpstr>Autocisterna </vt:lpstr>
      <vt:lpstr>Autoljestva </vt:lpstr>
      <vt:lpstr>Tehničko vozilo</vt:lpstr>
      <vt:lpstr>7. Vatrogasne pumpe</vt:lpstr>
      <vt:lpstr>Centrifugalne vatrogasne pumpe </vt:lpstr>
      <vt:lpstr>Klipne pumpe</vt:lpstr>
      <vt:lpstr>Podjela centrifugalnih vatrogasnih pumpi prema radnom tlaku</vt:lpstr>
      <vt:lpstr>Podjela i označavanje centrifugalne vatrogasne pumpe</vt:lpstr>
      <vt:lpstr>PowerPoint Presentation</vt:lpstr>
      <vt:lpstr>8. Opskrba vodom</vt:lpstr>
      <vt:lpstr>Vodocrpilište</vt:lpstr>
      <vt:lpstr>Vodocrpne stanice</vt:lpstr>
      <vt:lpstr>Uređaji za pripremu i obradu vode</vt:lpstr>
      <vt:lpstr>Vodovodi, hidrantske mreže i drugi cjevovodi</vt:lpstr>
      <vt:lpstr>Unutarnje i vanjske hidrantske mreže</vt:lpstr>
      <vt:lpstr>Suha i mokra hidrantska mreža</vt:lpstr>
      <vt:lpstr>9. Vatrogasni aparati za početno gašenje požara</vt:lpstr>
      <vt:lpstr>Aparati za početno gašenje požara prahom</vt:lpstr>
      <vt:lpstr>Aparati za početno gašenje požara ugljičnim dioksidom</vt:lpstr>
      <vt:lpstr>Aparati za početno gašenje požara vodom  V-25 (‘naprtnjača’)</vt:lpstr>
      <vt:lpstr>Aparati za početno gašenje požara vodom i pjenom VP-15 (‘brentača’)</vt:lpstr>
      <vt:lpstr>10. Komunikacijski sustavi u vatrogastvu </vt:lpstr>
      <vt:lpstr>Simpleksni</vt:lpstr>
      <vt:lpstr>Semidupleksni</vt:lpstr>
      <vt:lpstr>Prijenosni ili ručni radiouređaj</vt:lpstr>
      <vt:lpstr>Mobilni radiouređaji</vt:lpstr>
      <vt:lpstr>Stacionirani uređaji</vt:lpstr>
      <vt:lpstr>TETRA</vt:lpstr>
      <vt:lpstr>Pitanja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Nikola</dc:creator>
  <cp:lastModifiedBy>Nikola</cp:lastModifiedBy>
  <cp:revision>3</cp:revision>
  <dcterms:created xsi:type="dcterms:W3CDTF">2026-04-14T19:51:55Z</dcterms:created>
  <dcterms:modified xsi:type="dcterms:W3CDTF">2026-04-18T16:42:00Z</dcterms:modified>
</cp:coreProperties>
</file>