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38EDE-66CE-4CED-A606-FCF1311E0E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670F52-1073-E80A-A086-7177DF7E9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57CD3-A1C1-19C0-F857-12D936CA1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E5F94-DE0F-4E65-84AF-58B7F3E376CA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46714-071F-944C-0B99-C4D9FAD31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E6DD8-435B-0C59-8CB3-631189EF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C349-BC43-4DF7-975E-3C6E95296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26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B3ED4-0838-8E5E-6D8E-40F12567E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19E9FE-08D3-0950-697E-B74C3A7E7C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852D7-7EDC-64DD-9A39-B1D26F699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E5F94-DE0F-4E65-84AF-58B7F3E376CA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A0964-4300-0D68-CBD3-D21F19699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62AB4-1F6C-09F9-82AD-122405135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C349-BC43-4DF7-975E-3C6E95296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377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1E4235-8128-5B52-E31A-D28296A205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0C13CC-C6CA-8C62-0844-F7CB2F18CB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65194-55B5-938F-FE0F-382FE71DC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E5F94-DE0F-4E65-84AF-58B7F3E376CA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E7-DD05-9CAC-0610-6ACD72199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904EB-FD06-92C5-88EB-1A0981410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C349-BC43-4DF7-975E-3C6E95296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691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2DD27-AD29-EB87-1622-8BFDA9C3F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0E3AD-30EF-D51A-B8DF-BF13C93F5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1B789-4442-F431-B5C8-201F4C9E0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E5F94-DE0F-4E65-84AF-58B7F3E376CA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97812-5709-D88E-F96B-95E44A1A8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DEA9D-5DB9-5158-A4FE-FA393C7C7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C349-BC43-4DF7-975E-3C6E95296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06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603C9-C62A-5933-05FE-AE752D03D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A1D9C-80C9-F20B-D6B9-96F50DB24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036B2-FCF5-1B0B-6ED8-A47D5B6E1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E5F94-DE0F-4E65-84AF-58B7F3E376CA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978D2-7F70-AB77-C5F6-B3F54D654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E6932-178A-82BE-74A9-456198DE0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C349-BC43-4DF7-975E-3C6E95296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6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A5EFA-DAAB-C45A-A2FC-0B193B832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9DA4A-FE92-222F-A7E7-2ABB967CF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F689F9-B0E8-9315-AF94-556C70786F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AC21BE-41FE-1B26-DC69-08C64676B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E5F94-DE0F-4E65-84AF-58B7F3E376CA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E19834-8707-3AB8-D203-36B34A81C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30604E-0B01-2495-4E8F-A575409AF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C349-BC43-4DF7-975E-3C6E95296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11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2F502-F091-CB66-D556-6C651E8D8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6977D-A043-4502-13DD-5DEB56AEA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671592-1EFD-A405-2B06-AE0C85B3D1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B9FE4A-F2B5-130E-FD77-DC0EFFD11F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5F60CD-C59A-27FF-2295-FB52E39C4B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31D7C6-8B19-C3CD-FD06-D1DC500EA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E5F94-DE0F-4E65-84AF-58B7F3E376CA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4C2DA2-1CEE-3D2B-862E-4E1B8B8FA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C277B0-E02F-741D-8203-2114E684B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C349-BC43-4DF7-975E-3C6E95296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09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06667-B626-44A6-87AF-2962C058B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D8DE55-1696-EE7B-89BE-E449A99C8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E5F94-DE0F-4E65-84AF-58B7F3E376CA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7E3BD7-0ACA-3509-2485-37C59621A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49A570-1076-E754-08BC-3E5C05C0C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C349-BC43-4DF7-975E-3C6E95296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454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C1F6EA-D17C-3ADB-F706-C65E9D882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E5F94-DE0F-4E65-84AF-58B7F3E376CA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0864BC-0B9C-5C08-1829-28F68B589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D6F45-AF31-C254-B549-544B8141A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C349-BC43-4DF7-975E-3C6E95296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26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DA3E5-3DFB-01E7-ACBE-9D89D0439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3CFC2-1D44-C86A-0777-5507BF36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A0024C-0466-FA30-1D3E-0B1D2488F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DE3224-3F8D-0190-B420-306A25C9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E5F94-DE0F-4E65-84AF-58B7F3E376CA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892E58-43ED-6C07-8BDD-4B32C851B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EE18DB-2073-40D1-CF49-4E7C2862B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C349-BC43-4DF7-975E-3C6E95296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7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3C3BC-F70B-A1C4-D03F-C434531C1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AA8CFE-E944-0FB2-AD15-94F88A3F77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5CB273-4007-D36E-B3F7-8A76A97F8A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A4E902-9AFE-CADB-6151-36D1AA820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E5F94-DE0F-4E65-84AF-58B7F3E376CA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38C0EA-E1C9-B88F-F077-5FB3AD46E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27091C-9281-4B8A-BEC3-A9761051E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C349-BC43-4DF7-975E-3C6E95296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01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0F8F1A-A2D2-3F2A-7838-0C5C50597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7D5AF-5655-0E88-70E0-DBF12F528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0E62CA-1C65-4370-EB6E-6534720010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E5F94-DE0F-4E65-84AF-58B7F3E376CA}" type="datetimeFigureOut">
              <a:rPr lang="en-US" smtClean="0"/>
              <a:t>4/25/2026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E4269-8320-BD12-C742-B1D69131C4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74FB5-E4AB-18E6-982A-7B14158FC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AC349-BC43-4DF7-975E-3C6E95296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935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E9C3E-9CD4-F26C-390E-12EF11AEA6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Tehničke intervencije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B87B3A-F345-A946-D1C5-8BD8745ED9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hr-HR" sz="1800" dirty="0"/>
          </a:p>
          <a:p>
            <a:r>
              <a:rPr lang="hr-HR" sz="1800" dirty="0"/>
              <a:t>Predavač: Nikola Mišain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4226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D946D-BE33-8A80-11A8-C7A9417AD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Teleskop s reflektorima (rasvjetni stup) 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3D629-C361-DE74-09B9-EFB97D157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/>
              <a:t>Na lakim vozilima: </a:t>
            </a:r>
          </a:p>
          <a:p>
            <a:pPr lvl="1"/>
            <a:r>
              <a:rPr lang="hr-HR" dirty="0"/>
              <a:t>Visina dizanja 5,5 m</a:t>
            </a:r>
          </a:p>
          <a:p>
            <a:pPr lvl="1"/>
            <a:r>
              <a:rPr lang="hr-HR" dirty="0"/>
              <a:t>Snaga 1000W</a:t>
            </a:r>
          </a:p>
          <a:p>
            <a:pPr lvl="1"/>
            <a:r>
              <a:rPr lang="hr-HR" dirty="0"/>
              <a:t>Jedan reflektor </a:t>
            </a:r>
          </a:p>
          <a:p>
            <a:pPr lvl="1"/>
            <a:r>
              <a:rPr lang="hr-HR" dirty="0"/>
              <a:t>Mehaničko ili pneumatsko podizanje </a:t>
            </a:r>
          </a:p>
          <a:p>
            <a:pPr lvl="1"/>
            <a:r>
              <a:rPr lang="hr-HR" dirty="0"/>
              <a:t>Mogućnost rotacije 360° i podešavanje (gore-dolje) 40°</a:t>
            </a:r>
          </a:p>
          <a:p>
            <a:r>
              <a:rPr lang="hr-HR" dirty="0"/>
              <a:t>Na srednje teškim i teškim vozilima</a:t>
            </a:r>
          </a:p>
          <a:p>
            <a:pPr lvl="1"/>
            <a:r>
              <a:rPr lang="hr-HR" dirty="0"/>
              <a:t>Visina dizanja 7,5 m</a:t>
            </a:r>
          </a:p>
          <a:p>
            <a:pPr lvl="1"/>
            <a:r>
              <a:rPr lang="hr-HR" dirty="0"/>
              <a:t>Snaga 2000W (srednje teška), 3000W (teška)</a:t>
            </a:r>
          </a:p>
          <a:p>
            <a:pPr lvl="1"/>
            <a:r>
              <a:rPr lang="hr-HR" dirty="0"/>
              <a:t>Dva ili više reflektora </a:t>
            </a:r>
          </a:p>
          <a:p>
            <a:pPr lvl="1"/>
            <a:r>
              <a:rPr lang="hr-HR" dirty="0"/>
              <a:t>Mehaničko ili pneumatsko podizanje </a:t>
            </a:r>
          </a:p>
          <a:p>
            <a:pPr lvl="1"/>
            <a:r>
              <a:rPr lang="hr-HR" dirty="0"/>
              <a:t>Mogućnost rotacije 360° i podešavanje (gore-dolje) 40°</a:t>
            </a:r>
          </a:p>
          <a:p>
            <a:pPr lvl="1"/>
            <a:endParaRPr lang="hr-H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8AFB5D-C2AE-9490-AE01-9999CC21D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899" y="2192711"/>
            <a:ext cx="3302653" cy="330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87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56837-A041-9C28-2D41-3C5858C4E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Radni reflektor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51994-E0E7-5E2A-0644-91D0A507D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Nalazi se na desnoj strani vozila ispred kabine</a:t>
            </a:r>
          </a:p>
          <a:p>
            <a:r>
              <a:rPr lang="hr-HR" dirty="0"/>
              <a:t>Snage 100W</a:t>
            </a:r>
          </a:p>
          <a:p>
            <a:r>
              <a:rPr lang="hr-HR" dirty="0"/>
              <a:t>Može se horizontalno i vertikalno pokretat, te fiksirat u jednom položaju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541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7097F-8A04-9861-24F0-5FCF27C81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Dizalica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9D5B7-7AA1-7A77-B3A3-AFBDAE561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54271" cy="4351338"/>
          </a:xfrm>
        </p:spPr>
        <p:txBody>
          <a:bodyPr/>
          <a:lstStyle/>
          <a:p>
            <a:r>
              <a:rPr lang="hr-HR" dirty="0"/>
              <a:t>Neka srednje teška i teška vozila na stražnjoj strani imaju ugrađenu dizalicu </a:t>
            </a:r>
          </a:p>
          <a:p>
            <a:r>
              <a:rPr lang="hr-HR" dirty="0"/>
              <a:t>Za podizanje tereta </a:t>
            </a:r>
          </a:p>
          <a:p>
            <a:r>
              <a:rPr lang="hr-HR" dirty="0"/>
              <a:t>Neke imaju ugrađenu koloturu sa sajlom za spašavanje iz dubina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023687-7D34-9352-3F74-B3044D1E2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494" y="1009651"/>
            <a:ext cx="3714006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69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351C5-17B2-4649-5076-1390679F1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 dirty="0"/>
              <a:t>Mobilna oprema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B435E-20C4-4452-0CEA-30C42B961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noProof="0" dirty="0"/>
              <a:t>Na tehničkom vozilu veliki je dio opreme mobilan, a smješten je u za to određene prostore (ladice i pretince), koji su s vanjske strane zatvoreni aluminijskim roletama ili vratima.</a:t>
            </a:r>
          </a:p>
          <a:p>
            <a:r>
              <a:rPr lang="hr-HR" noProof="0" dirty="0"/>
              <a:t>Mobilnu opremu možemo razvrstati na osnovnu i specijalnu</a:t>
            </a:r>
          </a:p>
        </p:txBody>
      </p:sp>
    </p:spTree>
    <p:extLst>
      <p:ext uri="{BB962C8B-B14F-4D97-AF65-F5344CB8AC3E}">
        <p14:creationId xmlns:p14="http://schemas.microsoft.com/office/powerpoint/2010/main" val="1158050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CEF9B-0BFA-3A3D-A8DE-315E0CF99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 dirty="0"/>
              <a:t>Osnovna oprema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0389F-4F5F-5059-98CC-0CB80DBDA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190" y="1690688"/>
            <a:ext cx="4535504" cy="4351338"/>
          </a:xfrm>
        </p:spPr>
        <p:txBody>
          <a:bodyPr>
            <a:normAutofit fontScale="85000" lnSpcReduction="20000"/>
          </a:bodyPr>
          <a:lstStyle/>
          <a:p>
            <a:r>
              <a:rPr lang="hr-HR" noProof="0" dirty="0"/>
              <a:t>zaštitna odjeća i obuća te aparati za zaštitu organa za disanje </a:t>
            </a:r>
          </a:p>
          <a:p>
            <a:r>
              <a:rPr lang="hr-HR" noProof="0" dirty="0"/>
              <a:t>uređaji za gašenje - PP aparati, priručna sredstva za gašenje</a:t>
            </a:r>
          </a:p>
          <a:p>
            <a:r>
              <a:rPr lang="hr-HR" noProof="0" dirty="0"/>
              <a:t>vatrogasne cijevi i armature</a:t>
            </a:r>
          </a:p>
          <a:p>
            <a:r>
              <a:rPr lang="hr-HR" noProof="0" dirty="0"/>
              <a:t>uređaji i oprema za spašavanje s visina i dubina</a:t>
            </a:r>
          </a:p>
          <a:p>
            <a:r>
              <a:rPr lang="hr-HR" noProof="0" dirty="0"/>
              <a:t>oprema za pružanje prve pomoći i oživljavanje</a:t>
            </a:r>
          </a:p>
          <a:p>
            <a:r>
              <a:rPr lang="hr-HR" noProof="0" dirty="0"/>
              <a:t>uređaji za rasvjetu, signalizaciju i veze</a:t>
            </a:r>
          </a:p>
          <a:p>
            <a:r>
              <a:rPr lang="hr-HR" noProof="0" dirty="0"/>
              <a:t>razni uređaji i alati za tehničke intervencije, podupirači, dizalice</a:t>
            </a:r>
          </a:p>
          <a:p>
            <a:endParaRPr lang="hr-HR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26F2DF-0FC4-D5AA-A7D7-9E5455015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045" y="1380563"/>
            <a:ext cx="7112777" cy="378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13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9892F-F670-A439-37EC-F29AED176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 dirty="0"/>
              <a:t>Specijalna oprema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1CF6E-EDFA-7B29-CA15-EDF44957F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noProof="0" dirty="0"/>
              <a:t>Specijalna se oprema prema namjeni dijeli na opremu za </a:t>
            </a:r>
          </a:p>
          <a:p>
            <a:pPr lvl="1"/>
            <a:r>
              <a:rPr lang="hr-HR" noProof="0" dirty="0"/>
              <a:t>intervencije na vodi</a:t>
            </a:r>
          </a:p>
          <a:p>
            <a:pPr lvl="1"/>
            <a:r>
              <a:rPr lang="hr-HR" noProof="0" dirty="0"/>
              <a:t>opremu za intervencije na zapaljivim tekućinama</a:t>
            </a:r>
          </a:p>
          <a:p>
            <a:pPr lvl="1"/>
            <a:r>
              <a:rPr lang="hr-HR" noProof="0" dirty="0"/>
              <a:t>opremu za intervencije s radioaktivnim materijalima</a:t>
            </a:r>
          </a:p>
          <a:p>
            <a:pPr lvl="1"/>
            <a:r>
              <a:rPr lang="hr-HR" noProof="0" dirty="0"/>
              <a:t>opremu za intervencije u prometu itd.</a:t>
            </a:r>
          </a:p>
          <a:p>
            <a:r>
              <a:rPr lang="hr-HR" noProof="0" dirty="0"/>
              <a:t>Ta je oprema smještena u posebne kontejnere i upotrebljava se namjenski, prema vrsti nezgode ili havarije.</a:t>
            </a:r>
          </a:p>
        </p:txBody>
      </p:sp>
    </p:spTree>
    <p:extLst>
      <p:ext uri="{BB962C8B-B14F-4D97-AF65-F5344CB8AC3E}">
        <p14:creationId xmlns:p14="http://schemas.microsoft.com/office/powerpoint/2010/main" val="3073349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8DD3E-AA33-0760-A53D-3C4890364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 dirty="0"/>
              <a:t>2. Spašavanje ljudi i životinja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10975-8ADA-108C-1D15-CD194D9731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noProof="0" dirty="0"/>
              <a:t>Prvi i najvažniji zadatak vatrogasca je spašavanje ljudskih života. </a:t>
            </a:r>
          </a:p>
          <a:p>
            <a:r>
              <a:rPr lang="hr-HR" noProof="0" dirty="0"/>
              <a:t>U vatrogastvu spašavanje nije izdvojeno kao cjelina već je sastavni dio vatrogasne pa tako i tehničke službe.</a:t>
            </a:r>
          </a:p>
          <a:p>
            <a:r>
              <a:rPr lang="hr-HR" noProof="0" dirty="0"/>
              <a:t>Svaka situacija spašavanja zahtijeva poseban pristup pa su spašavanja grupirana po specifičnostima, ali za svako spašavanje vrijede osnovni principi, a to je da mora biti brzo i sabrano, a postupci se trebaju izvesti precizno</a:t>
            </a:r>
          </a:p>
          <a:p>
            <a:r>
              <a:rPr lang="hr-HR" noProof="0" dirty="0"/>
              <a:t>Po svojim specifičnostima možemo podijeliti spašavanja:</a:t>
            </a:r>
          </a:p>
          <a:p>
            <a:pPr lvl="1"/>
            <a:r>
              <a:rPr lang="hr-HR" noProof="0" dirty="0"/>
              <a:t>s visina (zgrade, mostovi, dalekovodi, tornjevi, dimnjaci, provalije, nizbrdice...)</a:t>
            </a:r>
          </a:p>
          <a:p>
            <a:pPr lvl="1"/>
            <a:r>
              <a:rPr lang="hr-HR" noProof="0" dirty="0"/>
              <a:t>iz dubina (bunari, šahtovi, bazeni, jame, rupe, okna....)</a:t>
            </a:r>
          </a:p>
          <a:p>
            <a:pPr lvl="1"/>
            <a:r>
              <a:rPr lang="hr-HR" noProof="0" dirty="0"/>
              <a:t>iz ruševina (potresi, ratna razaranja, terorizam...)</a:t>
            </a:r>
          </a:p>
          <a:p>
            <a:pPr lvl="1"/>
            <a:r>
              <a:rPr lang="hr-HR" noProof="0" dirty="0"/>
              <a:t>iz vode (rijeke, jezera, mora, poplave, bujice...)</a:t>
            </a:r>
          </a:p>
          <a:p>
            <a:pPr lvl="1"/>
            <a:r>
              <a:rPr lang="hr-HR" noProof="0" dirty="0"/>
              <a:t>u industriji (visoka postrojenja, cjevovodi, rezervoari, dizala, brodovi...)</a:t>
            </a:r>
          </a:p>
        </p:txBody>
      </p:sp>
    </p:spTree>
    <p:extLst>
      <p:ext uri="{BB962C8B-B14F-4D97-AF65-F5344CB8AC3E}">
        <p14:creationId xmlns:p14="http://schemas.microsoft.com/office/powerpoint/2010/main" val="2694675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98DBC-1B2B-5743-3B90-EB30BC92A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 dirty="0"/>
              <a:t>Spašavanje s visina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57AFC-901F-3C9F-AAA6-7B871228D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noProof="0" dirty="0"/>
              <a:t>Spašavanje s visokih objekata i evakuacija može se obaviti kroz unutarnje puteve, ako nije došlo do njihovih urušavanja ili požara</a:t>
            </a:r>
          </a:p>
          <a:p>
            <a:r>
              <a:rPr lang="hr-HR" noProof="0" dirty="0"/>
              <a:t>Mogu se koristiti i požarne stube ako postoje</a:t>
            </a:r>
          </a:p>
          <a:p>
            <a:r>
              <a:rPr lang="hr-HR" noProof="0" dirty="0"/>
              <a:t>Bez obzira koji su putevi spašavanja i evakuacije, mora se osigurati ljudima (koji se mogu sami kretati) put i pratiti ih dok ne napuste ugroženo mjesto</a:t>
            </a:r>
          </a:p>
          <a:p>
            <a:r>
              <a:rPr lang="hr-HR" noProof="0" dirty="0"/>
              <a:t>Oprema i sredstva za spašavanje s visina</a:t>
            </a:r>
          </a:p>
          <a:p>
            <a:pPr lvl="1"/>
            <a:r>
              <a:rPr lang="hr-HR" noProof="0" dirty="0"/>
              <a:t>užad s opremom</a:t>
            </a:r>
          </a:p>
          <a:p>
            <a:pPr lvl="1"/>
            <a:r>
              <a:rPr lang="hr-HR" noProof="0" dirty="0"/>
              <a:t>vatrogasne ljestve</a:t>
            </a:r>
          </a:p>
          <a:p>
            <a:pPr lvl="1"/>
            <a:r>
              <a:rPr lang="hr-HR" noProof="0" dirty="0"/>
              <a:t>spusnice</a:t>
            </a:r>
          </a:p>
          <a:p>
            <a:pPr lvl="1"/>
            <a:r>
              <a:rPr lang="hr-HR" noProof="0" dirty="0"/>
              <a:t>Uskočnice</a:t>
            </a:r>
          </a:p>
          <a:p>
            <a:pPr lvl="1"/>
            <a:r>
              <a:rPr lang="hr-HR" noProof="0" dirty="0"/>
              <a:t>vozila za spašavanja s visina</a:t>
            </a:r>
          </a:p>
          <a:p>
            <a:pPr lvl="1"/>
            <a:r>
              <a:rPr lang="hr-HR" noProof="0" dirty="0"/>
              <a:t>helikopteri</a:t>
            </a:r>
          </a:p>
        </p:txBody>
      </p:sp>
    </p:spTree>
    <p:extLst>
      <p:ext uri="{BB962C8B-B14F-4D97-AF65-F5344CB8AC3E}">
        <p14:creationId xmlns:p14="http://schemas.microsoft.com/office/powerpoint/2010/main" val="3296471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D4190-175D-25FD-4802-617F3BC0D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 dirty="0"/>
              <a:t>Spašavanja iz dubina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CC9EA-105A-9133-E6FD-911255A229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noProof="0" dirty="0"/>
              <a:t>Ovo spašavanje obuhvaća spašavanje iz bunara, šahtova, bazena, jama, rupa, okna, provalija</a:t>
            </a:r>
          </a:p>
          <a:p>
            <a:r>
              <a:rPr lang="hr-HR" noProof="0" dirty="0"/>
              <a:t>Većina ovih prostora iz kojih spašavamo su zatvoreni prostori koji mogu biti zatrovani nekim plinom, a to je </a:t>
            </a:r>
            <a:r>
              <a:rPr lang="hr-HR" noProof="0" dirty="0" err="1"/>
              <a:t>največa</a:t>
            </a:r>
            <a:r>
              <a:rPr lang="hr-HR" noProof="0" dirty="0"/>
              <a:t> opasnost</a:t>
            </a:r>
          </a:p>
          <a:p>
            <a:r>
              <a:rPr lang="hr-HR" noProof="0" dirty="0" err="1"/>
              <a:t>Spasioc</a:t>
            </a:r>
            <a:r>
              <a:rPr lang="hr-HR" noProof="0" dirty="0"/>
              <a:t> koji se spušta u jamu mora biti osiguran užetom te dodatnim užetom za signalizaciju, ukoliko nema radiovezu</a:t>
            </a:r>
          </a:p>
          <a:p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3143947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42F31-0429-FC19-A277-B77C2C8AD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 dirty="0"/>
              <a:t>Spašavanje iz ruševina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A1765-79F0-D8EC-0610-C4289947B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noProof="0" dirty="0"/>
              <a:t>Ruševine nastaju uslijed razaranja kao posljedica elementarnih nepogoda: potresa, poplava, vjetra, lavina, klizišta ili nastale ratom i terorizmom</a:t>
            </a:r>
          </a:p>
          <a:p>
            <a:r>
              <a:rPr lang="hr-HR" noProof="0" dirty="0"/>
              <a:t>Povrijeđeni ljudi ispod ruševina mogu živjeti 3-4 dana zavisi o situaciji, a pronalaženi su živi i nakon desetak dana</a:t>
            </a:r>
          </a:p>
          <a:p>
            <a:r>
              <a:rPr lang="hr-HR" noProof="0" dirty="0"/>
              <a:t>Spašavanje u ruševinama predstavlja niz radnji koje mogu biti izvedene pojedinačno ili organizirano kao izviđanje, osiguranje ruševine, pronalaženje unesrećenih, izvlačenje iz ruševina i pružanja prve pomoći unesrećenima</a:t>
            </a:r>
          </a:p>
          <a:p>
            <a:pPr lvl="1"/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680138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BEFF-EBF1-FF9C-7D50-11ED7D3E3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 dirty="0"/>
              <a:t>1. Vozila za tehničke intervencije	i njihova oprema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B5470-C355-B245-7495-07C9018EF4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noProof="0" dirty="0"/>
              <a:t>Vozila za tehničke intervencije su vozila sa pogonom na sva četiri kotača, opremljena uređajima i opremom za sve ili samo neke određene tehničke intervencije </a:t>
            </a:r>
          </a:p>
          <a:p>
            <a:endParaRPr lang="hr-HR" noProof="0" dirty="0"/>
          </a:p>
          <a:p>
            <a:r>
              <a:rPr lang="hr-HR" noProof="0" dirty="0"/>
              <a:t>Oprema na tehničkom vozilu ovisi o vrsti i namjeni samog vozila tj. o vrsti intervencija za koje je namijenjeno </a:t>
            </a:r>
            <a:endParaRPr lang="hr-HR" dirty="0"/>
          </a:p>
          <a:p>
            <a:endParaRPr lang="hr-HR" noProof="0" dirty="0"/>
          </a:p>
          <a:p>
            <a:r>
              <a:rPr lang="hr-HR" dirty="0"/>
              <a:t>Razlikujemo sljedeća tehnička vozila:</a:t>
            </a:r>
          </a:p>
          <a:p>
            <a:pPr lvl="1"/>
            <a:r>
              <a:rPr lang="hr-HR" noProof="0" dirty="0"/>
              <a:t>Malo tehničko vozilo - lako</a:t>
            </a:r>
          </a:p>
          <a:p>
            <a:pPr lvl="1"/>
            <a:r>
              <a:rPr lang="hr-HR" dirty="0"/>
              <a:t>Srednje tehničko vozilo – srednje teško</a:t>
            </a:r>
          </a:p>
          <a:p>
            <a:pPr lvl="1"/>
            <a:r>
              <a:rPr lang="hr-HR" noProof="0" dirty="0"/>
              <a:t>Veliko tehničko vozilo – teško </a:t>
            </a:r>
          </a:p>
        </p:txBody>
      </p:sp>
    </p:spTree>
    <p:extLst>
      <p:ext uri="{BB962C8B-B14F-4D97-AF65-F5344CB8AC3E}">
        <p14:creationId xmlns:p14="http://schemas.microsoft.com/office/powerpoint/2010/main" val="2132613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26BA4-27EF-0855-F97A-DC2DB2589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6518"/>
            <a:ext cx="10515600" cy="6275294"/>
          </a:xfrm>
        </p:spPr>
        <p:txBody>
          <a:bodyPr>
            <a:normAutofit fontScale="92500" lnSpcReduction="20000"/>
          </a:bodyPr>
          <a:lstStyle/>
          <a:p>
            <a:r>
              <a:rPr lang="hr-HR" noProof="0" dirty="0"/>
              <a:t>Svaka ruševina je specifična pa tako i načini spašavanja u ruševinama, no šire gledano sva spašavanja u ruševini teku postupno po fazama</a:t>
            </a:r>
          </a:p>
          <a:p>
            <a:pPr lvl="1"/>
            <a:r>
              <a:rPr lang="hr-HR" noProof="0" dirty="0"/>
              <a:t>Prva faza </a:t>
            </a:r>
          </a:p>
          <a:p>
            <a:pPr lvl="2"/>
            <a:r>
              <a:rPr lang="hr-HR" noProof="0" dirty="0"/>
              <a:t>spašavaju se osobe koje se vide, osobe koje su ozlijeđene i nalaze se na površinama ruševine ili su sasvim malo zatrpane</a:t>
            </a:r>
          </a:p>
          <a:p>
            <a:pPr lvl="1"/>
            <a:r>
              <a:rPr lang="hr-HR" noProof="0" dirty="0"/>
              <a:t>Druga faza </a:t>
            </a:r>
          </a:p>
          <a:p>
            <a:pPr lvl="2"/>
            <a:r>
              <a:rPr lang="hr-HR" noProof="0" dirty="0"/>
              <a:t>spašavaju se osobe koje se čuju i koje su zatrpane u površinskim slojevima ruševine, do kojih je relativno lako doći, te gdje je pristup moguć i bez opsežnih radova na raskrčivanju prolaza.</a:t>
            </a:r>
          </a:p>
          <a:p>
            <a:pPr lvl="1"/>
            <a:r>
              <a:rPr lang="hr-HR" noProof="0" dirty="0"/>
              <a:t>Treća faza </a:t>
            </a:r>
          </a:p>
          <a:p>
            <a:pPr lvl="2"/>
            <a:r>
              <a:rPr lang="hr-HR" noProof="0" dirty="0"/>
              <a:t>obuhvaća dublje prodiranje u </a:t>
            </a:r>
            <a:r>
              <a:rPr lang="hr-HR" noProof="0" dirty="0" err="1"/>
              <a:t>ruševinudo</a:t>
            </a:r>
            <a:r>
              <a:rPr lang="hr-HR" noProof="0" dirty="0"/>
              <a:t> prostora do kojih je često puta težak pristup, jer zahtijeva dizanje </a:t>
            </a:r>
            <a:r>
              <a:rPr lang="hr-HR" noProof="0" dirty="0" err="1"/>
              <a:t>djelova</a:t>
            </a:r>
            <a:r>
              <a:rPr lang="hr-HR" noProof="0" dirty="0"/>
              <a:t> </a:t>
            </a:r>
            <a:r>
              <a:rPr lang="hr-HR" noProof="0" dirty="0" err="1"/>
              <a:t>palih</a:t>
            </a:r>
            <a:r>
              <a:rPr lang="hr-HR" noProof="0" dirty="0"/>
              <a:t> konstrukcija i probijanje otvora kroz zidove. </a:t>
            </a:r>
          </a:p>
          <a:p>
            <a:pPr lvl="2"/>
            <a:r>
              <a:rPr lang="hr-HR" noProof="0" dirty="0"/>
              <a:t>u toj fazi spašavanja do potpunosti dolazi do izražaja tehnički rad postrojbe.</a:t>
            </a:r>
          </a:p>
          <a:p>
            <a:pPr lvl="1"/>
            <a:r>
              <a:rPr lang="hr-HR" noProof="0" dirty="0"/>
              <a:t>Četvrta faza </a:t>
            </a:r>
          </a:p>
          <a:p>
            <a:pPr lvl="2"/>
            <a:r>
              <a:rPr lang="hr-HR" noProof="0" dirty="0"/>
              <a:t>ako se na kraju treće faze zaključi da ispod ruševina ima još zatrpanih osoba, rad se nastavlja. Potrebno je analizirati ponovno podatke o broju i mjestu zatrpanih osoba. </a:t>
            </a:r>
          </a:p>
          <a:p>
            <a:pPr lvl="2"/>
            <a:r>
              <a:rPr lang="hr-HR" noProof="0" dirty="0"/>
              <a:t>u toj fazi doći će do izražaja spašavanje iz najdubljih slojeva ruševina izradom dubokih prolaza, prokopa i tunela. </a:t>
            </a:r>
          </a:p>
          <a:p>
            <a:pPr lvl="2"/>
            <a:r>
              <a:rPr lang="hr-HR" noProof="0" dirty="0"/>
              <a:t>u toj fazi trebamo izvući sve žive zatrpane osobe.</a:t>
            </a:r>
          </a:p>
          <a:p>
            <a:pPr lvl="1"/>
            <a:r>
              <a:rPr lang="hr-HR" noProof="0" dirty="0"/>
              <a:t>Peta faza</a:t>
            </a:r>
          </a:p>
          <a:p>
            <a:pPr lvl="2"/>
            <a:r>
              <a:rPr lang="hr-HR" noProof="0" dirty="0"/>
              <a:t>u ovoj fazi rada na raskrčivanju ruševina koristimo građevinsku mehanizaciju</a:t>
            </a:r>
          </a:p>
          <a:p>
            <a:pPr lvl="2"/>
            <a:r>
              <a:rPr lang="hr-HR" noProof="0" dirty="0"/>
              <a:t>ako prilikom rada naiđemo na pojedine dijelove tijela, treba odmah obustaviti rad stroja i nastaviti rad ručno</a:t>
            </a:r>
          </a:p>
        </p:txBody>
      </p:sp>
    </p:spTree>
    <p:extLst>
      <p:ext uri="{BB962C8B-B14F-4D97-AF65-F5344CB8AC3E}">
        <p14:creationId xmlns:p14="http://schemas.microsoft.com/office/powerpoint/2010/main" val="2142028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0FD8-69AA-526D-61ED-200A26AC7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 dirty="0"/>
              <a:t>Spašavanje iz vode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853EE-E2BE-B883-BDDA-EA7B86D99A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noProof="0" dirty="0"/>
              <a:t>U slučaju elementarnih nepogoda kad su vatrogasne postrojbe angažirane na samom terenu, mogu biti u prilici da spašavaju ljude i životinje iz vode</a:t>
            </a:r>
          </a:p>
          <a:p>
            <a:r>
              <a:rPr lang="hr-HR" noProof="0" dirty="0"/>
              <a:t>Za vrijeme poplava i jakih bujica čak se i dobri plivači teško mogu sami spasiti</a:t>
            </a:r>
          </a:p>
          <a:p>
            <a:r>
              <a:rPr lang="hr-HR" noProof="0" dirty="0"/>
              <a:t>Osobu u vodi najjednostavnije je spasiti bacanjem pojasa za spašavanje s obale ili iz vatrogasnog čamca, ako je osoba sposobna dohvatiti pojas</a:t>
            </a:r>
          </a:p>
          <a:p>
            <a:r>
              <a:rPr lang="hr-HR" noProof="0" dirty="0"/>
              <a:t>U bujicama ili rijekama kod bacanja koluta kraj užeta obavezno vezati za alku čamca</a:t>
            </a:r>
          </a:p>
        </p:txBody>
      </p:sp>
    </p:spTree>
    <p:extLst>
      <p:ext uri="{BB962C8B-B14F-4D97-AF65-F5344CB8AC3E}">
        <p14:creationId xmlns:p14="http://schemas.microsoft.com/office/powerpoint/2010/main" val="3231825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5786E-62B1-9350-BF5D-91A006A82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 dirty="0"/>
              <a:t>3. Hidraulički alati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7E3235-6E21-4451-BABB-0CF149811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2424" cy="640696"/>
          </a:xfrm>
        </p:spPr>
        <p:txBody>
          <a:bodyPr>
            <a:normAutofit/>
          </a:bodyPr>
          <a:lstStyle/>
          <a:p>
            <a:r>
              <a:rPr lang="hr-HR" sz="3200" b="0" noProof="0" dirty="0"/>
              <a:t>Podjela hidrauličkih alata prema namjeni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FB5D3D8-1870-2BFD-BBFE-EC91CCE1282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hr-HR" b="1" noProof="0" dirty="0"/>
              <a:t>Hidraulički alati za rezanje metala</a:t>
            </a:r>
          </a:p>
          <a:p>
            <a:pPr lvl="1"/>
            <a:r>
              <a:rPr lang="hr-HR" noProof="0" dirty="0"/>
              <a:t>hidrauličke škare</a:t>
            </a:r>
          </a:p>
          <a:p>
            <a:pPr lvl="1"/>
            <a:r>
              <a:rPr lang="hr-HR" noProof="0" dirty="0"/>
              <a:t>kombinirani hidraulički alat za rezanje i </a:t>
            </a:r>
            <a:r>
              <a:rPr lang="hr-HR" noProof="0" dirty="0" err="1"/>
              <a:t>razupiranje</a:t>
            </a:r>
            <a:endParaRPr lang="hr-HR" noProof="0" dirty="0"/>
          </a:p>
          <a:p>
            <a:pPr lvl="1"/>
            <a:r>
              <a:rPr lang="hr-HR" noProof="0" dirty="0"/>
              <a:t>hidraulički rezač šipkastih materijala (</a:t>
            </a:r>
            <a:r>
              <a:rPr lang="hr-HR" noProof="0" dirty="0" err="1"/>
              <a:t>minirezač</a:t>
            </a:r>
            <a:r>
              <a:rPr lang="hr-HR" noProof="0" dirty="0"/>
              <a:t>) </a:t>
            </a:r>
          </a:p>
          <a:p>
            <a:pPr lvl="1"/>
            <a:r>
              <a:rPr lang="hr-HR" noProof="0" dirty="0"/>
              <a:t>hidraulički rezač cijevi </a:t>
            </a:r>
          </a:p>
          <a:p>
            <a:pPr lvl="1"/>
            <a:r>
              <a:rPr lang="hr-HR" noProof="0" dirty="0"/>
              <a:t>hidraulički rezač električnih vodova </a:t>
            </a:r>
          </a:p>
          <a:p>
            <a:pPr lvl="1"/>
            <a:r>
              <a:rPr lang="hr-HR" noProof="0" dirty="0"/>
              <a:t>hidraulički rezač za rezanje matica i vijaka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F1BDAEB-213B-D25A-567B-A9F6892C432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r>
              <a:rPr lang="hr-HR" b="1" noProof="0" dirty="0"/>
              <a:t>Hidraulički alati za razmicanje ili povlačenje</a:t>
            </a:r>
          </a:p>
          <a:p>
            <a:pPr lvl="1"/>
            <a:r>
              <a:rPr lang="hr-HR" noProof="0" dirty="0"/>
              <a:t>hidraulički </a:t>
            </a:r>
            <a:r>
              <a:rPr lang="hr-HR" noProof="0" dirty="0" err="1"/>
              <a:t>razupirač</a:t>
            </a:r>
            <a:endParaRPr lang="hr-HR" noProof="0" dirty="0"/>
          </a:p>
          <a:p>
            <a:pPr lvl="1"/>
            <a:r>
              <a:rPr lang="hr-HR" noProof="0" dirty="0"/>
              <a:t>kombinirani alat za rezanje i </a:t>
            </a:r>
            <a:r>
              <a:rPr lang="hr-HR" noProof="0" dirty="0" err="1"/>
              <a:t>razupiranje</a:t>
            </a:r>
            <a:endParaRPr lang="hr-HR" noProof="0" dirty="0"/>
          </a:p>
          <a:p>
            <a:pPr lvl="1"/>
            <a:r>
              <a:rPr lang="hr-HR" noProof="0" dirty="0"/>
              <a:t>specijalni </a:t>
            </a:r>
            <a:r>
              <a:rPr lang="hr-HR" noProof="0" dirty="0" err="1"/>
              <a:t>razupirači</a:t>
            </a:r>
            <a:r>
              <a:rPr lang="hr-HR" noProof="0" dirty="0"/>
              <a:t> za nasilno otvaranje vrata</a:t>
            </a:r>
          </a:p>
          <a:p>
            <a:pPr lvl="1"/>
            <a:r>
              <a:rPr lang="hr-HR" noProof="0" dirty="0"/>
              <a:t>hidraulički cilindri</a:t>
            </a:r>
          </a:p>
          <a:p>
            <a:pPr lvl="1"/>
            <a:r>
              <a:rPr lang="hr-HR" noProof="0" dirty="0"/>
              <a:t>drugi specijalni cilindri</a:t>
            </a:r>
          </a:p>
        </p:txBody>
      </p:sp>
    </p:spTree>
    <p:extLst>
      <p:ext uri="{BB962C8B-B14F-4D97-AF65-F5344CB8AC3E}">
        <p14:creationId xmlns:p14="http://schemas.microsoft.com/office/powerpoint/2010/main" val="3443834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1573027-AF40-F9DF-807B-95CFE850E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 dirty="0"/>
              <a:t>Vrste pogona hidrauličkih pumpi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6020A4A-2F9A-E368-E021-49339971F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noProof="0" dirty="0"/>
              <a:t>Elektro motor</a:t>
            </a:r>
          </a:p>
          <a:p>
            <a:r>
              <a:rPr lang="hr-HR" noProof="0" dirty="0"/>
              <a:t>Benzinski motor</a:t>
            </a:r>
          </a:p>
          <a:p>
            <a:r>
              <a:rPr lang="hr-HR" noProof="0" dirty="0"/>
              <a:t>Dizel motor</a:t>
            </a:r>
          </a:p>
          <a:p>
            <a:r>
              <a:rPr lang="hr-HR" noProof="0" dirty="0"/>
              <a:t>Motorom vozila</a:t>
            </a:r>
          </a:p>
          <a:p>
            <a:r>
              <a:rPr lang="hr-HR" noProof="0" dirty="0"/>
              <a:t>Komprimiranim zrakom</a:t>
            </a:r>
          </a:p>
          <a:p>
            <a:r>
              <a:rPr lang="hr-HR" noProof="0" dirty="0"/>
              <a:t>Baterijom (akumulatorom)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85C730-85A8-36BC-1501-4F1850A48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859" y="1731346"/>
            <a:ext cx="6222841" cy="339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53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E0110-6D7E-C542-39D0-0974F2649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 dirty="0"/>
              <a:t>Hidrauličke cijevi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43DD2-05A3-568C-70FE-F37BD0D94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hr-HR" noProof="0" dirty="0"/>
              <a:t>U hidrauličkim cijevima tlak ulja može dostići i do 750 bara, što može uzrokovati teške ozljede</a:t>
            </a:r>
          </a:p>
          <a:p>
            <a:r>
              <a:rPr lang="hr-HR" noProof="0" dirty="0"/>
              <a:t>Da ne bi došlo do pucanja cijevi ne smijemo ih istezati, gnječiti ni lomiti</a:t>
            </a:r>
          </a:p>
          <a:p>
            <a:r>
              <a:rPr lang="hr-HR" noProof="0" dirty="0"/>
              <a:t>Cijevi se spajaju pomoću brzih spojnica, označene bojama</a:t>
            </a:r>
          </a:p>
          <a:p>
            <a:endParaRPr lang="hr-HR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7D9127-B697-D584-B146-DEAC2F4597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925"/>
          <a:stretch>
            <a:fillRect/>
          </a:stretch>
        </p:blipFill>
        <p:spPr>
          <a:xfrm>
            <a:off x="5925671" y="4006194"/>
            <a:ext cx="2989142" cy="26804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D1A72-601C-FDAB-1330-03EBC3ACB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764" y="0"/>
            <a:ext cx="3908611" cy="521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10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72720-E667-6760-375B-59724A9C5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 dirty="0"/>
              <a:t>Hidrauličke škare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DD6BD-6F76-7706-5EF3-EEE31DE87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85212" cy="4351338"/>
          </a:xfrm>
        </p:spPr>
        <p:txBody>
          <a:bodyPr/>
          <a:lstStyle/>
          <a:p>
            <a:r>
              <a:rPr lang="hr-HR" noProof="0" dirty="0"/>
              <a:t>Zaobljeni vrhovi služe za bolji zahvat predmeta koji se reže</a:t>
            </a:r>
          </a:p>
          <a:p>
            <a:r>
              <a:rPr lang="hr-HR" noProof="0" dirty="0"/>
              <a:t>Služe za rezanje lima, limenih profila i nekih motornih profila</a:t>
            </a:r>
          </a:p>
          <a:p>
            <a:r>
              <a:rPr lang="hr-HR" noProof="0" dirty="0"/>
              <a:t>Prednosti su </a:t>
            </a:r>
          </a:p>
          <a:p>
            <a:pPr lvl="1"/>
            <a:r>
              <a:rPr lang="hr-HR" noProof="0" dirty="0"/>
              <a:t>brza priprema</a:t>
            </a:r>
          </a:p>
          <a:p>
            <a:pPr lvl="1"/>
            <a:r>
              <a:rPr lang="hr-HR" noProof="0" dirty="0"/>
              <a:t>ne oslobađaju toplinu pri radu</a:t>
            </a:r>
          </a:p>
          <a:p>
            <a:pPr lvl="1"/>
            <a:r>
              <a:rPr lang="hr-HR" noProof="0" dirty="0"/>
              <a:t>nema iskri ni strugotina</a:t>
            </a:r>
          </a:p>
          <a:p>
            <a:pPr lvl="1"/>
            <a:r>
              <a:rPr lang="hr-HR" noProof="0" dirty="0"/>
              <a:t>ne rade vibracije ni buku</a:t>
            </a:r>
          </a:p>
          <a:p>
            <a:pPr lvl="1"/>
            <a:r>
              <a:rPr lang="hr-HR" noProof="0" dirty="0"/>
              <a:t>rade pod vodom i do 40 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535074-7EE0-BD8B-FB82-46229799E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0048" y="621833"/>
            <a:ext cx="3072546" cy="561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58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BD9C0-6F7C-AFB8-D3F7-8D98ABBC0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 dirty="0"/>
              <a:t>Hidraulički </a:t>
            </a:r>
            <a:r>
              <a:rPr lang="hr-HR" noProof="0" dirty="0" err="1"/>
              <a:t>razupirač</a:t>
            </a:r>
            <a:endParaRPr lang="hr-HR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85E4F-3DC2-93DB-C42B-62E82587B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01235" cy="4351338"/>
          </a:xfrm>
        </p:spPr>
        <p:txBody>
          <a:bodyPr>
            <a:normAutofit fontScale="92500" lnSpcReduction="20000"/>
          </a:bodyPr>
          <a:lstStyle/>
          <a:p>
            <a:r>
              <a:rPr lang="hr-HR" noProof="0" dirty="0"/>
              <a:t>Služe za oslobađanje priklještenih osoba iz vozila pri prometnim nesrećama, za razmicanje ili otkidanje pojedinih dijelova strukture </a:t>
            </a:r>
            <a:r>
              <a:rPr lang="hr-HR" noProof="0" dirty="0" err="1"/>
              <a:t>deformer</a:t>
            </a:r>
            <a:endParaRPr lang="hr-HR" noProof="0" dirty="0"/>
          </a:p>
          <a:p>
            <a:r>
              <a:rPr lang="hr-HR" noProof="0" dirty="0"/>
              <a:t>Uz </a:t>
            </a:r>
            <a:r>
              <a:rPr lang="hr-HR" noProof="0" dirty="0" err="1"/>
              <a:t>razupirač</a:t>
            </a:r>
            <a:r>
              <a:rPr lang="hr-HR" noProof="0" dirty="0"/>
              <a:t> kao dopunska oprema idu i lanci s kukama i odgovarajućim nastavcima za spajanje lanaca na krakove </a:t>
            </a:r>
            <a:r>
              <a:rPr lang="hr-HR" noProof="0" dirty="0" err="1"/>
              <a:t>razupiračaanog</a:t>
            </a:r>
            <a:r>
              <a:rPr lang="hr-HR" noProof="0" dirty="0"/>
              <a:t> vozila</a:t>
            </a:r>
          </a:p>
          <a:p>
            <a:r>
              <a:rPr lang="hr-HR" noProof="0" dirty="0"/>
              <a:t>Pri radu kod povlačenja, podizanja, </a:t>
            </a:r>
            <a:r>
              <a:rPr lang="hr-HR" noProof="0" dirty="0" err="1"/>
              <a:t>razupiranja</a:t>
            </a:r>
            <a:r>
              <a:rPr lang="hr-HR" noProof="0" dirty="0"/>
              <a:t>, razvlačenja ili gnječenja s </a:t>
            </a:r>
            <a:r>
              <a:rPr lang="hr-HR" noProof="0" dirty="0" err="1"/>
              <a:t>razupiračem</a:t>
            </a:r>
            <a:r>
              <a:rPr lang="hr-HR" noProof="0" dirty="0"/>
              <a:t> voditi računa o stabilnosti predmeta s kojima se radi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3D09B0-5383-2A1F-5300-1BE55597F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834" y="3429000"/>
            <a:ext cx="5324438" cy="31361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C1049-7F36-AB05-78DB-F7E3A0733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8660" y="140478"/>
            <a:ext cx="3732398" cy="373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86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ACC02-22BF-BBF1-5FE6-CC4369008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 dirty="0"/>
              <a:t>Kombinirani hidraulički alat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08471-2EEF-CD92-68F5-3D75DD331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77118" cy="4351338"/>
          </a:xfrm>
        </p:spPr>
        <p:txBody>
          <a:bodyPr>
            <a:normAutofit fontScale="92500" lnSpcReduction="10000"/>
          </a:bodyPr>
          <a:lstStyle/>
          <a:p>
            <a:r>
              <a:rPr lang="hr-HR" noProof="0" dirty="0"/>
              <a:t>Kombinirani alat je spoj škara i </a:t>
            </a:r>
            <a:r>
              <a:rPr lang="hr-HR" noProof="0" dirty="0" err="1"/>
              <a:t>razupirača</a:t>
            </a:r>
            <a:endParaRPr lang="hr-HR" noProof="0" dirty="0"/>
          </a:p>
          <a:p>
            <a:r>
              <a:rPr lang="hr-HR" noProof="0" dirty="0"/>
              <a:t>Oštrice čeljusti škara su ravne i nazubljene, a vanjski dio čeljusti služi kao </a:t>
            </a:r>
            <a:r>
              <a:rPr lang="hr-HR" noProof="0" dirty="0" err="1"/>
              <a:t>razupirač</a:t>
            </a:r>
            <a:r>
              <a:rPr lang="hr-HR" noProof="0" dirty="0"/>
              <a:t> i također je nazubljen kako bi spriječio iskliznuće alata</a:t>
            </a:r>
          </a:p>
          <a:p>
            <a:r>
              <a:rPr lang="hr-HR" noProof="0" dirty="0"/>
              <a:t>Prednost ovog alata je što jedan čovjek može obavljati više radnji bez promjene alata</a:t>
            </a:r>
          </a:p>
          <a:p>
            <a:r>
              <a:rPr lang="hr-HR" noProof="0" dirty="0"/>
              <a:t>Mana mu je što pri rezanju čeljusti slabije zahvaćaju materijal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924930-2CF1-AD72-FDC0-38B5762C6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569605"/>
            <a:ext cx="5811520" cy="360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619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A335D-44C4-3652-5DDA-7236A96F8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 dirty="0"/>
              <a:t>Hidraulički cilindri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82E52-4C16-644C-A041-7008AAD35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noProof="0" dirty="0"/>
              <a:t>Upotrebljavaju se za širenje, privlačenje, pridržavanje</a:t>
            </a:r>
          </a:p>
          <a:p>
            <a:r>
              <a:rPr lang="hr-HR" noProof="0" dirty="0"/>
              <a:t>Koriste se samostalno ili s nastavcima za produženje ili u kombinaciji s </a:t>
            </a:r>
            <a:r>
              <a:rPr lang="hr-HR" noProof="0" dirty="0" err="1"/>
              <a:t>razupiračem</a:t>
            </a:r>
            <a:endParaRPr lang="hr-HR" noProof="0" dirty="0"/>
          </a:p>
          <a:p>
            <a:r>
              <a:rPr lang="hr-HR" noProof="0" dirty="0"/>
              <a:t>Pri radu pronaći sigurne oslonce da ne bi došlo do iskakanja cilindra</a:t>
            </a:r>
          </a:p>
          <a:p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5315068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D5DFB-B075-6358-AEFD-EAB29A118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 dirty="0"/>
              <a:t>4. Pneumatski podizači tereta – zračni jastuci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A8D8F-7A6A-73AE-D90E-C01827F85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6"/>
            <a:ext cx="7149353" cy="2737410"/>
          </a:xfrm>
        </p:spPr>
        <p:txBody>
          <a:bodyPr>
            <a:normAutofit fontScale="70000" lnSpcReduction="20000"/>
          </a:bodyPr>
          <a:lstStyle/>
          <a:p>
            <a:r>
              <a:rPr lang="hr-HR" noProof="0" dirty="0"/>
              <a:t>Namjena ovih jastuka u prometnim nesrećama posebno je važna u situaciji kad je razmak između oslonca i tereta vrlo mali, a radi se o vrlo velikom teretu</a:t>
            </a:r>
          </a:p>
          <a:p>
            <a:r>
              <a:rPr lang="hr-HR" noProof="0" dirty="0"/>
              <a:t>Osim podizanja, moguće je zračnim jastucima razmicati, </a:t>
            </a:r>
            <a:r>
              <a:rPr lang="hr-HR" noProof="0" dirty="0" err="1"/>
              <a:t>razupirati</a:t>
            </a:r>
            <a:r>
              <a:rPr lang="hr-HR" noProof="0" dirty="0"/>
              <a:t> predmete, brtviti otvore kod isticanja tekućina i sl.</a:t>
            </a:r>
          </a:p>
          <a:p>
            <a:r>
              <a:rPr lang="hr-HR" noProof="0" dirty="0"/>
              <a:t>Uz zračne jastuke potrebno je imati izvor komprimiranog zraka, spojne cijevi i upravljački ventil s manometrima i sigurnosnim ventilima</a:t>
            </a:r>
          </a:p>
          <a:p>
            <a:r>
              <a:rPr lang="hr-HR" noProof="0" dirty="0"/>
              <a:t>Zračne jastuke dijelimo na niskotlačne srednje tlačne i visokotlačne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DA092-5CA7-3B03-9D64-BFB7A60BF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3340" y="1113011"/>
            <a:ext cx="2671484" cy="28765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0918E4-E653-ACF4-6B1A-AACA6F292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796" y="4196177"/>
            <a:ext cx="7745506" cy="254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03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DA0B1-B6C9-32BF-64FD-C6E747987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Lako vozilo za tehničke intervencije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8D509-050E-D46D-0E12-D831D439D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Za </a:t>
            </a:r>
            <a:r>
              <a:rPr lang="en-US" dirty="0" err="1"/>
              <a:t>jednostavnije</a:t>
            </a:r>
            <a:r>
              <a:rPr lang="en-US" dirty="0"/>
              <a:t> </a:t>
            </a:r>
            <a:r>
              <a:rPr lang="en-US" dirty="0" err="1"/>
              <a:t>tehničke</a:t>
            </a:r>
            <a:r>
              <a:rPr lang="en-US" dirty="0"/>
              <a:t> </a:t>
            </a:r>
            <a:r>
              <a:rPr lang="en-US" dirty="0" err="1"/>
              <a:t>intervencije</a:t>
            </a:r>
            <a:r>
              <a:rPr lang="en-US" dirty="0"/>
              <a:t> </a:t>
            </a:r>
            <a:endParaRPr lang="hr-HR" dirty="0"/>
          </a:p>
          <a:p>
            <a:r>
              <a:rPr lang="en-US" dirty="0"/>
              <a:t>Za </a:t>
            </a:r>
            <a:r>
              <a:rPr lang="en-US" dirty="0" err="1"/>
              <a:t>oslobađanje</a:t>
            </a:r>
            <a:r>
              <a:rPr lang="en-US" dirty="0"/>
              <a:t> </a:t>
            </a:r>
            <a:r>
              <a:rPr lang="en-US" dirty="0" err="1"/>
              <a:t>osoba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karamboliranih</a:t>
            </a:r>
            <a:r>
              <a:rPr lang="en-US" dirty="0"/>
              <a:t> </a:t>
            </a:r>
            <a:r>
              <a:rPr lang="en-US" dirty="0" err="1"/>
              <a:t>vozila</a:t>
            </a:r>
            <a:r>
              <a:rPr lang="en-US" dirty="0"/>
              <a:t> </a:t>
            </a:r>
            <a:endParaRPr lang="hr-HR" dirty="0"/>
          </a:p>
          <a:p>
            <a:r>
              <a:rPr lang="en-US" dirty="0"/>
              <a:t>Radi </a:t>
            </a:r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dirty="0" err="1"/>
              <a:t>bržeg</a:t>
            </a:r>
            <a:r>
              <a:rPr lang="en-US" dirty="0"/>
              <a:t> </a:t>
            </a:r>
            <a:r>
              <a:rPr lang="en-US" dirty="0" err="1"/>
              <a:t>dolaska</a:t>
            </a:r>
            <a:r>
              <a:rPr lang="en-US" dirty="0"/>
              <a:t> </a:t>
            </a:r>
            <a:endParaRPr lang="hr-HR" dirty="0"/>
          </a:p>
          <a:p>
            <a:r>
              <a:rPr lang="hr-HR" dirty="0"/>
              <a:t>Masa vozila je do 7500 kg</a:t>
            </a:r>
          </a:p>
          <a:p>
            <a:r>
              <a:rPr lang="hr-HR" dirty="0"/>
              <a:t>Osnovne tehničke karakteristike: </a:t>
            </a:r>
          </a:p>
          <a:p>
            <a:pPr lvl="1"/>
            <a:r>
              <a:rPr lang="hr-HR" dirty="0"/>
              <a:t>Posada – 2+1</a:t>
            </a:r>
          </a:p>
          <a:p>
            <a:pPr lvl="1"/>
            <a:r>
              <a:rPr lang="hr-HR" dirty="0"/>
              <a:t>Vitlo </a:t>
            </a:r>
          </a:p>
          <a:p>
            <a:pPr lvl="1"/>
            <a:r>
              <a:rPr lang="hr-HR" dirty="0"/>
              <a:t>Generator trofazne izmjenične struje</a:t>
            </a:r>
          </a:p>
          <a:p>
            <a:pPr lvl="1"/>
            <a:r>
              <a:rPr lang="hr-HR" dirty="0"/>
              <a:t>Oprema za osvjetljenje radnog prostora (rasvjetni stup) – reflektori 1000W snage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9318FB-379B-A370-AAA2-777DCEF0F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1776" y="1550894"/>
            <a:ext cx="4200539" cy="326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616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DA32E-9CC6-B90B-5023-1842F380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 dirty="0"/>
              <a:t>Niskotlačni jastuci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05417-DEB7-06A1-51E8-04DD758DC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5424" cy="4351338"/>
          </a:xfrm>
        </p:spPr>
        <p:txBody>
          <a:bodyPr/>
          <a:lstStyle/>
          <a:p>
            <a:r>
              <a:rPr lang="hr-HR" noProof="0" dirty="0"/>
              <a:t>Koriste se pri stabilizaciji vozila jer omogućuju zadovoljavajuću kontrolu pomicanja vozila u situaciji kad je unesrećeni ispod vozila</a:t>
            </a:r>
          </a:p>
          <a:p>
            <a:r>
              <a:rPr lang="hr-HR" noProof="0" dirty="0"/>
              <a:t>Omogućavaju visoko podizanje širokih površina pri niskom tlaku</a:t>
            </a:r>
          </a:p>
          <a:p>
            <a:endParaRPr lang="hr-HR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D97158-FA9F-6E5B-096E-A96865BEA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90688"/>
            <a:ext cx="5578557" cy="398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916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9EECE-1037-DB28-0B65-DED140B5B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 dirty="0"/>
              <a:t>Visoko tlačni jastuci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DE18D-0E5A-B83A-1F3F-2226AFE60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94929" cy="4351338"/>
          </a:xfrm>
        </p:spPr>
        <p:txBody>
          <a:bodyPr/>
          <a:lstStyle/>
          <a:p>
            <a:r>
              <a:rPr lang="hr-HR" noProof="0" dirty="0"/>
              <a:t>Visokotlačni zračni jastuci općenito se ne preporučuju za stabilizacije jer dozvoljavaju pomicanje, nestabilni su te se moraju dodatno osiguravati nekom potporom</a:t>
            </a:r>
          </a:p>
          <a:p>
            <a:r>
              <a:rPr lang="hr-HR" noProof="0" dirty="0"/>
              <a:t>Visokotlačni jastuci imaju prednost pri direktnom podizanju teških terete</a:t>
            </a:r>
          </a:p>
          <a:p>
            <a:endParaRPr lang="hr-HR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92A539-0B41-0A87-D552-419E59828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246" y="2223246"/>
            <a:ext cx="4159624" cy="415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665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C2FBE-F0AD-8FBA-FEC5-1F910748D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noProof="0" dirty="0"/>
              <a:t>Upute za pravilan rad s zračnim jastucima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0E156-9A4C-2CD4-99EF-C89CCF2355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hr-HR" noProof="0" dirty="0"/>
              <a:t>Prilikom postavljanja postaviti cijeli jastuk ispod tereta koji se podiže (ili na najmanje 75% površine </a:t>
            </a:r>
            <a:r>
              <a:rPr lang="hr-HR" noProof="0" dirty="0" err="1"/>
              <a:t>naleganja</a:t>
            </a:r>
            <a:r>
              <a:rPr lang="hr-HR" noProof="0" dirty="0"/>
              <a:t>)</a:t>
            </a:r>
          </a:p>
          <a:p>
            <a:r>
              <a:rPr lang="hr-HR" noProof="0" dirty="0"/>
              <a:t>Da bi izbjegli probijanje jastuka provjeriti da ne postoji oštri rub koji može probušiti jastuk</a:t>
            </a:r>
          </a:p>
          <a:p>
            <a:r>
              <a:rPr lang="hr-HR" noProof="0" dirty="0"/>
              <a:t>Radi povećanja visine koristiti najviše dva jastuka postavljena jedan na drugi, pri tome je mjerodavna sila podizanja manjeg jastuka</a:t>
            </a:r>
          </a:p>
          <a:p>
            <a:r>
              <a:rPr lang="hr-HR" noProof="0" dirty="0"/>
              <a:t>Radi povećanja visine koristiti najviše dva jastuka postavljena jedan na drugi, pri tome je mjerodavna sila podizanja manjeg jastuka</a:t>
            </a:r>
          </a:p>
          <a:p>
            <a:r>
              <a:rPr lang="hr-HR" noProof="0" dirty="0"/>
              <a:t>Za dodatno dizanje uvijek koristiti jastuk jednake veličine ili manji na vrhu</a:t>
            </a:r>
          </a:p>
          <a:p>
            <a:r>
              <a:rPr lang="hr-HR" noProof="0" dirty="0"/>
              <a:t>Kod ispuhivanja jastuka uvijek ispuhujte najgornji jastuk</a:t>
            </a:r>
          </a:p>
          <a:p>
            <a:endParaRPr lang="hr-HR" noProof="0" dirty="0"/>
          </a:p>
        </p:txBody>
      </p:sp>
    </p:spTree>
    <p:extLst>
      <p:ext uri="{BB962C8B-B14F-4D97-AF65-F5344CB8AC3E}">
        <p14:creationId xmlns:p14="http://schemas.microsoft.com/office/powerpoint/2010/main" val="25842028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8050B-20E4-131C-5A53-00E0F0A98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Pitanja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836F2-DDE4-EC7D-070C-7EEAE09D4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hr-HR" b="1" dirty="0"/>
              <a:t>Opišite vozila za tehničke intervencije</a:t>
            </a:r>
            <a:endParaRPr lang="en-US" b="1" dirty="0"/>
          </a:p>
          <a:p>
            <a:pPr marL="457200" lvl="1" indent="0">
              <a:buNone/>
            </a:pPr>
            <a:r>
              <a:rPr lang="hr-HR" dirty="0"/>
              <a:t>Vozila za tehničke intervencije su vozila sa pogonom na sva četiri kotača, opremljena uređajima i opremom za sve ili samo neke određene tehničke intervencije 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hr-HR" b="1" dirty="0"/>
              <a:t>Koje vrste tehničkih vozila razlikujemo? </a:t>
            </a:r>
            <a:endParaRPr lang="en-US" b="1" dirty="0"/>
          </a:p>
          <a:p>
            <a:pPr marL="457200" lvl="1" indent="0">
              <a:buNone/>
            </a:pPr>
            <a:r>
              <a:rPr lang="hr-HR" dirty="0"/>
              <a:t>Malo tehničko vozilo - lako</a:t>
            </a:r>
            <a:endParaRPr lang="en-US" dirty="0"/>
          </a:p>
          <a:p>
            <a:pPr marL="457200" lvl="1" indent="0">
              <a:buNone/>
            </a:pPr>
            <a:r>
              <a:rPr lang="hr-HR" dirty="0"/>
              <a:t>Srednje tehničko vozilo – srednje teško</a:t>
            </a:r>
            <a:endParaRPr lang="en-US" dirty="0"/>
          </a:p>
          <a:p>
            <a:pPr marL="457200" lvl="1" indent="0">
              <a:buNone/>
            </a:pPr>
            <a:r>
              <a:rPr lang="hr-HR" dirty="0"/>
              <a:t>Veliko tehničko vozilo – teško 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hr-HR" b="1" dirty="0"/>
              <a:t>Kakva je to ugrađena ili stabilna oprema tehničkog vozila? </a:t>
            </a:r>
            <a:endParaRPr lang="en-US" b="1" dirty="0"/>
          </a:p>
          <a:p>
            <a:pPr marL="457200" lvl="1" indent="0">
              <a:buNone/>
            </a:pPr>
            <a:r>
              <a:rPr lang="hr-HR" dirty="0"/>
              <a:t>To nam je oprema koja je dio samog vozila, a služi nam za lakše obavljanje samih tehničkih intervencija 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hr-HR" b="1" dirty="0"/>
              <a:t>Gdje se nalazi mobilna oprema na tehničkom vozilu? </a:t>
            </a:r>
            <a:endParaRPr lang="en-US" b="1" dirty="0"/>
          </a:p>
          <a:p>
            <a:pPr marL="457200" lvl="1" indent="0">
              <a:buNone/>
            </a:pPr>
            <a:r>
              <a:rPr lang="hr-HR" dirty="0"/>
              <a:t>Smješten je u za to određene prostore (ladice i pretince), koji su s vanjske strane zatvoreni aluminijskim roletama ili vratima.</a:t>
            </a: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hr-HR" b="1" dirty="0"/>
              <a:t>Šta je spašavanje u vatrogastvu? </a:t>
            </a:r>
            <a:endParaRPr lang="en-US" b="1" dirty="0"/>
          </a:p>
          <a:p>
            <a:pPr marL="457200" lvl="1" indent="0">
              <a:buNone/>
            </a:pPr>
            <a:r>
              <a:rPr lang="hr-HR" dirty="0"/>
              <a:t>Prvi i najvažniji zadatak vatrogasca je spašavanje ljudskih života. </a:t>
            </a:r>
            <a:endParaRPr lang="en-US" dirty="0"/>
          </a:p>
          <a:p>
            <a:pPr marL="457200" lvl="1" indent="0">
              <a:buNone/>
            </a:pPr>
            <a:r>
              <a:rPr lang="hr-HR" dirty="0"/>
              <a:t>U vatrogastvu spašavanje nije izdvojeno kao cjelina već je sastavni dio vatrogasne pa tako i tehničke službe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2551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AFC3E-2407-3BC8-C263-72504C7FA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2024"/>
            <a:ext cx="10515600" cy="5674939"/>
          </a:xfrm>
        </p:spPr>
        <p:txBody>
          <a:bodyPr>
            <a:normAutofit fontScale="92500" lnSpcReduction="20000"/>
          </a:bodyPr>
          <a:lstStyle/>
          <a:p>
            <a:pPr marL="514350" lvl="0" indent="-514350">
              <a:buFont typeface="+mj-lt"/>
              <a:buAutoNum type="arabicPeriod" startAt="6"/>
            </a:pPr>
            <a:r>
              <a:rPr lang="hr-HR" b="1" dirty="0"/>
              <a:t>Kako možemo podijeliti spašavanja? </a:t>
            </a:r>
            <a:endParaRPr lang="en-US" b="1" dirty="0"/>
          </a:p>
          <a:p>
            <a:pPr lvl="1"/>
            <a:r>
              <a:rPr lang="hr-HR" dirty="0"/>
              <a:t>s visina </a:t>
            </a:r>
            <a:endParaRPr lang="en-US" dirty="0"/>
          </a:p>
          <a:p>
            <a:pPr lvl="1"/>
            <a:r>
              <a:rPr lang="hr-HR" dirty="0"/>
              <a:t>iz dubina </a:t>
            </a:r>
            <a:endParaRPr lang="en-US" dirty="0"/>
          </a:p>
          <a:p>
            <a:pPr lvl="1"/>
            <a:r>
              <a:rPr lang="hr-HR" dirty="0"/>
              <a:t>iz ruševina </a:t>
            </a:r>
            <a:endParaRPr lang="en-US" dirty="0"/>
          </a:p>
          <a:p>
            <a:pPr lvl="1"/>
            <a:r>
              <a:rPr lang="hr-HR" dirty="0"/>
              <a:t>iz vode </a:t>
            </a:r>
            <a:endParaRPr lang="en-US" dirty="0"/>
          </a:p>
          <a:p>
            <a:pPr lvl="1"/>
            <a:r>
              <a:rPr lang="hr-HR" dirty="0"/>
              <a:t>u industriji</a:t>
            </a:r>
            <a:endParaRPr lang="en-US" dirty="0"/>
          </a:p>
          <a:p>
            <a:pPr marL="514350" lvl="0" indent="-514350">
              <a:buFont typeface="+mj-lt"/>
              <a:buAutoNum type="arabicPeriod" startAt="6"/>
            </a:pPr>
            <a:r>
              <a:rPr lang="hr-HR" b="1" dirty="0"/>
              <a:t>Koliko faza imamo prilikom spašavanja iz ruševina i tokom koje faze koristimo građevinsku mehanizaciju? </a:t>
            </a:r>
            <a:endParaRPr lang="en-US" b="1" dirty="0"/>
          </a:p>
          <a:p>
            <a:pPr marL="457200" lvl="1" indent="0">
              <a:buNone/>
            </a:pPr>
            <a:r>
              <a:rPr lang="hr-HR" dirty="0"/>
              <a:t>Pet faza i tokom pete faze koristimo građevinsku mehanizaciju</a:t>
            </a:r>
            <a:endParaRPr lang="en-US" dirty="0"/>
          </a:p>
          <a:p>
            <a:pPr marL="514350" lvl="0" indent="-514350">
              <a:buFont typeface="+mj-lt"/>
              <a:buAutoNum type="arabicPeriod" startAt="6"/>
            </a:pPr>
            <a:r>
              <a:rPr lang="hr-HR" b="1" dirty="0"/>
              <a:t>Kako dijelimo hidrauličke alate? </a:t>
            </a:r>
            <a:endParaRPr lang="en-US" b="1" dirty="0"/>
          </a:p>
          <a:p>
            <a:pPr marL="457200" lvl="1" indent="0">
              <a:buNone/>
            </a:pPr>
            <a:r>
              <a:rPr lang="hr-HR" dirty="0"/>
              <a:t>Na hidrauličke alate za rezanje i na hidrauličke alate za razmicanje ili povlačenje</a:t>
            </a:r>
            <a:endParaRPr lang="en-US" dirty="0"/>
          </a:p>
          <a:p>
            <a:pPr marL="514350" lvl="0" indent="-514350">
              <a:buFont typeface="+mj-lt"/>
              <a:buAutoNum type="arabicPeriod" startAt="6"/>
            </a:pPr>
            <a:r>
              <a:rPr lang="hr-HR" b="1" dirty="0"/>
              <a:t>Koje vrste zračnih jastuka poznajemo? </a:t>
            </a:r>
            <a:endParaRPr lang="en-US" b="1" dirty="0"/>
          </a:p>
          <a:p>
            <a:pPr marL="457200" lvl="1" indent="0">
              <a:buNone/>
            </a:pPr>
            <a:r>
              <a:rPr lang="hr-HR" dirty="0"/>
              <a:t>Visokotlačne, srednje tlačne i niskotlačne </a:t>
            </a:r>
            <a:endParaRPr lang="en-US" dirty="0"/>
          </a:p>
          <a:p>
            <a:pPr marL="514350" lvl="0" indent="-514350">
              <a:buFont typeface="+mj-lt"/>
              <a:buAutoNum type="arabicPeriod" startAt="6"/>
            </a:pPr>
            <a:r>
              <a:rPr lang="hr-HR" b="1" dirty="0"/>
              <a:t>Koliko smijemo koristiti zračnih jastuka jedan na drugome radi povećanja visine, i kakav mora biti gornji? </a:t>
            </a:r>
            <a:endParaRPr lang="en-US" b="1" dirty="0"/>
          </a:p>
          <a:p>
            <a:pPr marL="457200" lvl="1" indent="0">
              <a:buNone/>
            </a:pPr>
            <a:r>
              <a:rPr lang="hr-HR" dirty="0"/>
              <a:t>Maksimalno 2 jastuka i gornji mora biti manji ili jednak donjem </a:t>
            </a:r>
            <a:endParaRPr lang="en-US" dirty="0"/>
          </a:p>
          <a:p>
            <a:pPr marL="514350" indent="-514350">
              <a:buFont typeface="+mj-lt"/>
              <a:buAutoNum type="arabicPeriod" startAt="6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1085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6D8C6-55FD-67B2-F7B6-CF7F38704D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hr-HR" sz="3600" dirty="0"/>
          </a:p>
          <a:p>
            <a:pPr marL="0" indent="0" algn="ctr">
              <a:buNone/>
            </a:pPr>
            <a:endParaRPr lang="hr-HR" sz="3600" dirty="0"/>
          </a:p>
          <a:p>
            <a:pPr marL="0" indent="0" algn="ctr">
              <a:buNone/>
            </a:pPr>
            <a:r>
              <a:rPr lang="hr-HR" sz="3600" dirty="0"/>
              <a:t>Hvala na pažnji </a:t>
            </a:r>
            <a:r>
              <a:rPr lang="hr-HR" sz="3600" dirty="0">
                <a:sym typeface="Wingdings" panose="05000000000000000000" pitchFamily="2" charset="2"/>
              </a:rPr>
              <a:t>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56772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AE172-15B9-8462-A461-FD2C1DADE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Srednje teško vozilo za tehničke intervencije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8FEE8-FA5C-3C6D-8DF7-512293AF1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72200" cy="4351338"/>
          </a:xfrm>
        </p:spPr>
        <p:txBody>
          <a:bodyPr/>
          <a:lstStyle/>
          <a:p>
            <a:r>
              <a:rPr lang="pl-PL" dirty="0"/>
              <a:t>Ovo vozilo je najčešće u uporabi</a:t>
            </a:r>
          </a:p>
          <a:p>
            <a:r>
              <a:rPr lang="hr-HR" dirty="0"/>
              <a:t>O</a:t>
            </a:r>
            <a:r>
              <a:rPr lang="en-US" dirty="0" err="1"/>
              <a:t>premljeno</a:t>
            </a:r>
            <a:r>
              <a:rPr lang="en-US" dirty="0"/>
              <a:t> za </a:t>
            </a:r>
            <a:r>
              <a:rPr lang="en-US" dirty="0" err="1"/>
              <a:t>sve</a:t>
            </a:r>
            <a:r>
              <a:rPr lang="en-US" dirty="0"/>
              <a:t> </a:t>
            </a:r>
            <a:r>
              <a:rPr lang="en-US" dirty="0" err="1"/>
              <a:t>vrste</a:t>
            </a:r>
            <a:r>
              <a:rPr lang="en-US" dirty="0"/>
              <a:t> </a:t>
            </a:r>
            <a:r>
              <a:rPr lang="en-US" dirty="0" err="1"/>
              <a:t>tehničkih</a:t>
            </a:r>
            <a:r>
              <a:rPr lang="en-US" dirty="0"/>
              <a:t> </a:t>
            </a:r>
            <a:r>
              <a:rPr lang="en-US" dirty="0" err="1"/>
              <a:t>intervencija</a:t>
            </a:r>
            <a:r>
              <a:rPr lang="en-US" dirty="0"/>
              <a:t> s</a:t>
            </a:r>
            <a:r>
              <a:rPr lang="hr-HR" dirty="0"/>
              <a:t> </a:t>
            </a:r>
            <a:r>
              <a:rPr lang="en-US" dirty="0" err="1"/>
              <a:t>mobilnim</a:t>
            </a:r>
            <a:r>
              <a:rPr lang="en-US" dirty="0"/>
              <a:t> </a:t>
            </a:r>
            <a:r>
              <a:rPr lang="en-US" dirty="0" err="1"/>
              <a:t>aparatima</a:t>
            </a:r>
            <a:endParaRPr lang="hr-HR" dirty="0"/>
          </a:p>
          <a:p>
            <a:r>
              <a:rPr lang="en-US" dirty="0" err="1"/>
              <a:t>Tehničke</a:t>
            </a:r>
            <a:r>
              <a:rPr lang="en-US" dirty="0"/>
              <a:t> </a:t>
            </a:r>
            <a:r>
              <a:rPr lang="en-US" dirty="0" err="1"/>
              <a:t>karakteristike</a:t>
            </a:r>
            <a:r>
              <a:rPr lang="en-US" dirty="0"/>
              <a:t> </a:t>
            </a:r>
            <a:r>
              <a:rPr lang="en-US" dirty="0" err="1"/>
              <a:t>vozila</a:t>
            </a:r>
            <a:r>
              <a:rPr lang="hr-HR" dirty="0"/>
              <a:t>:</a:t>
            </a:r>
          </a:p>
          <a:p>
            <a:pPr lvl="1"/>
            <a:r>
              <a:rPr lang="fi-FI" dirty="0"/>
              <a:t>Ukupna mas</a:t>
            </a:r>
            <a:r>
              <a:rPr lang="hr-HR" dirty="0"/>
              <a:t>a - do </a:t>
            </a:r>
            <a:r>
              <a:rPr lang="fi-FI" dirty="0"/>
              <a:t>12000 kg</a:t>
            </a:r>
            <a:endParaRPr lang="hr-HR" dirty="0"/>
          </a:p>
          <a:p>
            <a:pPr lvl="1"/>
            <a:r>
              <a:rPr lang="en-US" dirty="0"/>
              <a:t>Posada: 1+2</a:t>
            </a:r>
            <a:endParaRPr lang="hr-HR" dirty="0"/>
          </a:p>
          <a:p>
            <a:pPr lvl="1"/>
            <a:r>
              <a:rPr lang="hr-HR" dirty="0"/>
              <a:t>Vitlo na motorni pogon </a:t>
            </a:r>
          </a:p>
          <a:p>
            <a:pPr lvl="1"/>
            <a:r>
              <a:rPr lang="hr-HR" dirty="0"/>
              <a:t>Generator trofazne izmjenične struje </a:t>
            </a:r>
          </a:p>
          <a:p>
            <a:pPr lvl="1"/>
            <a:r>
              <a:rPr lang="hr-HR" dirty="0"/>
              <a:t>Rasvjetni stup sa reflektorima snage 2000W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FA2C9B-B481-BDFA-57E1-58FA1F3DC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012" y="2152246"/>
            <a:ext cx="5652861" cy="318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85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0185D-1785-B9C9-47D2-43AC98591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Teško vozilo za tehničke intervencije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9D3D0-6957-D811-012B-D19773688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02355" cy="4351338"/>
          </a:xfrm>
        </p:spPr>
        <p:txBody>
          <a:bodyPr/>
          <a:lstStyle/>
          <a:p>
            <a:r>
              <a:rPr lang="hr-HR" dirty="0"/>
              <a:t>Namijenjeno za sve vrste tehničkih intervencija, te i za neke specijalne namjene </a:t>
            </a:r>
          </a:p>
          <a:p>
            <a:r>
              <a:rPr lang="hr-HR" dirty="0"/>
              <a:t>Tehničke karakteristike vozila:</a:t>
            </a:r>
          </a:p>
          <a:p>
            <a:pPr lvl="1"/>
            <a:r>
              <a:rPr lang="hr-HR" dirty="0"/>
              <a:t>Ukupna masa – do 16000 kg</a:t>
            </a:r>
          </a:p>
          <a:p>
            <a:pPr lvl="1"/>
            <a:r>
              <a:rPr lang="hr-HR" dirty="0"/>
              <a:t>Pogon na sve kotače</a:t>
            </a:r>
          </a:p>
          <a:p>
            <a:pPr lvl="1"/>
            <a:r>
              <a:rPr lang="hr-HR" dirty="0"/>
              <a:t>Posada 1+2 ili 1+5</a:t>
            </a:r>
          </a:p>
          <a:p>
            <a:pPr lvl="1"/>
            <a:r>
              <a:rPr lang="hr-HR" dirty="0"/>
              <a:t>Vitlo na motorni pogon </a:t>
            </a:r>
          </a:p>
          <a:p>
            <a:pPr lvl="1"/>
            <a:r>
              <a:rPr lang="hr-HR" dirty="0"/>
              <a:t>Generator trofazne izmjenične struje </a:t>
            </a:r>
          </a:p>
          <a:p>
            <a:pPr lvl="1"/>
            <a:r>
              <a:rPr lang="hr-HR" dirty="0"/>
              <a:t>Rasvjetni stup sa reflektorima snage 3000W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AAADDE-DDD0-17B8-A3BD-DB067E200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6073" y="1869206"/>
            <a:ext cx="5309937" cy="3119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4950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C7B36-5BC9-5B34-40B7-F4BE84E0B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Ugrađena oprema tehničkih vozila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2FBC8-FB12-0F2A-AA4D-D43F60154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To nam je oprema koja je dio samog vozila, a služi nam za lakše obavljanje samih tehničkih intervencija </a:t>
            </a:r>
          </a:p>
          <a:p>
            <a:r>
              <a:rPr lang="hr-HR" dirty="0"/>
              <a:t>Osnovna oprema:</a:t>
            </a:r>
          </a:p>
          <a:p>
            <a:pPr lvl="1"/>
            <a:r>
              <a:rPr lang="hr-HR" dirty="0"/>
              <a:t>Hidraulično vučno vitlo </a:t>
            </a:r>
          </a:p>
          <a:p>
            <a:pPr lvl="1"/>
            <a:r>
              <a:rPr lang="hr-HR" dirty="0"/>
              <a:t>Elektro generator </a:t>
            </a:r>
          </a:p>
          <a:p>
            <a:pPr lvl="1"/>
            <a:r>
              <a:rPr lang="hr-HR" dirty="0"/>
              <a:t>Komandna ploča za rad i upravljanje elektroopremom </a:t>
            </a:r>
          </a:p>
          <a:p>
            <a:pPr lvl="1"/>
            <a:r>
              <a:rPr lang="hr-HR" dirty="0"/>
              <a:t>Teleskop s reflektorima </a:t>
            </a:r>
          </a:p>
          <a:p>
            <a:pPr lvl="1"/>
            <a:r>
              <a:rPr lang="hr-HR" dirty="0"/>
              <a:t>Radni reflektor</a:t>
            </a:r>
          </a:p>
          <a:p>
            <a:pPr lvl="1"/>
            <a:r>
              <a:rPr lang="hr-HR" dirty="0"/>
              <a:t>Dizalica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690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C6596-4AA7-5310-2C3D-016162F82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Hidraulično vučno vitlo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12C8C-8882-CF1C-B8C1-AA887C3E18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Vučna sila vitla na lakim i srednje teškim vozilima iznosi 50 kN (5 tona), a na teškim 150 kN (15 tona)</a:t>
            </a:r>
          </a:p>
          <a:p>
            <a:r>
              <a:rPr lang="hr-HR" dirty="0"/>
              <a:t>Prijenos se obavlja višestepenim planetarnim zupčanicima</a:t>
            </a:r>
          </a:p>
          <a:p>
            <a:r>
              <a:rPr lang="hr-HR" dirty="0"/>
              <a:t>Za zaštitu od preopterećenja postoji sigurnosni ventil koji se aktivira pri prevelikoj vučnoj sili </a:t>
            </a:r>
          </a:p>
          <a:p>
            <a:r>
              <a:rPr lang="hr-HR" dirty="0"/>
              <a:t>Montira se ispred prednje osovine ili iza stražnje osovine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922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66EB3-F5B9-CF9B-9211-C0E236F52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Elektro generator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6EFCD-571E-CC68-D942-9C7CDEF3F2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Na srednje teškim i teškim tehničkim vozilima ugrađen je elektro generator za proizvodnju električne struje koji je dio samog vozila </a:t>
            </a:r>
          </a:p>
          <a:p>
            <a:r>
              <a:rPr lang="hr-HR" dirty="0"/>
              <a:t>Snage 20 KVA (16 KW) napona 220/380 V</a:t>
            </a:r>
          </a:p>
          <a:p>
            <a:r>
              <a:rPr lang="hr-HR" dirty="0"/>
              <a:t>Pokreče ga motor vozila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675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2CF4C-59FD-786A-B6FD-9AB9702CA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Komandna ploča za rad i upravljanje elektroopremom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D51A7-9E8B-4F15-A2BF-C5F37F0378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dirty="0"/>
              <a:t>Nalazi se na lijevoj strani vozila </a:t>
            </a:r>
          </a:p>
          <a:p>
            <a:r>
              <a:rPr lang="hr-HR" dirty="0"/>
              <a:t>Na ploči se nalaze sljedeće signalizacije i komande: </a:t>
            </a:r>
          </a:p>
          <a:p>
            <a:pPr lvl="1"/>
            <a:r>
              <a:rPr lang="hr-HR" dirty="0"/>
              <a:t>Indikator frekvencije </a:t>
            </a:r>
          </a:p>
          <a:p>
            <a:pPr lvl="1"/>
            <a:r>
              <a:rPr lang="hr-HR" dirty="0"/>
              <a:t>Ampermetri</a:t>
            </a:r>
          </a:p>
          <a:p>
            <a:pPr lvl="1"/>
            <a:r>
              <a:rPr lang="hr-HR" dirty="0"/>
              <a:t>Voltmetar</a:t>
            </a:r>
          </a:p>
          <a:p>
            <a:pPr lvl="1"/>
            <a:r>
              <a:rPr lang="hr-HR" dirty="0"/>
              <a:t>Brojač radnih sati</a:t>
            </a:r>
          </a:p>
          <a:p>
            <a:pPr lvl="1"/>
            <a:r>
              <a:rPr lang="hr-HR" dirty="0"/>
              <a:t>Glavni prekidač generatora</a:t>
            </a:r>
          </a:p>
          <a:p>
            <a:pPr lvl="1"/>
            <a:r>
              <a:rPr lang="hr-HR" dirty="0"/>
              <a:t>Prekidač svijetla na rasvjetnom stupu </a:t>
            </a:r>
          </a:p>
          <a:p>
            <a:pPr lvl="1"/>
            <a:r>
              <a:rPr lang="hr-HR" dirty="0"/>
              <a:t>Regulator broja okretaja generatora</a:t>
            </a:r>
          </a:p>
          <a:p>
            <a:pPr lvl="1"/>
            <a:r>
              <a:rPr lang="hr-HR" dirty="0"/>
              <a:t>Prekidač obrtnog polja 380V</a:t>
            </a:r>
          </a:p>
          <a:p>
            <a:pPr lvl="1"/>
            <a:r>
              <a:rPr lang="hr-HR" dirty="0"/>
              <a:t>Automatski osigurači za utičnice (220V i 380V)</a:t>
            </a:r>
          </a:p>
          <a:p>
            <a:pPr lvl="1"/>
            <a:r>
              <a:rPr lang="hr-HR" dirty="0"/>
              <a:t>Automatski prekidač za rad reflektora </a:t>
            </a:r>
          </a:p>
          <a:p>
            <a:pPr lvl="1"/>
            <a:r>
              <a:rPr lang="hr-HR" dirty="0"/>
              <a:t>Utičnice (220V/10A 3 kom i 380V/16A 3 kom)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8ECEAA-53BA-E65C-C7D6-F80CB98EF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485" y="2689411"/>
            <a:ext cx="3946458" cy="400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93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2215</Words>
  <Application>Microsoft Office PowerPoint</Application>
  <PresentationFormat>Widescreen</PresentationFormat>
  <Paragraphs>259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Wingdings</vt:lpstr>
      <vt:lpstr>Office Theme</vt:lpstr>
      <vt:lpstr>Tehničke intervencije </vt:lpstr>
      <vt:lpstr>1. Vozila za tehničke intervencije i njihova oprema </vt:lpstr>
      <vt:lpstr>Lako vozilo za tehničke intervencije </vt:lpstr>
      <vt:lpstr>Srednje teško vozilo za tehničke intervencije </vt:lpstr>
      <vt:lpstr>Teško vozilo za tehničke intervencije </vt:lpstr>
      <vt:lpstr>Ugrađena oprema tehničkih vozila </vt:lpstr>
      <vt:lpstr>Hidraulično vučno vitlo</vt:lpstr>
      <vt:lpstr>Elektro generator </vt:lpstr>
      <vt:lpstr>Komandna ploča za rad i upravljanje elektroopremom </vt:lpstr>
      <vt:lpstr>Teleskop s reflektorima (rasvjetni stup)  </vt:lpstr>
      <vt:lpstr>Radni reflektor </vt:lpstr>
      <vt:lpstr>Dizalica </vt:lpstr>
      <vt:lpstr>Mobilna oprema</vt:lpstr>
      <vt:lpstr>Osnovna oprema</vt:lpstr>
      <vt:lpstr>Specijalna oprema</vt:lpstr>
      <vt:lpstr>2. Spašavanje ljudi i životinja</vt:lpstr>
      <vt:lpstr>Spašavanje s visina</vt:lpstr>
      <vt:lpstr>Spašavanja iz dubina</vt:lpstr>
      <vt:lpstr>Spašavanje iz ruševina</vt:lpstr>
      <vt:lpstr>PowerPoint Presentation</vt:lpstr>
      <vt:lpstr>Spašavanje iz vode</vt:lpstr>
      <vt:lpstr>3. Hidraulički alati</vt:lpstr>
      <vt:lpstr>Vrste pogona hidrauličkih pumpi</vt:lpstr>
      <vt:lpstr>Hidrauličke cijevi </vt:lpstr>
      <vt:lpstr>Hidrauličke škare</vt:lpstr>
      <vt:lpstr>Hidraulički razupirač</vt:lpstr>
      <vt:lpstr>Kombinirani hidraulički alat</vt:lpstr>
      <vt:lpstr>Hidraulički cilindri</vt:lpstr>
      <vt:lpstr>4. Pneumatski podizači tereta – zračni jastuci</vt:lpstr>
      <vt:lpstr>Niskotlačni jastuci</vt:lpstr>
      <vt:lpstr>Visoko tlačni jastuci</vt:lpstr>
      <vt:lpstr>Upute za pravilan rad s zračnim jastucima</vt:lpstr>
      <vt:lpstr>Pitanja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Nikola</dc:creator>
  <cp:lastModifiedBy>Nikola</cp:lastModifiedBy>
  <cp:revision>6</cp:revision>
  <dcterms:created xsi:type="dcterms:W3CDTF">2026-04-21T21:07:23Z</dcterms:created>
  <dcterms:modified xsi:type="dcterms:W3CDTF">2026-04-25T16:12:54Z</dcterms:modified>
</cp:coreProperties>
</file>