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87" r:id="rId4"/>
    <p:sldId id="258" r:id="rId5"/>
    <p:sldId id="286" r:id="rId6"/>
    <p:sldId id="290" r:id="rId7"/>
    <p:sldId id="259" r:id="rId8"/>
    <p:sldId id="291" r:id="rId9"/>
    <p:sldId id="292" r:id="rId10"/>
    <p:sldId id="293" r:id="rId11"/>
    <p:sldId id="294" r:id="rId12"/>
    <p:sldId id="295" r:id="rId13"/>
    <p:sldId id="311" r:id="rId14"/>
    <p:sldId id="288" r:id="rId15"/>
    <p:sldId id="262" r:id="rId16"/>
    <p:sldId id="261" r:id="rId17"/>
    <p:sldId id="289" r:id="rId18"/>
    <p:sldId id="325" r:id="rId19"/>
    <p:sldId id="296" r:id="rId20"/>
    <p:sldId id="297" r:id="rId21"/>
    <p:sldId id="298" r:id="rId22"/>
    <p:sldId id="299" r:id="rId23"/>
    <p:sldId id="301" r:id="rId24"/>
    <p:sldId id="300" r:id="rId25"/>
    <p:sldId id="302" r:id="rId26"/>
    <p:sldId id="264" r:id="rId27"/>
    <p:sldId id="303" r:id="rId28"/>
    <p:sldId id="304" r:id="rId29"/>
    <p:sldId id="305" r:id="rId30"/>
    <p:sldId id="265" r:id="rId31"/>
    <p:sldId id="306" r:id="rId32"/>
    <p:sldId id="266" r:id="rId33"/>
    <p:sldId id="307" r:id="rId34"/>
    <p:sldId id="267" r:id="rId35"/>
    <p:sldId id="308" r:id="rId36"/>
    <p:sldId id="324" r:id="rId37"/>
    <p:sldId id="269" r:id="rId38"/>
    <p:sldId id="309" r:id="rId39"/>
    <p:sldId id="270" r:id="rId40"/>
    <p:sldId id="272" r:id="rId41"/>
    <p:sldId id="310" r:id="rId42"/>
    <p:sldId id="312" r:id="rId43"/>
    <p:sldId id="313" r:id="rId44"/>
    <p:sldId id="274" r:id="rId45"/>
    <p:sldId id="275" r:id="rId46"/>
    <p:sldId id="276" r:id="rId47"/>
    <p:sldId id="314" r:id="rId48"/>
    <p:sldId id="277" r:id="rId49"/>
    <p:sldId id="281" r:id="rId50"/>
    <p:sldId id="315" r:id="rId51"/>
    <p:sldId id="316" r:id="rId52"/>
    <p:sldId id="317" r:id="rId53"/>
    <p:sldId id="280" r:id="rId54"/>
    <p:sldId id="282" r:id="rId55"/>
    <p:sldId id="283" r:id="rId56"/>
    <p:sldId id="318" r:id="rId57"/>
    <p:sldId id="319" r:id="rId58"/>
    <p:sldId id="320" r:id="rId59"/>
    <p:sldId id="321" r:id="rId60"/>
    <p:sldId id="322" r:id="rId61"/>
    <p:sldId id="285" r:id="rId62"/>
    <p:sldId id="323" r:id="rId63"/>
    <p:sldId id="326" r:id="rId6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8889" y="4438650"/>
            <a:ext cx="6626225" cy="11509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r-HR" altLang="ru-RU" noProof="0"/>
              <a:t>Kliknite da biste uredili stil naslova matrice</a:t>
            </a:r>
            <a:endParaRPr lang="ru-RU" alt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9" y="5662615"/>
            <a:ext cx="6626225" cy="720725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hr-HR" altLang="ru-RU" noProof="0"/>
              <a:t>Kliknite da biste uredili stil podnaslova matrice</a:t>
            </a:r>
            <a:endParaRPr lang="ru-RU" altLang="ru-RU" noProof="0"/>
          </a:p>
        </p:txBody>
      </p:sp>
    </p:spTree>
    <p:extLst>
      <p:ext uri="{BB962C8B-B14F-4D97-AF65-F5344CB8AC3E}">
        <p14:creationId xmlns:p14="http://schemas.microsoft.com/office/powerpoint/2010/main" val="261036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6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9" y="44452"/>
            <a:ext cx="2051050" cy="626427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4" y="44452"/>
            <a:ext cx="6003925" cy="626427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95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/>
              <a:t>Kliknite da biste uredili stil podnaslova matrice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67836-362C-4F36-8ADE-5918A7230C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5626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16C6C-4EAE-4335-A95E-AB4BA5F233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9536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A987E-DB2E-4EDF-84D2-99F8EAA806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1684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8176" y="1628777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3688" y="1628777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FBFAD-00F6-4C45-A4F8-4797E57970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8542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5BA22-A76D-4D75-8F3F-46A9F20A50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5218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3856A-6D51-460B-9A24-E9E68DFE09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2795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8479A-6452-4F4F-9B27-12B68E74EA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783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A589B-2790-4321-A516-EAD06ADB69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700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24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6AE1B-09AE-4399-892F-E1DD5F8E3C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1673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1A4C5-2BCD-4AE0-A3E1-DA1963116E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5730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274638"/>
            <a:ext cx="1693862" cy="58801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8176" y="274638"/>
            <a:ext cx="4932363" cy="588010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A67F8-71D4-42B2-9488-2164EF629A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193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1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628775"/>
            <a:ext cx="4027487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27488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72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9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78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6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4" y="44450"/>
            <a:ext cx="8207375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ru-RU"/>
              <a:t>Kliknite da biste uredili stil naslova matrice</a:t>
            </a:r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4" y="1628775"/>
            <a:ext cx="820737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ru-RU"/>
              <a:t>Kliknite da biste uredili matrice</a:t>
            </a:r>
          </a:p>
          <a:p>
            <a:pPr lvl="1"/>
            <a:r>
              <a:rPr lang="hr-HR" altLang="ru-RU"/>
              <a:t>Druga razina</a:t>
            </a:r>
          </a:p>
          <a:p>
            <a:pPr lvl="2"/>
            <a:r>
              <a:rPr lang="hr-HR" altLang="ru-RU"/>
              <a:t>Treća razina</a:t>
            </a:r>
          </a:p>
          <a:p>
            <a:pPr lvl="3"/>
            <a:r>
              <a:rPr lang="hr-HR" altLang="ru-RU"/>
              <a:t>Četvrta razina</a:t>
            </a:r>
          </a:p>
          <a:p>
            <a:pPr lvl="4"/>
            <a:r>
              <a:rPr lang="hr-HR" altLang="ru-RU"/>
              <a:t>Peta razina stilove teksta</a:t>
            </a:r>
            <a:endParaRPr lang="ru-RU" alt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81750"/>
            <a:ext cx="2133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0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8176" y="274638"/>
            <a:ext cx="67675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ru-RU"/>
              <a:t>Kliknite da biste uredili stil naslova matrice</a:t>
            </a:r>
            <a:endParaRPr lang="ru-RU" altLang="ru-RU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6" y="1628777"/>
            <a:ext cx="67786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ru-RU"/>
              <a:t>Kliknite da biste uredili matrice</a:t>
            </a:r>
          </a:p>
          <a:p>
            <a:pPr lvl="1"/>
            <a:r>
              <a:rPr lang="hr-HR" altLang="ru-RU"/>
              <a:t>Druga razina</a:t>
            </a:r>
          </a:p>
          <a:p>
            <a:pPr lvl="2"/>
            <a:r>
              <a:rPr lang="hr-HR" altLang="ru-RU"/>
              <a:t>Treća razina</a:t>
            </a:r>
          </a:p>
          <a:p>
            <a:pPr lvl="3"/>
            <a:r>
              <a:rPr lang="hr-HR" altLang="ru-RU"/>
              <a:t>Četvrta razina</a:t>
            </a:r>
          </a:p>
          <a:p>
            <a:pPr lvl="4"/>
            <a:r>
              <a:rPr lang="hr-HR" altLang="ru-RU"/>
              <a:t>Peta razina stilove teksta</a:t>
            </a:r>
            <a:endParaRPr lang="ru-RU" altLang="ru-RU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90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rgbClr val="38393B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90"/>
            <a:ext cx="2895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solidFill>
                  <a:srgbClr val="38393B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190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38393B"/>
                </a:solidFill>
              </a:defRPr>
            </a:lvl1pPr>
          </a:lstStyle>
          <a:p>
            <a:fld id="{9B0266AB-ADB0-45A8-867D-288694B0CD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854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38393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38393B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38393B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38393B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38393B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38393B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38393B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38393B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38393B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38393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8393B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38393B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8393B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8393B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8393B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8393B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8393B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8393B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hr-HR" dirty="0"/>
            </a:br>
            <a:r>
              <a:rPr dirty="0" err="1"/>
              <a:t>Požarne</a:t>
            </a:r>
            <a:r>
              <a:rPr dirty="0"/>
              <a:t> </a:t>
            </a:r>
            <a:r>
              <a:rPr dirty="0" err="1"/>
              <a:t>intervencije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Ivan Lepčić, mag. ing. </a:t>
            </a:r>
            <a:r>
              <a:rPr lang="hr-HR" dirty="0" err="1"/>
              <a:t>sec</a:t>
            </a:r>
            <a:r>
              <a:rPr lang="hr-HR" dirty="0"/>
              <a:t>.</a:t>
            </a:r>
          </a:p>
          <a:p>
            <a:r>
              <a:rPr lang="hr-HR" dirty="0"/>
              <a:t>Modul 2, 2026.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CA7E17-25E5-48E0-52E0-D645DE19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Zone u požaru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270AFB-384C-92EA-8DF8-EBD539375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Zona gorenja – prostor u kojem dolazi do 				 zapaljenja, gorenja, isparavanja 			 i raspadanja tvari</a:t>
            </a:r>
          </a:p>
          <a:p>
            <a:endParaRPr lang="hr-HR" dirty="0"/>
          </a:p>
          <a:p>
            <a:endParaRPr lang="hr-HR" dirty="0"/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Zona toplinskog djelovanja – prostor koji 			okružuje zonu gorenja. U toj zoni 			prisutne tvari se pripremaju za daljnji 		tijek gorenja tj. širenje požara</a:t>
            </a:r>
          </a:p>
        </p:txBody>
      </p:sp>
    </p:spTree>
    <p:extLst>
      <p:ext uri="{BB962C8B-B14F-4D97-AF65-F5344CB8AC3E}">
        <p14:creationId xmlns:p14="http://schemas.microsoft.com/office/powerpoint/2010/main" val="386565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CCF4C-B572-689B-6D69-27DDAB060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CD1564-9BD1-0DBC-CBDF-1C9D56D23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Zone u požaru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CA26449-7CC4-6A2A-FC1A-F40B3AF10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Zona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zadimljavanja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– prostor koji okružuje zonu 				 gorenja</a:t>
            </a:r>
          </a:p>
          <a:p>
            <a:pPr marL="0" indent="0">
              <a:buNone/>
            </a:pP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		- prostor okružen dimom, plinovima, 		  česticama tvari u koncentracijama              	           koje ugrožavaju život i zdravlje ljudi ili 		  koje otežavaju akciju gašenja</a:t>
            </a:r>
          </a:p>
          <a:p>
            <a:pPr marL="0" indent="0">
              <a:buNone/>
            </a:pP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		- može se podudarati sa zonom 			  toplinskog djelovanja a ponekad 			  zauzima njezin dio</a:t>
            </a:r>
          </a:p>
        </p:txBody>
      </p:sp>
    </p:spTree>
    <p:extLst>
      <p:ext uri="{BB962C8B-B14F-4D97-AF65-F5344CB8AC3E}">
        <p14:creationId xmlns:p14="http://schemas.microsoft.com/office/powerpoint/2010/main" val="34720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D7139F-09EE-69DA-7E4C-BD9C97C5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Zone u požaru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83937AFB-092B-8E58-36E0-2B27806A9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37517" y="1505620"/>
            <a:ext cx="6868966" cy="498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2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936AA1-7431-1483-281F-B05EB085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Klasifikacija požara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0F8E1D7-7ED9-54D1-802B-9371272E8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Prema vrsti gorive tvari</a:t>
            </a: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Prema fazi razvoja</a:t>
            </a:r>
          </a:p>
          <a:p>
            <a:pPr marL="0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Prema obujmu i veličini</a:t>
            </a:r>
          </a:p>
          <a:p>
            <a:pPr marL="0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Prema mjestu nastanka</a:t>
            </a:r>
          </a:p>
        </p:txBody>
      </p:sp>
    </p:spTree>
    <p:extLst>
      <p:ext uri="{BB962C8B-B14F-4D97-AF65-F5344CB8AC3E}">
        <p14:creationId xmlns:p14="http://schemas.microsoft.com/office/powerpoint/2010/main" val="3836405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Zašto je razredba važna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Određuje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pravilno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sredstvo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gašenje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Sprječava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pogrešne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gašenja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Povećava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sigurnost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vatrogasaca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Prema vrsti gorive tvari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205675"/>
            <a:ext cx="8207375" cy="4679950"/>
          </a:xfrm>
        </p:spPr>
        <p:txBody>
          <a:bodyPr/>
          <a:lstStyle/>
          <a:p>
            <a:pPr marL="0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A – krute tvari koje stvaraju žar (drvo, papir)</a:t>
            </a:r>
          </a:p>
          <a:p>
            <a:pPr marL="0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B – zapaljive tekućine (benzin, nafta)</a:t>
            </a:r>
          </a:p>
          <a:p>
            <a:pPr marL="0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C – zapaljivi plinovi (propan, butan)</a:t>
            </a: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D – zapaljivi metali</a:t>
            </a:r>
          </a:p>
          <a:p>
            <a:pPr marL="0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F – ulja i masti biljnog ili životinjskog porijekla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CD282D-7A4F-368A-529B-30EB22885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Prema fazi razvoja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193D44-434C-1CC1-010E-9DF78869D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I. početna faza – došlo je do zapaljenja gorive tvari uz prisutnost sva 		       četiri čimbenika iz tetraedra gorenja</a:t>
            </a: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II. faza razvoja – znatni porast temperature, ubrzava se širenje 		</a:t>
            </a:r>
            <a:r>
              <a:rPr lang="hr-HR">
                <a:latin typeface="Arial" panose="020B0604020202020204" pitchFamily="34" charset="0"/>
                <a:cs typeface="Arial" panose="020B0604020202020204" pitchFamily="34" charset="0"/>
              </a:rPr>
              <a:t>      požara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III. Razbuktala faza – požar zahvaća svu gorivu tvar, temperature 			 postižu najveće vrijednosti (650-1000°C),</a:t>
            </a:r>
          </a:p>
          <a:p>
            <a:pPr marL="0" indent="0">
              <a:buNone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flashover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IV. Faza gašenja – požar je kontroliran gorivom tvari, vatra se                     		          postepeno gasi, a temperatura u tom prostoru  		          počinje opadati</a:t>
            </a:r>
          </a:p>
        </p:txBody>
      </p:sp>
    </p:spTree>
    <p:extLst>
      <p:ext uri="{BB962C8B-B14F-4D97-AF65-F5344CB8AC3E}">
        <p14:creationId xmlns:p14="http://schemas.microsoft.com/office/powerpoint/2010/main" val="2515541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796B8-7631-8F57-8546-6E8636E6A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97B448-D4F7-29FC-8B61-7C5E0334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Prema fazi razvoja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FBCB95B-0F15-B634-24DD-B4CDD0240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68314" y="2085374"/>
            <a:ext cx="8147674" cy="373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380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shover">
            <a:hlinkClick r:id="" action="ppaction://media"/>
            <a:extLst>
              <a:ext uri="{FF2B5EF4-FFF2-40B4-BE49-F238E27FC236}">
                <a16:creationId xmlns:a16="http://schemas.microsoft.com/office/drawing/2014/main" id="{B23B789C-47C6-3A6C-52BF-73C777A0C7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8408"/>
            <a:ext cx="9143999" cy="5298567"/>
          </a:xfrm>
        </p:spPr>
      </p:pic>
    </p:spTree>
    <p:extLst>
      <p:ext uri="{BB962C8B-B14F-4D97-AF65-F5344CB8AC3E}">
        <p14:creationId xmlns:p14="http://schemas.microsoft.com/office/powerpoint/2010/main" val="15719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131743-84A9-7308-7C9C-6D8F86BD4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Prema obujmu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79EE1EB-79D9-78D9-3429-0D094D56C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Mali požari  - mala količina gorive tvari, nije zahvaćen čitav sektor 		 već pojedini predmeti, uglavnom početna faza</a:t>
            </a:r>
          </a:p>
          <a:p>
            <a:pPr marL="0" indent="0">
              <a:buNone/>
            </a:pPr>
            <a:r>
              <a:rPr lang="hr-HR" dirty="0"/>
              <a:t>                            - gase se priručnim sredstvima, ručnim aparatima ili 		 jednim C mlazom vode</a:t>
            </a:r>
          </a:p>
          <a:p>
            <a:pPr marL="0" indent="0">
              <a:buNone/>
            </a:pPr>
            <a:r>
              <a:rPr lang="hr-HR" dirty="0"/>
              <a:t>	             - iako mali, ponekad za posljedicu mogu imati jako 		 </a:t>
            </a:r>
            <a:r>
              <a:rPr lang="hr-HR" dirty="0" err="1"/>
              <a:t>zadimljavanje</a:t>
            </a:r>
            <a:r>
              <a:rPr lang="hr-HR" dirty="0"/>
              <a:t> i ljudske žrtve uslijed panike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Srednji požar - veća količina gorive tvari, jedan ili više požarnih 		    sektora s tendencijom daljnjeg širenja</a:t>
            </a:r>
          </a:p>
          <a:p>
            <a:pPr marL="0" indent="0">
              <a:buNone/>
            </a:pPr>
            <a:r>
              <a:rPr lang="hr-HR" dirty="0"/>
              <a:t>		  - oslobađa se velika količina dima i topline, 			     mogućnost eksplozija posuda pod tlakom i 			     popuštanja građevnih nosivih elemenata</a:t>
            </a:r>
          </a:p>
          <a:p>
            <a:pPr marL="0" indent="0">
              <a:buNone/>
            </a:pPr>
            <a:r>
              <a:rPr lang="hr-HR" dirty="0"/>
              <a:t>		  - za gašenje potrebno dva do tri C mlaza</a:t>
            </a:r>
          </a:p>
        </p:txBody>
      </p:sp>
    </p:spTree>
    <p:extLst>
      <p:ext uri="{BB962C8B-B14F-4D97-AF65-F5344CB8AC3E}">
        <p14:creationId xmlns:p14="http://schemas.microsoft.com/office/powerpoint/2010/main" val="272479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B16E4E-CE6A-7970-3D1C-397B8085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je vatrogasna taktika?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D986B0-AEF0-926D-2D70-6E53136EF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Taktikos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(grč.) – red, raspored, dispoziciju u 			  kojim formacijama se ulazi u 			  bojno polje</a:t>
            </a: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Operativa (lat.) – praksa tj. sposobnost 				    izvođenja praktičnih zadaća</a:t>
            </a:r>
          </a:p>
        </p:txBody>
      </p:sp>
    </p:spTree>
    <p:extLst>
      <p:ext uri="{BB962C8B-B14F-4D97-AF65-F5344CB8AC3E}">
        <p14:creationId xmlns:p14="http://schemas.microsoft.com/office/powerpoint/2010/main" val="892175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CE04D-2C2B-9B9A-3323-1FCF1F1B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7B91DF-8BCA-CC12-1AC7-A430C28B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Prema obujmu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3CC1EC-7873-1724-3F88-AF27B0C92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Veliki požar - požari više katova ili čitavih zgrada</a:t>
            </a:r>
          </a:p>
          <a:p>
            <a:pPr marL="0" indent="0">
              <a:buNone/>
            </a:pPr>
            <a:r>
              <a:rPr lang="hr-HR" dirty="0"/>
              <a:t>	              - na otvorenom prostoru zahvaćaju velike površine s 		  velikom količinom gorive tvari</a:t>
            </a:r>
          </a:p>
          <a:p>
            <a:pPr marL="0" indent="0">
              <a:buNone/>
            </a:pPr>
            <a:r>
              <a:rPr lang="hr-HR" dirty="0"/>
              <a:t>	              - za gašenje potrebno angažirati više vatrogasnih 			  postrojbi</a:t>
            </a:r>
          </a:p>
          <a:p>
            <a:pPr marL="0" indent="0">
              <a:buNone/>
            </a:pPr>
            <a:r>
              <a:rPr lang="hr-HR" dirty="0"/>
              <a:t>	              - prema potrebi za gašenje se osniva Stožer</a:t>
            </a:r>
          </a:p>
          <a:p>
            <a:pPr marL="0" indent="0">
              <a:buNone/>
            </a:pPr>
            <a:r>
              <a:rPr lang="hr-HR" dirty="0"/>
              <a:t>                             - u gašenju uključeno više postrojbi, vojska i 			ostale službe (CZ, vodovod, </a:t>
            </a:r>
            <a:r>
              <a:rPr lang="hr-HR" dirty="0" err="1"/>
              <a:t>elektra</a:t>
            </a:r>
            <a:r>
              <a:rPr lang="hr-HR" dirty="0"/>
              <a:t>, DHMZ)</a:t>
            </a:r>
          </a:p>
          <a:p>
            <a:pPr marL="0" indent="0">
              <a:buNone/>
            </a:pPr>
            <a:r>
              <a:rPr lang="hr-HR" dirty="0"/>
              <a:t>                             - za gašenje je potrebno više od tri C mlaza vode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2152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62BF2A-68BA-A615-B266-568D2E38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Prema mjestu nastanka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1DEAC8-C082-1D13-15D4-3BCB84393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Požari u zatvorenom prostoru ili unutarnji požari</a:t>
            </a:r>
          </a:p>
          <a:p>
            <a:pPr marL="0" indent="0">
              <a:buNone/>
            </a:pPr>
            <a:r>
              <a:rPr lang="hr-HR" dirty="0"/>
              <a:t>	 - smatra se onaj požar koji se razvija u zatvorenom prostoru</a:t>
            </a:r>
          </a:p>
          <a:p>
            <a:pPr marL="0" indent="0">
              <a:buNone/>
            </a:pPr>
            <a:r>
              <a:rPr lang="hr-HR" dirty="0"/>
              <a:t>	 - ovisan je o svojstvima i količini gorive tvari kao i količini 	    kisika</a:t>
            </a:r>
          </a:p>
          <a:p>
            <a:pPr marL="0" indent="0">
              <a:buNone/>
            </a:pPr>
            <a:r>
              <a:rPr lang="hr-HR" dirty="0"/>
              <a:t>	 - uslijed nedostatka kisika znaju tinjati satima</a:t>
            </a:r>
          </a:p>
          <a:p>
            <a:pPr marL="0" indent="0">
              <a:buNone/>
            </a:pPr>
            <a:r>
              <a:rPr lang="hr-HR" dirty="0"/>
              <a:t>                - opasnost od plamenog udara (</a:t>
            </a:r>
            <a:r>
              <a:rPr lang="hr-HR" dirty="0" err="1"/>
              <a:t>flashover</a:t>
            </a:r>
            <a:r>
              <a:rPr lang="hr-HR" dirty="0"/>
              <a:t> i </a:t>
            </a:r>
            <a:r>
              <a:rPr lang="hr-HR" dirty="0" err="1"/>
              <a:t>backdraft</a:t>
            </a:r>
            <a:r>
              <a:rPr lang="hr-HR" dirty="0"/>
              <a:t>)</a:t>
            </a:r>
          </a:p>
          <a:p>
            <a:pPr marL="0" indent="0">
              <a:buNone/>
            </a:pPr>
            <a:r>
              <a:rPr lang="hr-HR" dirty="0"/>
              <a:t>	 - opasnost predstavlja urušavanje konstrukcijskih dijelova 	    objekta koji nisu zaštićeni djelovanjem topline</a:t>
            </a:r>
          </a:p>
        </p:txBody>
      </p:sp>
    </p:spTree>
    <p:extLst>
      <p:ext uri="{BB962C8B-B14F-4D97-AF65-F5344CB8AC3E}">
        <p14:creationId xmlns:p14="http://schemas.microsoft.com/office/powerpoint/2010/main" val="2445502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draft">
            <a:hlinkClick r:id="" action="ppaction://media"/>
            <a:extLst>
              <a:ext uri="{FF2B5EF4-FFF2-40B4-BE49-F238E27FC236}">
                <a16:creationId xmlns:a16="http://schemas.microsoft.com/office/drawing/2014/main" id="{85C75AD5-4E78-E036-811D-F22F9F419E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313" y="1660525"/>
            <a:ext cx="8207375" cy="4616450"/>
          </a:xfrm>
        </p:spPr>
      </p:pic>
    </p:spTree>
    <p:extLst>
      <p:ext uri="{BB962C8B-B14F-4D97-AF65-F5344CB8AC3E}">
        <p14:creationId xmlns:p14="http://schemas.microsoft.com/office/powerpoint/2010/main" val="40382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A89A6-4B8F-CD7F-DFF5-984D08820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36A297-5AB2-2E11-44C5-997D68505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Prema mjestu nastanka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5926F3-13B7-F598-DC13-61EB1A9A8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Požari na otvorenom prostoru ili vanjski požari </a:t>
            </a:r>
          </a:p>
          <a:p>
            <a:pPr marL="0" indent="0">
              <a:buNone/>
            </a:pPr>
            <a:r>
              <a:rPr lang="hr-HR" dirty="0"/>
              <a:t>	- požar koji se razvija na otvorenom prostoru ali i na zgradi ako 	  su vatrom zahvaćeni vanjski dijelovi zgrade</a:t>
            </a:r>
          </a:p>
          <a:p>
            <a:pPr marL="0" indent="0">
              <a:buNone/>
            </a:pPr>
            <a:r>
              <a:rPr lang="hr-HR" dirty="0"/>
              <a:t>	- požari na tehnološkim postrojenjima na otvorenom prostoru	- požari šuma, polja, otvorenih skladišta, prijevozna sredstva	- potpuno izgaranje gorive tvari zbog dovoljne količine kisika	- širenje može biti ubrzano ovisno o vjetru, topografskim i 	  klimatskim uvjetima </a:t>
            </a:r>
          </a:p>
          <a:p>
            <a:pPr marL="0" indent="0">
              <a:buNone/>
            </a:pPr>
            <a:r>
              <a:rPr lang="hr-HR" dirty="0"/>
              <a:t>	- toplina se nesmetano širi i djeluje na okolni gorivi materijal		</a:t>
            </a:r>
          </a:p>
        </p:txBody>
      </p:sp>
    </p:spTree>
    <p:extLst>
      <p:ext uri="{BB962C8B-B14F-4D97-AF65-F5344CB8AC3E}">
        <p14:creationId xmlns:p14="http://schemas.microsoft.com/office/powerpoint/2010/main" val="3569587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AC58B5-E620-F944-21F4-7BE8001A9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78" y="291338"/>
            <a:ext cx="8207375" cy="1150938"/>
          </a:xfrm>
        </p:spPr>
        <p:txBody>
          <a:bodyPr/>
          <a:lstStyle/>
          <a:p>
            <a:r>
              <a:rPr lang="hr-HR" dirty="0"/>
              <a:t>Taktička primjena sredstva za </a:t>
            </a:r>
            <a:br>
              <a:rPr lang="hr-HR" dirty="0"/>
            </a:br>
            <a:r>
              <a:rPr lang="hr-HR" dirty="0"/>
              <a:t>gašenje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3D60E2-7BA8-8EDE-C4BC-23E5C7C52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Sredstva za gašenje su tvari koje se unošenjem u zonu gorenja ponašaju na način da prekidaju proces gorenja, eliminirajući jedan od osnovnih uvjeta gorenja</a:t>
            </a:r>
          </a:p>
          <a:p>
            <a:endParaRPr lang="hr-HR" dirty="0"/>
          </a:p>
          <a:p>
            <a:r>
              <a:rPr lang="hr-HR" dirty="0"/>
              <a:t>Učinci koji se postižu pri gašenju određenim sredstvom su_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 uklanjanje gorive tvari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Ohlađivanje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Ugušivanje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Inhibiranje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Moraju biti postojana, jeftina i ekonomična, da ne provode el. energiju, te da nisu štetna za zdravlje i okoliš</a:t>
            </a:r>
          </a:p>
        </p:txBody>
      </p:sp>
    </p:spTree>
    <p:extLst>
      <p:ext uri="{BB962C8B-B14F-4D97-AF65-F5344CB8AC3E}">
        <p14:creationId xmlns:p14="http://schemas.microsoft.com/office/powerpoint/2010/main" val="2104190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Voda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Najčešće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sredstvo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gašenje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Djeluje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hlađenjem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gorive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tvari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Primjenjuje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požara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razreda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Koristi se još i za hlađenje, rušenje,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razblažavanje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i ispiranje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56FBD-C586-C87B-CEED-7FFD7B0B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E0F7-6D9F-6B02-C616-75137A4A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Voda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C0DB2-67AC-23F7-EF42-1D1792700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4" y="1628775"/>
            <a:ext cx="8346502" cy="4679950"/>
          </a:xfrm>
        </p:spPr>
        <p:txBody>
          <a:bodyPr/>
          <a:lstStyle/>
          <a:p>
            <a:r>
              <a:rPr lang="hr-HR" sz="2800" dirty="0"/>
              <a:t>Primjena vode za gašenje:</a:t>
            </a:r>
          </a:p>
          <a:p>
            <a:pPr lvl="1"/>
            <a:r>
              <a:rPr lang="hr-HR" sz="2800" dirty="0"/>
              <a:t>Mlazovi su formirani oblici vode usmjereni na požar u cilju hlađenja: </a:t>
            </a:r>
          </a:p>
          <a:p>
            <a:pPr lvl="2"/>
            <a:r>
              <a:rPr lang="hr-HR" sz="2800" dirty="0"/>
              <a:t>Puni mlaz</a:t>
            </a:r>
          </a:p>
          <a:p>
            <a:pPr lvl="2"/>
            <a:r>
              <a:rPr lang="hr-HR" sz="2800" dirty="0"/>
              <a:t>Raspršeni mlaz</a:t>
            </a:r>
          </a:p>
          <a:p>
            <a:pPr lvl="2"/>
            <a:r>
              <a:rPr lang="hr-HR" sz="2800" dirty="0"/>
              <a:t>Kombinirani mlaz</a:t>
            </a:r>
          </a:p>
          <a:p>
            <a:pPr lvl="2"/>
            <a:r>
              <a:rPr lang="hr-HR" sz="2800" dirty="0"/>
              <a:t>Vodena magla</a:t>
            </a:r>
          </a:p>
          <a:p>
            <a:pPr marL="914400" lvl="2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7026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A42641-9459-DCD2-37F6-65521CE9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Voda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4C44113-E8A6-7204-BA26-89BAB2FAE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Puni mlaz</a:t>
            </a:r>
          </a:p>
          <a:p>
            <a:pPr lvl="1"/>
            <a:r>
              <a:rPr lang="hr-HR" dirty="0"/>
              <a:t>Koristi se na otvorenom prostoru gdje ne nastaje šteta od vode</a:t>
            </a:r>
          </a:p>
          <a:p>
            <a:pPr lvl="1"/>
            <a:r>
              <a:rPr lang="hr-HR" dirty="0"/>
              <a:t>Učinkovitost 8-10 %</a:t>
            </a:r>
          </a:p>
          <a:p>
            <a:pPr lvl="1"/>
            <a:r>
              <a:rPr lang="hr-HR" dirty="0"/>
              <a:t>Oblici punog mlaza: lepezasti, stožasti, cik cak</a:t>
            </a:r>
          </a:p>
          <a:p>
            <a:pPr lvl="1"/>
            <a:r>
              <a:rPr lang="hr-HR" dirty="0"/>
              <a:t>Domet od 30 do 70 m</a:t>
            </a:r>
          </a:p>
          <a:p>
            <a:pPr marL="457200" lvl="1" indent="0">
              <a:buNone/>
            </a:pPr>
            <a:endParaRPr lang="hr-HR" dirty="0"/>
          </a:p>
          <a:p>
            <a:r>
              <a:rPr lang="hr-HR" dirty="0"/>
              <a:t>Raspršeni mlaz</a:t>
            </a:r>
          </a:p>
          <a:p>
            <a:pPr lvl="1"/>
            <a:r>
              <a:rPr lang="hr-HR" dirty="0"/>
              <a:t>Gašenje požara vozila, zatvorenog i otvorenog prostora</a:t>
            </a:r>
          </a:p>
          <a:p>
            <a:pPr lvl="1"/>
            <a:r>
              <a:rPr lang="hr-HR" dirty="0"/>
              <a:t>Iskoristivost 20-25%</a:t>
            </a:r>
          </a:p>
          <a:p>
            <a:pPr lvl="1"/>
            <a:r>
              <a:rPr lang="hr-HR" dirty="0"/>
              <a:t>Domet od 10 do 30 m</a:t>
            </a:r>
          </a:p>
          <a:p>
            <a:pPr lvl="1"/>
            <a:r>
              <a:rPr lang="hr-HR" dirty="0"/>
              <a:t>Promjer kapljica od 0,1 do 1 mm</a:t>
            </a:r>
          </a:p>
          <a:p>
            <a:pPr marL="457200" lvl="1" indent="0">
              <a:buNone/>
            </a:pPr>
            <a:endParaRPr lang="hr-HR" dirty="0"/>
          </a:p>
          <a:p>
            <a:pPr marL="457200" lvl="1" indent="0">
              <a:buNone/>
            </a:pPr>
            <a:endParaRPr lang="hr-HR" dirty="0"/>
          </a:p>
          <a:p>
            <a:pPr marL="457200" lvl="1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8583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7E7DC-5D7C-A78A-49FA-E6674B4D2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83162D-CF56-2B18-0A4F-D70BF72F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Voda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2B6581-318B-6D6A-F5F6-18A1B7E09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Kombinirani mlaz</a:t>
            </a:r>
          </a:p>
          <a:p>
            <a:pPr lvl="1"/>
            <a:r>
              <a:rPr lang="hr-HR" dirty="0"/>
              <a:t>Upotrebljava se kada je potreban domet i zaštita gasitelja</a:t>
            </a:r>
          </a:p>
          <a:p>
            <a:pPr marL="457200" lvl="1" indent="0">
              <a:buNone/>
            </a:pPr>
            <a:endParaRPr lang="hr-HR" dirty="0"/>
          </a:p>
          <a:p>
            <a:r>
              <a:rPr lang="hr-HR" dirty="0"/>
              <a:t>Vodena magla</a:t>
            </a:r>
          </a:p>
          <a:p>
            <a:pPr lvl="1"/>
            <a:r>
              <a:rPr lang="hr-HR" dirty="0"/>
              <a:t>Štiti onoga koji gasi, štedi vodu, gasi plinove, prašine i pare, pogodno za zatvoreni prostor</a:t>
            </a:r>
          </a:p>
          <a:p>
            <a:pPr lvl="1"/>
            <a:r>
              <a:rPr lang="hr-HR" dirty="0"/>
              <a:t>Učinkovitost 60-80%</a:t>
            </a:r>
          </a:p>
          <a:p>
            <a:pPr lvl="1"/>
            <a:r>
              <a:rPr lang="hr-HR" dirty="0"/>
              <a:t>Domet 7 – 10 m</a:t>
            </a:r>
          </a:p>
          <a:p>
            <a:pPr lvl="1"/>
            <a:r>
              <a:rPr lang="hr-HR" dirty="0"/>
              <a:t>Osjetljiva na vjetar, nema kinetičke energije i slabo prodire</a:t>
            </a:r>
          </a:p>
          <a:p>
            <a:pPr lvl="1"/>
            <a:r>
              <a:rPr lang="hr-HR" dirty="0"/>
              <a:t>Promjer kapljica od 0,001 do 0,1 mm</a:t>
            </a:r>
          </a:p>
          <a:p>
            <a:pPr lvl="1"/>
            <a:endParaRPr lang="hr-HR" dirty="0"/>
          </a:p>
          <a:p>
            <a:pPr marL="457200" lvl="1" indent="0">
              <a:buNone/>
            </a:pPr>
            <a:endParaRPr lang="hr-HR" dirty="0"/>
          </a:p>
          <a:p>
            <a:pPr marL="457200" lvl="1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3252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Pjena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Polustabilna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masa sastavljena od pjenila, vode i sitnih mjehurića zraka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Gasi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ugušujućim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i vrlo malo ohlađujućim efektom</a:t>
            </a: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Stvara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zaštitni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sloj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iznad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gorive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tekućine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Smanjuje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dotok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kisika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Koristi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požara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razreda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Što</a:t>
            </a:r>
            <a:r>
              <a:rPr dirty="0"/>
              <a:t> je </a:t>
            </a:r>
            <a:r>
              <a:rPr dirty="0" err="1"/>
              <a:t>vatrogasna</a:t>
            </a:r>
            <a:r>
              <a:rPr dirty="0"/>
              <a:t> </a:t>
            </a:r>
            <a:r>
              <a:rPr dirty="0" err="1"/>
              <a:t>taktika</a:t>
            </a:r>
            <a:r>
              <a:rPr lang="hr-HR" dirty="0"/>
              <a:t>?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Sustav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postupaka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učinkovito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djelovanje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intervenciji</a:t>
            </a:r>
          </a:p>
          <a:p>
            <a:pPr marL="0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Uključuje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procjenu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situacije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zapovijedanje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raspored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snaga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Primjenjuje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gašenju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požara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spašavanju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ljudi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826A9-E401-B293-C4EA-DB2ECFDF5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E9F0-3144-73BC-07D8-311535C0B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Pjena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23279-1213-70BB-F255-8652EFE3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Prema načinu dobivanja: zračna i kemijska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Prema broju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opjenjenja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Teška 20 T, domet 30-50 m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Srednja 21-200  ST, domet do 10 m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Laka više od 201 L</a:t>
            </a:r>
          </a:p>
          <a:p>
            <a:pPr marL="457200" lvl="1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Opjenjenje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ili ekspanzija – broj koji govori koliko se puta poveća obujam otopine voda – pjenilo kada se mlaznici doda zrak i dobije pjena</a:t>
            </a:r>
          </a:p>
          <a:p>
            <a:pPr marL="457200" lvl="1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02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Fino mljevene čestice kemijski inertnih i neotrovnih anorganskih soli koje se izbacuju iz aparata potisnim plinom direktno u požar</a:t>
            </a: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Prekida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kemijsku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reakciju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gorenja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Učinkovit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požara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Često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koristi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vozila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F1833-8F0A-5760-A5F7-D85E3B035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FD99-54A1-0CF6-6060-F9CFA4E6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D3217-DAC3-4374-F9AB-B6E169003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Vrste prahova: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BC prah – inhibirajući učinak, trenutno prekida lančanu reakciju i gasi plamen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ABC prah – inhibirajući i ugušujući učinak, gasi plamen prekidanjem lančane reakcije i ugušuje žar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D prah – specijalni za gašenje požara metala i ugušuje žar, izrađen na bazi fino mljevene kuhinjske soli, ugušuje žar stvaranjem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taline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ili debelog sloja praha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7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Plin bez boje, mirisa, kiselkastog okusa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Inertni je plin jer ne gori i ne podržava gorenje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Teži je od zraka pa se zadržava u donjim dijelovima</a:t>
            </a: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Istiskuje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kisik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zone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požara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oštećuje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električnu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opremu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Više od 10 % opasno po život, gasiva koncentracija od 15 do 35 %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Obavezna zaštita dišnih organa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CE04A-8A66-7208-D5CF-49F0C88CA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78866-932E-FFF3-B03E-EDAFAE36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DA8ED-0296-E52C-D5E3-F9277E82C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Osnovni učinak je ugušujući i zanemarivo ohlađujući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Za gašenje početnih požara B i C klase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Izbjegavati gašenje el. uređaja i kompjutorskih postrojenja zbog hladnog šoka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Domet mlaza do 2 m</a:t>
            </a:r>
          </a:p>
        </p:txBody>
      </p:sp>
    </p:spTree>
    <p:extLst>
      <p:ext uri="{BB962C8B-B14F-4D97-AF65-F5344CB8AC3E}">
        <p14:creationId xmlns:p14="http://schemas.microsoft.com/office/powerpoint/2010/main" val="415589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70DFF0-BD9B-77A8-E5BB-186E3C57D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Haloni i zamjenska sredstva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C5CB94A-357A-5B16-CEE1-4725402D0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HALONI i ostala plinovita sredstva</a:t>
            </a:r>
          </a:p>
          <a:p>
            <a:pPr lvl="1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Halon 1301 i 1211</a:t>
            </a:r>
          </a:p>
          <a:p>
            <a:pPr lvl="1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Gase inhibirajuće</a:t>
            </a:r>
          </a:p>
          <a:p>
            <a:pPr lvl="1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1993. prekinuta proizvodnja</a:t>
            </a:r>
          </a:p>
          <a:p>
            <a:pPr lvl="1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Zamjenska sredstva koja gase inhibirajuće i ugušujuće (najpoznatiji FM200 i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Inergen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r-HR" dirty="0"/>
              <a:t>Gašenje može biti prostorno ili volumno  i lokalno gašenje.</a:t>
            </a:r>
          </a:p>
          <a:p>
            <a:pPr lvl="1"/>
            <a:r>
              <a:rPr lang="hr-HR" dirty="0"/>
              <a:t>Volumno je kada se ispunjava cijelo volumen neke zatvorene prostorije</a:t>
            </a:r>
          </a:p>
          <a:p>
            <a:pPr lvl="1"/>
            <a:r>
              <a:rPr lang="hr-HR" dirty="0"/>
              <a:t>Lokalno gašenje je kada se halon usmjeri na zapaljeni predmet koji se nalazi na otvorenom ili se pak nalazi u nekoj većoj prostoriji</a:t>
            </a:r>
          </a:p>
        </p:txBody>
      </p:sp>
    </p:spTree>
    <p:extLst>
      <p:ext uri="{BB962C8B-B14F-4D97-AF65-F5344CB8AC3E}">
        <p14:creationId xmlns:p14="http://schemas.microsoft.com/office/powerpoint/2010/main" val="3211648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Glavne</a:t>
            </a:r>
            <a:r>
              <a:rPr dirty="0"/>
              <a:t> </a:t>
            </a:r>
            <a:r>
              <a:rPr dirty="0" err="1"/>
              <a:t>opasnosti</a:t>
            </a:r>
            <a:r>
              <a:rPr lang="hr-HR" dirty="0"/>
              <a:t> u požaru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Opasnost od gušenja  ili trovanja – produktima izgaranja gorivih materijala (CO</a:t>
            </a:r>
            <a:r>
              <a:rPr lang="hr-HR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, CO, </a:t>
            </a:r>
            <a:r>
              <a:rPr lang="hr-HR" sz="2800" dirty="0" err="1">
                <a:latin typeface="Arial" panose="020B0604020202020204" pitchFamily="34" charset="0"/>
                <a:cs typeface="Arial" panose="020B0604020202020204" pitchFamily="34" charset="0"/>
              </a:rPr>
              <a:t>nitrozni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plinovi i dr.), atmosfera siromašna kisikom, obavezna upotreba sprava za zaštitu dišnih organa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Opasnost od topline isijavanja i visoke temperature – obavezna upotreba odijela za ulaz i prilaz vatri prema HRN EN 469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45C0A-2F97-E305-A209-6CD98C53C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FF58C-3B59-4183-2AD0-40BE8FF42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Glavne</a:t>
            </a:r>
            <a:r>
              <a:rPr dirty="0"/>
              <a:t> </a:t>
            </a:r>
            <a:r>
              <a:rPr dirty="0" err="1"/>
              <a:t>opasnosti</a:t>
            </a:r>
            <a:r>
              <a:rPr lang="hr-HR" dirty="0"/>
              <a:t> u požaru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F6EFE-9956-444E-99E6-00B058FC3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Opasnosti od električne energije – obavezno isključivanje objekata iz strujne mreže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Opasnost od mehaničkih ozljeda i urušavanja – razderotina, poderotina, uganuća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Redovan trening, fizička priprema i upotreba kompletne zaštitne opreme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Izviđanje, procjena stanja nosivih konstrukcija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Opasnost od radioaktivne kontaminacije ili zaraze – uslijed havarija u NE kao i zaraznim bolestima koje se mogu prenijeti krvlju</a:t>
            </a:r>
          </a:p>
        </p:txBody>
      </p:sp>
    </p:spTree>
    <p:extLst>
      <p:ext uri="{BB962C8B-B14F-4D97-AF65-F5344CB8AC3E}">
        <p14:creationId xmlns:p14="http://schemas.microsoft.com/office/powerpoint/2010/main" val="4257275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Mjere zaštite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Vatrogasna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zaštitna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odjeća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Kaciga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rukavice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čizme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Izolacijski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aparat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disanje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Rad u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paru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Vrste taktičkog djelovanja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Ovisi o tome što odluči voditelj akcije gašenja, napad ili obrana.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Ako se voditelj odluči za napad tada se požar može zahvatiti na sljedeće načine: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Frontalno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Obuhvatno</a:t>
            </a:r>
          </a:p>
          <a:p>
            <a:pPr lvl="1"/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Koncentrično</a:t>
            </a:r>
          </a:p>
          <a:p>
            <a:pPr lvl="1"/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C82A0-8762-96D7-6AAA-E6ED33C2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Načela vatrogasne operative?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624E31-D7B8-227A-1FA2-705D94DA3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4" y="1628775"/>
            <a:ext cx="8319070" cy="4679950"/>
          </a:xfrm>
        </p:spPr>
        <p:txBody>
          <a:bodyPr/>
          <a:lstStyle/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Načelo operativnosti (pravovremenosti)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Načelo jedinstvenog rukovođenja (zapovijedanja)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Načelo individualizacije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Načelo zajedničke akcije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Načelo racionalizacije i ekonomičnosti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Načelo metodičnosti i planiranja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Načelo sigurnosti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Načelo etičnosti</a:t>
            </a:r>
          </a:p>
        </p:txBody>
      </p:sp>
    </p:spTree>
    <p:extLst>
      <p:ext uri="{BB962C8B-B14F-4D97-AF65-F5344CB8AC3E}">
        <p14:creationId xmlns:p14="http://schemas.microsoft.com/office/powerpoint/2010/main" val="284457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8AF531-814A-8DFF-4093-DA470A406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Taktički zahvati požara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CFCDAC-DACD-61AF-2735-3A9E685BA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Frontalni zahvat požara </a:t>
            </a:r>
          </a:p>
          <a:p>
            <a:pPr lvl="1"/>
            <a:r>
              <a:rPr lang="hr-HR" dirty="0"/>
              <a:t>U slučajevima kada se požar nema mogućnost širiti a gašenje se obavlja samo po fronti požara te kada nema dovoljan broj ljudi</a:t>
            </a:r>
          </a:p>
          <a:p>
            <a:pPr marL="457200" lvl="1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5275DB5-156F-7217-CD24-59FF42E45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8" y="3090740"/>
            <a:ext cx="7476224" cy="25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73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BB8B1-BA11-E57F-2AEC-439A19A18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9CCBBF-5861-8CE0-569F-F9C86671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Taktički zahvati požara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6F579E4-2EBC-F63B-0DA2-E6628CB97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Obuhvatni zahvat požara</a:t>
            </a:r>
          </a:p>
          <a:p>
            <a:pPr lvl="1"/>
            <a:r>
              <a:rPr lang="hr-HR" dirty="0"/>
              <a:t>Primjenjuje se kod većih ili velikih požara, a požar se obuhvaća sa dvije ili tri strane te tako dolazi do žarišta požara te se time postiže veća efikasnost</a:t>
            </a:r>
          </a:p>
          <a:p>
            <a:pPr lvl="1"/>
            <a:r>
              <a:rPr lang="hr-HR" dirty="0"/>
              <a:t>Kada imamo dovoljan broj snaga</a:t>
            </a:r>
          </a:p>
          <a:p>
            <a:pPr marL="457200" lvl="1" indent="0">
              <a:buNone/>
            </a:pP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2E2EC1B-01BF-DE2C-5FA5-C4D9D6F94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58" y="3632477"/>
            <a:ext cx="7411484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10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51580-A104-357C-29C9-F93544A7B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CEF829-D2C7-093C-10B6-5C3D2033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Taktički zahvati požara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23D162-1DD6-727B-1AC8-B72A698EB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Koncentrični zahvat požara</a:t>
            </a:r>
          </a:p>
          <a:p>
            <a:pPr lvl="1"/>
            <a:r>
              <a:rPr lang="hr-HR" dirty="0"/>
              <a:t>Kod velikih požara na otvorenom i u zatvorenom prostoru</a:t>
            </a:r>
          </a:p>
          <a:p>
            <a:pPr lvl="1"/>
            <a:r>
              <a:rPr lang="hr-HR" dirty="0"/>
              <a:t>Objekt ili otvoreni prostor se gasi sa svih strana</a:t>
            </a:r>
          </a:p>
          <a:p>
            <a:pPr lvl="1"/>
            <a:r>
              <a:rPr lang="hr-HR" dirty="0"/>
              <a:t>Samo veće formacijske jedinice</a:t>
            </a:r>
          </a:p>
          <a:p>
            <a:pPr lvl="1"/>
            <a:r>
              <a:rPr lang="hr-HR" dirty="0"/>
              <a:t>Dovoljna količina sredstva za gašenje</a:t>
            </a:r>
          </a:p>
          <a:p>
            <a:pPr lvl="1"/>
            <a:r>
              <a:rPr lang="hr-HR" dirty="0"/>
              <a:t>Taktičko zaokruživanje požara</a:t>
            </a:r>
          </a:p>
          <a:p>
            <a:pPr marL="457200" lvl="1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15E1BC8-4BC5-25E1-C8D6-2FD2DD0EA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62" y="3968750"/>
            <a:ext cx="7956475" cy="243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86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355346"/>
            <a:ext cx="8207375" cy="1150938"/>
          </a:xfrm>
        </p:spPr>
        <p:txBody>
          <a:bodyPr/>
          <a:lstStyle/>
          <a:p>
            <a:r>
              <a:rPr lang="hr-HR" dirty="0"/>
              <a:t>Taktika gašenja požara u </a:t>
            </a:r>
            <a:br>
              <a:rPr lang="hr-HR" dirty="0"/>
            </a:br>
            <a:r>
              <a:rPr lang="hr-HR" dirty="0"/>
              <a:t>objektu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Izviđanje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i lociranje požara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Spašavanje ljudi i imovine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Isključenje struje i plina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Gašenje po mogućnosti unutarnjom navalom</a:t>
            </a: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Što manje utroška sredstva za gašenje</a:t>
            </a: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Ventilacija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prostora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300482"/>
            <a:ext cx="8207375" cy="1150938"/>
          </a:xfrm>
        </p:spPr>
        <p:txBody>
          <a:bodyPr/>
          <a:lstStyle/>
          <a:p>
            <a:r>
              <a:rPr lang="hr-HR" dirty="0"/>
              <a:t>Taktika gašenja požara u </a:t>
            </a:r>
            <a:br>
              <a:rPr lang="hr-HR" dirty="0"/>
            </a:br>
            <a:r>
              <a:rPr lang="hr-HR" dirty="0"/>
              <a:t>pojedinim dijelovima objekta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Požari podruma – komplicirani i opasni požari, zbog uskladištenju različitih materijala, puno dima i različitih opasnosti</a:t>
            </a:r>
          </a:p>
          <a:p>
            <a:endParaRPr lang="hr-HR" dirty="0"/>
          </a:p>
          <a:p>
            <a:r>
              <a:rPr lang="hr-HR" dirty="0"/>
              <a:t>Požari tavana i krovišta – otežan pristup, veće požarno opterećenje, po mogućnosti unutarnja navala sa što manje sredstva za gašenje, moguća zaostala žarišta, provjera </a:t>
            </a:r>
            <a:r>
              <a:rPr lang="hr-HR" dirty="0" err="1"/>
              <a:t>termovizijskom</a:t>
            </a:r>
            <a:r>
              <a:rPr lang="hr-HR" dirty="0"/>
              <a:t> kamerom</a:t>
            </a:r>
          </a:p>
          <a:p>
            <a:endParaRPr lang="hr-HR" dirty="0"/>
          </a:p>
          <a:p>
            <a:r>
              <a:rPr lang="hr-HR" dirty="0"/>
              <a:t>Požari gospodarskih objekta – sprječavanje širenja požara, spašavanje životinja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Požari dimnjaka </a:t>
            </a:r>
          </a:p>
          <a:p>
            <a:endParaRPr lang="hr-HR" dirty="0"/>
          </a:p>
          <a:p>
            <a:r>
              <a:rPr lang="hr-HR" dirty="0"/>
              <a:t>Požari automobila</a:t>
            </a:r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282194"/>
            <a:ext cx="8207375" cy="1150938"/>
          </a:xfrm>
        </p:spPr>
        <p:txBody>
          <a:bodyPr/>
          <a:lstStyle/>
          <a:p>
            <a:r>
              <a:rPr lang="hr-HR" dirty="0"/>
              <a:t>Gašenje požara u visokim </a:t>
            </a:r>
            <a:br>
              <a:rPr lang="hr-HR" dirty="0"/>
            </a:br>
            <a:r>
              <a:rPr lang="hr-HR" dirty="0"/>
              <a:t>objektima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/>
              <a:t>Unutarnja hidrantska mreža (suha ili mokra)</a:t>
            </a:r>
          </a:p>
          <a:p>
            <a:r>
              <a:rPr lang="hr-HR" sz="2800" dirty="0"/>
              <a:t>Stepenicama – gubici zbog velike visinske razlike, prelamanje cijevi, obavezno vezivanje cijevi na svakom katu</a:t>
            </a:r>
          </a:p>
          <a:p>
            <a:r>
              <a:rPr lang="hr-HR" sz="2800" dirty="0"/>
              <a:t>Prva razdjelnica ide na ulazu u zgradu, druga kat ispod kata požara</a:t>
            </a:r>
          </a:p>
          <a:p>
            <a:r>
              <a:rPr lang="hr-HR" sz="2800" dirty="0"/>
              <a:t>Korištenje autoljestve za spašavanje i gašenje</a:t>
            </a:r>
            <a:endParaRPr sz="2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8B3352-E452-456E-4D20-2BA71841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263906"/>
            <a:ext cx="8207375" cy="1150938"/>
          </a:xfrm>
        </p:spPr>
        <p:txBody>
          <a:bodyPr/>
          <a:lstStyle/>
          <a:p>
            <a:r>
              <a:rPr lang="hr-HR" dirty="0"/>
              <a:t>Taktika gašenja požara u </a:t>
            </a:r>
            <a:br>
              <a:rPr lang="hr-HR" dirty="0"/>
            </a:br>
            <a:r>
              <a:rPr lang="hr-HR" dirty="0"/>
              <a:t>prometu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665914E-4FD2-2F42-9661-A8B19288D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4" y="1628775"/>
            <a:ext cx="8291638" cy="4679950"/>
          </a:xfrm>
        </p:spPr>
        <p:txBody>
          <a:bodyPr/>
          <a:lstStyle/>
          <a:p>
            <a:r>
              <a:rPr lang="hr-HR" sz="2800" dirty="0"/>
              <a:t>Požari u cestovnom, željezničkom, avionskom i pomorskom prometu</a:t>
            </a:r>
          </a:p>
          <a:p>
            <a:r>
              <a:rPr lang="hr-HR" sz="2800" dirty="0"/>
              <a:t>Potrebna je brza i djelotvorna akcija</a:t>
            </a:r>
          </a:p>
          <a:p>
            <a:r>
              <a:rPr lang="hr-HR" sz="2800" dirty="0"/>
              <a:t>Početni požari najčešće se mogu ugasiti aparatima za početno gašenje požara</a:t>
            </a:r>
          </a:p>
          <a:p>
            <a:r>
              <a:rPr lang="hr-HR" sz="2800" dirty="0"/>
              <a:t>Akcija gašenja podređuje se akciji spašavanja osoba koje se nalaze u vozilu bez obzira na materijalnu štetu (u dogovoru sa HMP)</a:t>
            </a:r>
          </a:p>
          <a:p>
            <a:r>
              <a:rPr lang="hr-HR" sz="2800" dirty="0"/>
              <a:t>Po završetku gašenja i spašavanja obavezno </a:t>
            </a:r>
            <a:r>
              <a:rPr lang="hr-HR" sz="2800" dirty="0" err="1"/>
              <a:t>odpajanje</a:t>
            </a:r>
            <a:r>
              <a:rPr lang="hr-HR" sz="2800" dirty="0"/>
              <a:t> akumulatora (cestovni promet)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55177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Požari zapaljivih tekućina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800" dirty="0"/>
          </a:p>
          <a:p>
            <a:r>
              <a:rPr sz="2800" dirty="0" err="1"/>
              <a:t>Primjena</a:t>
            </a:r>
            <a:r>
              <a:rPr sz="2800" dirty="0"/>
              <a:t> </a:t>
            </a:r>
            <a:r>
              <a:rPr sz="2800" dirty="0" err="1"/>
              <a:t>pjene</a:t>
            </a:r>
            <a:endParaRPr sz="2800" dirty="0"/>
          </a:p>
          <a:p>
            <a:r>
              <a:rPr sz="2800" dirty="0" err="1"/>
              <a:t>Izbjegavati</a:t>
            </a:r>
            <a:r>
              <a:rPr sz="2800" dirty="0"/>
              <a:t> </a:t>
            </a:r>
            <a:r>
              <a:rPr sz="2800" dirty="0" err="1"/>
              <a:t>puni</a:t>
            </a:r>
            <a:r>
              <a:rPr sz="2800" dirty="0"/>
              <a:t> </a:t>
            </a:r>
            <a:r>
              <a:rPr sz="2800" dirty="0" err="1"/>
              <a:t>mlaz</a:t>
            </a:r>
            <a:r>
              <a:rPr sz="2800" dirty="0"/>
              <a:t> </a:t>
            </a:r>
            <a:r>
              <a:rPr sz="2800" dirty="0" err="1"/>
              <a:t>vode</a:t>
            </a:r>
            <a:endParaRPr sz="2800" dirty="0"/>
          </a:p>
          <a:p>
            <a:r>
              <a:rPr sz="2800" dirty="0" err="1"/>
              <a:t>Spriječiti</a:t>
            </a:r>
            <a:r>
              <a:rPr sz="2800" dirty="0"/>
              <a:t> </a:t>
            </a:r>
            <a:r>
              <a:rPr sz="2800" dirty="0" err="1"/>
              <a:t>širenje</a:t>
            </a:r>
            <a:r>
              <a:rPr sz="2800" dirty="0"/>
              <a:t> </a:t>
            </a:r>
            <a:r>
              <a:rPr sz="2800" dirty="0" err="1"/>
              <a:t>gorive</a:t>
            </a:r>
            <a:r>
              <a:rPr sz="2800" dirty="0"/>
              <a:t> </a:t>
            </a:r>
            <a:r>
              <a:rPr sz="2800" dirty="0" err="1"/>
              <a:t>tekućine</a:t>
            </a:r>
            <a:endParaRPr lang="hr-HR" sz="2800" dirty="0"/>
          </a:p>
          <a:p>
            <a:r>
              <a:rPr lang="hr-HR" sz="2800" dirty="0"/>
              <a:t>Pažnju posvetiti smjeru vjetra</a:t>
            </a:r>
          </a:p>
          <a:p>
            <a:r>
              <a:rPr lang="hr-HR" sz="2800" dirty="0"/>
              <a:t>Izbjegavati doticaj s zapaljivom tekućinom</a:t>
            </a:r>
          </a:p>
          <a:p>
            <a:endParaRPr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Gašenje šumskih požara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800" dirty="0"/>
          </a:p>
          <a:p>
            <a:r>
              <a:rPr lang="hr-HR" sz="2800" dirty="0"/>
              <a:t>Glavni cilj kod šumskog požara</a:t>
            </a:r>
          </a:p>
          <a:p>
            <a:pPr lvl="1"/>
            <a:r>
              <a:rPr lang="hr-HR" sz="2800" dirty="0"/>
              <a:t>Zaustaviti širenje požara</a:t>
            </a:r>
          </a:p>
          <a:p>
            <a:pPr lvl="1"/>
            <a:r>
              <a:rPr lang="hr-HR" sz="2800" dirty="0"/>
              <a:t>Zaštiti ljude i objekte</a:t>
            </a:r>
          </a:p>
          <a:p>
            <a:pPr lvl="1"/>
            <a:r>
              <a:rPr lang="hr-HR" sz="2800" dirty="0"/>
              <a:t>Lokalizirati požar što prije</a:t>
            </a:r>
          </a:p>
          <a:p>
            <a:pPr lvl="1"/>
            <a:r>
              <a:rPr lang="hr-HR" sz="2800" dirty="0"/>
              <a:t>Ugasiti rubove žarišta</a:t>
            </a:r>
          </a:p>
          <a:p>
            <a:pPr lvl="1"/>
            <a:r>
              <a:rPr lang="hr-HR" sz="2800" dirty="0"/>
              <a:t>Dežuranje </a:t>
            </a:r>
            <a:endParaRPr sz="2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538C2-8E5B-E610-F7E9-003FE7A35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7113-0902-944D-F03B-F4ABDD69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Gašenje šumskih požara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D34AC-FAF5-67BD-1A19-220E5CACA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/>
              <a:t>Gašenje vodom</a:t>
            </a:r>
          </a:p>
          <a:p>
            <a:pPr lvl="1"/>
            <a:r>
              <a:rPr lang="hr-HR" sz="2800" dirty="0"/>
              <a:t>Treba dovoljna količina vode</a:t>
            </a:r>
          </a:p>
          <a:p>
            <a:pPr lvl="1"/>
            <a:r>
              <a:rPr lang="hr-HR" sz="2800" dirty="0"/>
              <a:t>Najbolji učinak na krute tvari (drvo, trava, raslinje)</a:t>
            </a:r>
          </a:p>
          <a:p>
            <a:r>
              <a:rPr lang="hr-HR" sz="2800" dirty="0"/>
              <a:t>Uklanjanje gorivog materijala</a:t>
            </a:r>
          </a:p>
          <a:p>
            <a:pPr lvl="1"/>
            <a:r>
              <a:rPr lang="hr-HR" sz="2800" dirty="0"/>
              <a:t>Prosjeci</a:t>
            </a:r>
          </a:p>
          <a:p>
            <a:pPr lvl="1"/>
            <a:r>
              <a:rPr lang="hr-HR" sz="2800" dirty="0"/>
              <a:t>Uklanjanje vegetacije</a:t>
            </a:r>
          </a:p>
          <a:p>
            <a:pPr lvl="1"/>
            <a:r>
              <a:rPr lang="hr-HR" sz="2800" dirty="0"/>
              <a:t>Kontrolirano </a:t>
            </a:r>
            <a:r>
              <a:rPr lang="hr-HR" sz="2800" dirty="0" err="1"/>
              <a:t>plajenje</a:t>
            </a:r>
            <a:endParaRPr lang="hr-HR" sz="2800" dirty="0"/>
          </a:p>
          <a:p>
            <a:pPr marL="457200" lvl="1" indent="0">
              <a:buNone/>
            </a:pPr>
            <a:endParaRPr lang="hr-HR" sz="2800" dirty="0"/>
          </a:p>
          <a:p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36420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9D27F7-05CF-7632-54B1-CED911D2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je vatrogasna intervencija?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82E9EC-F134-632C-1A5E-3C16A911B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800" dirty="0"/>
          </a:p>
          <a:p>
            <a:r>
              <a:rPr lang="hr-HR" sz="2800" dirty="0"/>
              <a:t>Skup mjera, radnji i postupaka koje provode vatrogasne snage u vremenu od zaprimljene dojave do povratka u vatrogasnu postrojbu, na temelju zaprimljene dojave ili zapovijedi nadležnog vatrogasnog zapovjednika, zbog nastalog izvanrednog događaja.                         (Zakon o vatrogastvu NN 125/19)</a:t>
            </a:r>
          </a:p>
        </p:txBody>
      </p:sp>
    </p:spTree>
    <p:extLst>
      <p:ext uri="{BB962C8B-B14F-4D97-AF65-F5344CB8AC3E}">
        <p14:creationId xmlns:p14="http://schemas.microsoft.com/office/powerpoint/2010/main" val="2651416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3FF12-6BDA-4DFD-158B-71012910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0BC73-AAF7-384E-5B08-69D90821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Gašenje šumskih požara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42272-DFB9-8127-1625-2BD20B69D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/>
              <a:t>Što je najvažnije kod šumskih požara </a:t>
            </a:r>
          </a:p>
          <a:p>
            <a:pPr lvl="1"/>
            <a:r>
              <a:rPr lang="hr-HR" sz="2800" dirty="0"/>
              <a:t>Brza reakcija – šumski požar se eksponencijalno širi zbog: vjetra, suhe vegetacije, visokih temperatura, nagiba terena</a:t>
            </a:r>
          </a:p>
          <a:p>
            <a:pPr lvl="1"/>
            <a:r>
              <a:rPr lang="hr-HR" sz="2800" dirty="0"/>
              <a:t>Smjer vjetra – uvijek se prati smjer širenja, brzina vjetra, mogućnost promjene smjera</a:t>
            </a:r>
          </a:p>
          <a:p>
            <a:pPr lvl="1"/>
            <a:r>
              <a:rPr lang="hr-HR" sz="2800" dirty="0"/>
              <a:t>Napad se radi sa bokova ili iza požara</a:t>
            </a:r>
          </a:p>
          <a:p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498489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3CDBA-CA8F-4329-F947-D7BBDB4BC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8C07-43B6-468D-3C00-DBED7352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Gašenje šumskih požara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5808C-8D33-B826-8E02-977CAF55F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/>
              <a:t>Najveće opasnosti za gasitelje</a:t>
            </a:r>
          </a:p>
          <a:p>
            <a:pPr lvl="1"/>
            <a:r>
              <a:rPr lang="hr-HR" sz="2800" dirty="0"/>
              <a:t>Promjena smjera vjetra</a:t>
            </a:r>
          </a:p>
          <a:p>
            <a:pPr lvl="1"/>
            <a:r>
              <a:rPr lang="hr-HR" sz="2800" dirty="0"/>
              <a:t>Okruženje vatrom</a:t>
            </a:r>
          </a:p>
          <a:p>
            <a:pPr lvl="1"/>
            <a:r>
              <a:rPr lang="hr-HR" sz="2800" dirty="0"/>
              <a:t>Dim i toplinski udar</a:t>
            </a:r>
          </a:p>
          <a:p>
            <a:pPr lvl="1"/>
            <a:r>
              <a:rPr lang="hr-HR" sz="2800" dirty="0"/>
              <a:t>Pad stabla</a:t>
            </a:r>
          </a:p>
          <a:p>
            <a:r>
              <a:rPr lang="hr-HR" sz="2800" dirty="0" err="1"/>
              <a:t>Dogašivanje</a:t>
            </a:r>
            <a:r>
              <a:rPr lang="hr-HR" sz="2800" dirty="0"/>
              <a:t> je ključno </a:t>
            </a:r>
          </a:p>
          <a:p>
            <a:pPr lvl="1"/>
            <a:r>
              <a:rPr lang="hr-HR" sz="2800" dirty="0"/>
              <a:t>Požar nije gotov kad nema plamena</a:t>
            </a:r>
          </a:p>
          <a:p>
            <a:pPr lvl="1"/>
            <a:r>
              <a:rPr lang="hr-HR" sz="2800" dirty="0"/>
              <a:t>Kontroliranje dimnih mjesta</a:t>
            </a:r>
          </a:p>
          <a:p>
            <a:pPr lvl="1"/>
            <a:r>
              <a:rPr lang="hr-HR" sz="2800" dirty="0"/>
              <a:t>Polijevati panjeve</a:t>
            </a:r>
          </a:p>
          <a:p>
            <a:pPr lvl="1"/>
            <a:r>
              <a:rPr lang="hr-HR" sz="2800" dirty="0"/>
              <a:t>Paziti na ponovnu aktivaciju zbog vjetra</a:t>
            </a:r>
          </a:p>
          <a:p>
            <a:pPr marL="457200" lvl="1" indent="0"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5460566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Oprema za svladavanje sila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Koristi se kod:</a:t>
            </a:r>
          </a:p>
          <a:p>
            <a:pPr lvl="1"/>
            <a:r>
              <a:rPr lang="hr-HR" dirty="0"/>
              <a:t>Tehničkih intervencija</a:t>
            </a:r>
          </a:p>
          <a:p>
            <a:pPr lvl="1"/>
            <a:r>
              <a:rPr lang="hr-HR" dirty="0"/>
              <a:t>Prometnih nesreća</a:t>
            </a:r>
          </a:p>
          <a:p>
            <a:pPr lvl="1"/>
            <a:r>
              <a:rPr lang="hr-HR" dirty="0"/>
              <a:t>Spašavanje iz visina i dubina</a:t>
            </a:r>
          </a:p>
          <a:p>
            <a:pPr lvl="1"/>
            <a:r>
              <a:rPr lang="hr-HR" dirty="0"/>
              <a:t>Urušavanja objekata</a:t>
            </a:r>
          </a:p>
          <a:p>
            <a:r>
              <a:rPr lang="hr-HR" dirty="0"/>
              <a:t>Omogućuje nam:</a:t>
            </a:r>
          </a:p>
          <a:p>
            <a:pPr lvl="1"/>
            <a:r>
              <a:rPr lang="hr-HR" dirty="0"/>
              <a:t>Podizanje tereta</a:t>
            </a:r>
          </a:p>
          <a:p>
            <a:pPr lvl="1"/>
            <a:r>
              <a:rPr lang="hr-HR" dirty="0"/>
              <a:t>Pomicanje tereta</a:t>
            </a:r>
          </a:p>
          <a:p>
            <a:pPr lvl="1"/>
            <a:r>
              <a:rPr lang="hr-HR" dirty="0"/>
              <a:t>Zatezanje i vuču</a:t>
            </a:r>
          </a:p>
          <a:p>
            <a:pPr lvl="1"/>
            <a:r>
              <a:rPr lang="hr-HR" dirty="0"/>
              <a:t>Spašavanje osoba</a:t>
            </a:r>
          </a:p>
          <a:p>
            <a:pPr lvl="1"/>
            <a:r>
              <a:rPr lang="hr-HR" dirty="0"/>
              <a:t>Rasterećenje konstrukcija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Oprema za svladavanje sila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/>
              <a:t>Ručna vitla</a:t>
            </a:r>
          </a:p>
          <a:p>
            <a:pPr marL="0" indent="0">
              <a:buNone/>
            </a:pPr>
            <a:r>
              <a:rPr lang="hr-HR" sz="2800" dirty="0"/>
              <a:t>Služe za:</a:t>
            </a:r>
          </a:p>
          <a:p>
            <a:pPr lvl="1"/>
            <a:r>
              <a:rPr lang="hr-HR" sz="2800" dirty="0"/>
              <a:t>vuču </a:t>
            </a:r>
          </a:p>
          <a:p>
            <a:pPr lvl="1"/>
            <a:r>
              <a:rPr lang="hr-HR" sz="2800" dirty="0"/>
              <a:t>podizanje </a:t>
            </a:r>
          </a:p>
          <a:p>
            <a:pPr lvl="1"/>
            <a:r>
              <a:rPr lang="hr-HR" sz="2800" dirty="0"/>
              <a:t>zatezanje </a:t>
            </a:r>
          </a:p>
          <a:p>
            <a:pPr marL="0" indent="0">
              <a:buNone/>
            </a:pPr>
            <a:r>
              <a:rPr lang="hr-HR" sz="2800" dirty="0"/>
              <a:t>Vrste:</a:t>
            </a:r>
          </a:p>
          <a:p>
            <a:pPr lvl="1"/>
            <a:r>
              <a:rPr lang="hr-HR" sz="2800" dirty="0"/>
              <a:t>mehanička </a:t>
            </a:r>
          </a:p>
          <a:p>
            <a:pPr lvl="1"/>
            <a:r>
              <a:rPr lang="hr-HR" sz="2800" dirty="0" err="1"/>
              <a:t>sajlena</a:t>
            </a:r>
            <a:r>
              <a:rPr lang="hr-HR" sz="2800" dirty="0"/>
              <a:t> </a:t>
            </a:r>
          </a:p>
          <a:p>
            <a:pPr lvl="1"/>
            <a:r>
              <a:rPr lang="hr-HR" sz="2800" dirty="0"/>
              <a:t>lančana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949603-AA22-A17D-D144-054FDDAC7056}"/>
              </a:ext>
            </a:extLst>
          </p:cNvPr>
          <p:cNvSpPr txBox="1">
            <a:spLocks/>
          </p:cNvSpPr>
          <p:nvPr/>
        </p:nvSpPr>
        <p:spPr bwMode="auto">
          <a:xfrm>
            <a:off x="4100752" y="2631879"/>
            <a:ext cx="3980577" cy="25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hr-HR" sz="2800" b="0" kern="0" dirty="0"/>
              <a:t>Ručna vitla</a:t>
            </a:r>
          </a:p>
          <a:p>
            <a:pPr marL="0" indent="0">
              <a:buFontTx/>
              <a:buNone/>
            </a:pPr>
            <a:r>
              <a:rPr lang="hr-HR" sz="2800" b="0" kern="0" dirty="0"/>
              <a:t>Služe za:</a:t>
            </a:r>
          </a:p>
          <a:p>
            <a:pPr lvl="1"/>
            <a:r>
              <a:rPr lang="hr-HR" sz="2800" b="0" kern="0" dirty="0"/>
              <a:t>vuču </a:t>
            </a:r>
          </a:p>
          <a:p>
            <a:pPr lvl="1"/>
            <a:r>
              <a:rPr lang="hr-HR" sz="2800" b="0" kern="0" dirty="0"/>
              <a:t>podizanje </a:t>
            </a:r>
          </a:p>
          <a:p>
            <a:pPr lvl="1"/>
            <a:r>
              <a:rPr lang="hr-HR" sz="2800" b="0" kern="0" dirty="0"/>
              <a:t>zatezanje </a:t>
            </a:r>
          </a:p>
          <a:p>
            <a:pPr marL="0" indent="0">
              <a:buFontTx/>
              <a:buNone/>
            </a:pPr>
            <a:r>
              <a:rPr lang="hr-HR" sz="2800" b="0" kern="0" dirty="0"/>
              <a:t>Vrste:</a:t>
            </a:r>
          </a:p>
          <a:p>
            <a:pPr lvl="1"/>
            <a:endParaRPr lang="hr-HR" sz="2800" b="0" kern="0" dirty="0"/>
          </a:p>
        </p:txBody>
      </p:sp>
      <p:pic>
        <p:nvPicPr>
          <p:cNvPr id="5" name="Picture 2" descr="&#10;">
            <a:extLst>
              <a:ext uri="{FF2B5EF4-FFF2-40B4-BE49-F238E27FC236}">
                <a16:creationId xmlns:a16="http://schemas.microsoft.com/office/drawing/2014/main" id="{2E5DFAF5-3CAA-2F06-0736-8930257E8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12" y="1993392"/>
            <a:ext cx="4986528" cy="37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Oprema za svladavanje sila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Hidraulička oprema</a:t>
            </a:r>
          </a:p>
          <a:p>
            <a:pPr lvl="1"/>
            <a:r>
              <a:rPr lang="hr-HR" dirty="0"/>
              <a:t>Koristi tlak ulja za razvijanje velike sile.</a:t>
            </a:r>
          </a:p>
          <a:p>
            <a:pPr marL="0" indent="0">
              <a:buNone/>
            </a:pPr>
            <a:r>
              <a:rPr lang="hr-HR" dirty="0"/>
              <a:t>Primjena:</a:t>
            </a:r>
          </a:p>
          <a:p>
            <a:pPr lvl="1"/>
            <a:r>
              <a:rPr lang="hr-HR" dirty="0"/>
              <a:t>rezanje vozila </a:t>
            </a:r>
          </a:p>
          <a:p>
            <a:pPr lvl="1"/>
            <a:r>
              <a:rPr lang="hr-HR" dirty="0"/>
              <a:t>razmicanje lima </a:t>
            </a:r>
          </a:p>
          <a:p>
            <a:pPr lvl="1"/>
            <a:r>
              <a:rPr lang="hr-HR" dirty="0"/>
              <a:t>podizanje tereta </a:t>
            </a:r>
          </a:p>
          <a:p>
            <a:pPr marL="0" indent="0">
              <a:buNone/>
            </a:pPr>
            <a:r>
              <a:rPr lang="hr-HR" dirty="0"/>
              <a:t>Primjeri:</a:t>
            </a:r>
          </a:p>
          <a:p>
            <a:pPr lvl="1"/>
            <a:r>
              <a:rPr lang="hr-HR" dirty="0"/>
              <a:t>škare </a:t>
            </a:r>
          </a:p>
          <a:p>
            <a:pPr lvl="1"/>
            <a:r>
              <a:rPr lang="hr-HR" dirty="0" err="1"/>
              <a:t>razupore</a:t>
            </a:r>
            <a:r>
              <a:rPr lang="hr-HR" dirty="0"/>
              <a:t> </a:t>
            </a:r>
          </a:p>
          <a:p>
            <a:pPr lvl="1"/>
            <a:r>
              <a:rPr lang="hr-HR" dirty="0"/>
              <a:t>cilindri</a:t>
            </a:r>
          </a:p>
          <a:p>
            <a:endParaRPr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4726343-40FD-D6CD-B6E1-2E1642E84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35" y="2577906"/>
            <a:ext cx="1867161" cy="278168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231CAE0-2D48-690D-CB25-3FEFC1AF6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869" y="2577906"/>
            <a:ext cx="2591162" cy="155279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AAC74A1-CA0B-00EC-2AD0-70CA7ABF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735" y="4335148"/>
            <a:ext cx="3153215" cy="186716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A401E-33E3-3792-811E-9FABD5C6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6628-138E-260D-96CC-56BA9BE5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Oprema za svladavanje sila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174BE-4C4C-059E-78B8-C736AF3B5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Pneumatski jastuci</a:t>
            </a:r>
          </a:p>
          <a:p>
            <a:pPr marL="0" indent="0">
              <a:buNone/>
            </a:pPr>
            <a:r>
              <a:rPr lang="hr-HR" dirty="0"/>
              <a:t>Koriste se za:</a:t>
            </a:r>
          </a:p>
          <a:p>
            <a:pPr lvl="1"/>
            <a:r>
              <a:rPr lang="hr-HR" dirty="0"/>
              <a:t>podizanje vozila </a:t>
            </a:r>
          </a:p>
          <a:p>
            <a:pPr lvl="1"/>
            <a:r>
              <a:rPr lang="hr-HR" dirty="0"/>
              <a:t>podizanje konstrukcija </a:t>
            </a:r>
          </a:p>
          <a:p>
            <a:pPr marL="0" indent="0">
              <a:buNone/>
            </a:pPr>
            <a:r>
              <a:rPr lang="hr-HR" dirty="0"/>
              <a:t>Prednosti:</a:t>
            </a:r>
          </a:p>
          <a:p>
            <a:pPr lvl="1"/>
            <a:r>
              <a:rPr lang="hr-HR" dirty="0"/>
              <a:t>velika sila dizanja </a:t>
            </a:r>
          </a:p>
          <a:p>
            <a:pPr lvl="1"/>
            <a:r>
              <a:rPr lang="hr-HR" dirty="0"/>
              <a:t>mali početni prostor</a:t>
            </a:r>
          </a:p>
          <a:p>
            <a:endParaRPr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B5A1BD5-E217-B1FE-3F30-702DE0894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23" y="4298667"/>
            <a:ext cx="6611273" cy="22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51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31933-EF42-66E4-70FE-5AEBC876C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352AA-E902-C326-8391-FE1A8256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Oprema za svladavanje sila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31FA3-9302-E670-4C7B-6667C0F53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Poluge i alati</a:t>
            </a:r>
          </a:p>
          <a:p>
            <a:pPr marL="0" indent="0">
              <a:buNone/>
            </a:pPr>
            <a:r>
              <a:rPr lang="hr-HR" dirty="0"/>
              <a:t>Jednostavna sredstva za:</a:t>
            </a:r>
          </a:p>
          <a:p>
            <a:pPr lvl="1"/>
            <a:r>
              <a:rPr lang="hr-HR" dirty="0"/>
              <a:t>razvaljivanje </a:t>
            </a:r>
          </a:p>
          <a:p>
            <a:pPr lvl="1"/>
            <a:r>
              <a:rPr lang="hr-HR" dirty="0"/>
              <a:t>pomicanje </a:t>
            </a:r>
          </a:p>
          <a:p>
            <a:pPr lvl="1"/>
            <a:r>
              <a:rPr lang="hr-HR" dirty="0" err="1"/>
              <a:t>odizanje</a:t>
            </a: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dirty="0"/>
              <a:t>Primjeri:</a:t>
            </a:r>
          </a:p>
          <a:p>
            <a:pPr lvl="1"/>
            <a:r>
              <a:rPr lang="hr-HR" dirty="0"/>
              <a:t>pajser </a:t>
            </a:r>
          </a:p>
          <a:p>
            <a:pPr lvl="1"/>
            <a:r>
              <a:rPr lang="hr-HR" dirty="0"/>
              <a:t>poluga </a:t>
            </a:r>
          </a:p>
          <a:p>
            <a:pPr lvl="1"/>
            <a:r>
              <a:rPr lang="hr-HR" dirty="0" err="1"/>
              <a:t>Halligan</a:t>
            </a:r>
            <a:r>
              <a:rPr lang="hr-HR" dirty="0"/>
              <a:t> alat</a:t>
            </a:r>
          </a:p>
          <a:p>
            <a:endParaRPr dirty="0"/>
          </a:p>
        </p:txBody>
      </p:sp>
      <p:pic>
        <p:nvPicPr>
          <p:cNvPr id="3076" name="Picture 4" descr="Alat Halligan Bar 91 cm.">
            <a:extLst>
              <a:ext uri="{FF2B5EF4-FFF2-40B4-BE49-F238E27FC236}">
                <a16:creationId xmlns:a16="http://schemas.microsoft.com/office/drawing/2014/main" id="{DCDA1043-B57B-1D69-13BB-77F72A27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28" y="1828800"/>
            <a:ext cx="3954780" cy="395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009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0F84A-3188-E637-0CB6-31B97951C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4CA3A-D2BF-C087-3566-B949AEF0C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Oprema za svladavanje sila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6E50F-25B9-70F4-CE5E-78A5D694B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Kolotura je jednostavan mehanički uređaj preko kojeg prolazi uže ili sajla radi:</a:t>
            </a:r>
          </a:p>
          <a:p>
            <a:pPr lvl="1"/>
            <a:r>
              <a:rPr lang="hr-HR" dirty="0"/>
              <a:t>promjene smjera sile </a:t>
            </a:r>
          </a:p>
          <a:p>
            <a:pPr lvl="1"/>
            <a:r>
              <a:rPr lang="hr-HR" dirty="0"/>
              <a:t>smanjenja potrebne sile</a:t>
            </a:r>
          </a:p>
          <a:p>
            <a:pPr marL="0" indent="0">
              <a:buNone/>
            </a:pPr>
            <a:r>
              <a:rPr lang="hr-HR" dirty="0"/>
              <a:t>Vrste kolotura</a:t>
            </a:r>
          </a:p>
          <a:p>
            <a:r>
              <a:rPr lang="hr-HR" dirty="0"/>
              <a:t>Nepomična kolotura</a:t>
            </a:r>
          </a:p>
          <a:p>
            <a:pPr lvl="1"/>
            <a:r>
              <a:rPr lang="hr-HR" dirty="0"/>
              <a:t>mijenja smjer sile </a:t>
            </a:r>
          </a:p>
          <a:p>
            <a:pPr lvl="1"/>
            <a:r>
              <a:rPr lang="hr-HR" dirty="0"/>
              <a:t>ne smanjuje potrebnu silu </a:t>
            </a:r>
          </a:p>
          <a:p>
            <a:pPr marL="0" indent="0">
              <a:buNone/>
            </a:pPr>
            <a:r>
              <a:rPr lang="hr-HR" dirty="0"/>
              <a:t>Primjer:</a:t>
            </a:r>
          </a:p>
          <a:p>
            <a:pPr lvl="1"/>
            <a:r>
              <a:rPr lang="hr-HR" dirty="0"/>
              <a:t>podizanje tereta povlačenjem prema dolje </a:t>
            </a:r>
          </a:p>
          <a:p>
            <a:r>
              <a:rPr lang="hr-HR" dirty="0"/>
              <a:t>Pomična kolotura</a:t>
            </a:r>
          </a:p>
          <a:p>
            <a:pPr lvl="1"/>
            <a:r>
              <a:rPr lang="hr-HR" dirty="0"/>
              <a:t>smanjuje potrebnu silu </a:t>
            </a:r>
          </a:p>
          <a:p>
            <a:pPr lvl="1"/>
            <a:r>
              <a:rPr lang="hr-HR" dirty="0"/>
              <a:t>teret se podiže lakše </a:t>
            </a:r>
          </a:p>
          <a:p>
            <a:pPr lvl="1"/>
            <a:r>
              <a:rPr lang="hr-HR" dirty="0"/>
              <a:t>sila se smanjuje za pola</a:t>
            </a:r>
          </a:p>
          <a:p>
            <a:endParaRPr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A8D45317-236A-D3CD-94FD-D8B23CCA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041"/>
            <a:ext cx="2377020" cy="198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0FF3995-C50D-F9F6-6B03-3AB32EE0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11" y="3429000"/>
            <a:ext cx="1819262" cy="317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1439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89F4F-1C18-E8C8-B427-443646C7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8396-B7FB-6E20-CF05-729EF881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Oprema za svladavanje sila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779A0-58A0-CA7E-0FED-35DB74E02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/>
              <a:t>Koloturje</a:t>
            </a:r>
            <a:r>
              <a:rPr lang="hr-HR" dirty="0"/>
              <a:t> je sustav više kolotura povezanih užetom.</a:t>
            </a:r>
          </a:p>
          <a:p>
            <a:pPr marL="0" indent="0">
              <a:buNone/>
            </a:pPr>
            <a:r>
              <a:rPr lang="hr-HR" dirty="0"/>
              <a:t>Koristi se za: </a:t>
            </a:r>
          </a:p>
          <a:p>
            <a:pPr lvl="1"/>
            <a:r>
              <a:rPr lang="hr-HR" dirty="0"/>
              <a:t>Veliko povećanje sila</a:t>
            </a:r>
          </a:p>
          <a:p>
            <a:pPr lvl="1"/>
            <a:r>
              <a:rPr lang="hr-HR" dirty="0"/>
              <a:t>Dizanje teških tereta</a:t>
            </a:r>
          </a:p>
          <a:p>
            <a:pPr lvl="1"/>
            <a:r>
              <a:rPr lang="hr-HR" dirty="0"/>
              <a:t>Spašavanje</a:t>
            </a:r>
          </a:p>
          <a:p>
            <a:pPr marL="0" indent="0">
              <a:buNone/>
            </a:pPr>
            <a:r>
              <a:rPr lang="hr-HR" dirty="0"/>
              <a:t>Nedostaci: </a:t>
            </a:r>
          </a:p>
          <a:p>
            <a:pPr lvl="1"/>
            <a:r>
              <a:rPr lang="hr-HR" dirty="0"/>
              <a:t>Sporiji rad</a:t>
            </a:r>
          </a:p>
          <a:p>
            <a:pPr lvl="1"/>
            <a:r>
              <a:rPr lang="hr-HR" dirty="0"/>
              <a:t>Gubici zbog trenja</a:t>
            </a:r>
          </a:p>
          <a:p>
            <a:pPr lvl="1"/>
            <a:r>
              <a:rPr lang="hr-HR" dirty="0"/>
              <a:t>Potreba za kvalitetnim sidrištem</a:t>
            </a:r>
          </a:p>
        </p:txBody>
      </p:sp>
      <p:pic>
        <p:nvPicPr>
          <p:cNvPr id="6146" name="Picture 2" descr="Koloturnik – Wikipedija">
            <a:extLst>
              <a:ext uri="{FF2B5EF4-FFF2-40B4-BE49-F238E27FC236}">
                <a16:creationId xmlns:a16="http://schemas.microsoft.com/office/drawing/2014/main" id="{55D3B719-C422-6509-428B-67133869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255" y="2062162"/>
            <a:ext cx="2900052" cy="440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89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48B46-9E7C-4389-1E2E-E7E16E3A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5ABF0-8A3C-9CBA-DB3F-8E6D6CA5E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Oprema za svladavanje sila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E105-3D44-C9D6-793C-90BAD89C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5" y="1628775"/>
            <a:ext cx="4332286" cy="4679950"/>
          </a:xfrm>
        </p:spPr>
        <p:txBody>
          <a:bodyPr/>
          <a:lstStyle/>
          <a:p>
            <a:r>
              <a:rPr lang="hr-HR" dirty="0"/>
              <a:t>Užad – </a:t>
            </a:r>
            <a:r>
              <a:rPr lang="hr-HR" dirty="0" err="1"/>
              <a:t>poliamid</a:t>
            </a:r>
            <a:r>
              <a:rPr lang="hr-HR" dirty="0"/>
              <a:t>, poliester, kevlar</a:t>
            </a:r>
          </a:p>
          <a:p>
            <a:pPr lvl="1"/>
            <a:r>
              <a:rPr lang="hr-HR" dirty="0"/>
              <a:t>Velika čvrstoća</a:t>
            </a:r>
          </a:p>
          <a:p>
            <a:pPr lvl="1"/>
            <a:r>
              <a:rPr lang="hr-HR" dirty="0"/>
              <a:t>Mala masa</a:t>
            </a:r>
          </a:p>
          <a:p>
            <a:pPr lvl="1"/>
            <a:r>
              <a:rPr lang="hr-HR" dirty="0"/>
              <a:t>Otpornost </a:t>
            </a:r>
          </a:p>
          <a:p>
            <a:endParaRPr lang="hr-HR" dirty="0"/>
          </a:p>
          <a:p>
            <a:r>
              <a:rPr lang="hr-HR" dirty="0"/>
              <a:t>Dinamičko uže</a:t>
            </a:r>
          </a:p>
          <a:p>
            <a:pPr lvl="1"/>
            <a:r>
              <a:rPr lang="hr-HR" dirty="0"/>
              <a:t>Rastezljivo</a:t>
            </a:r>
          </a:p>
          <a:p>
            <a:pPr lvl="1"/>
            <a:r>
              <a:rPr lang="hr-HR" dirty="0"/>
              <a:t>Upija silu pada</a:t>
            </a:r>
          </a:p>
          <a:p>
            <a:pPr lvl="1"/>
            <a:r>
              <a:rPr lang="hr-HR" dirty="0"/>
              <a:t>Alpinizam</a:t>
            </a:r>
          </a:p>
          <a:p>
            <a:pPr lvl="1"/>
            <a:r>
              <a:rPr lang="hr-HR" dirty="0"/>
              <a:t>Osiguranje ljudi</a:t>
            </a: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13578F6-0F3F-D5EB-E7E0-E182E3994E98}"/>
              </a:ext>
            </a:extLst>
          </p:cNvPr>
          <p:cNvSpPr txBox="1"/>
          <p:nvPr/>
        </p:nvSpPr>
        <p:spPr>
          <a:xfrm>
            <a:off x="4800601" y="3968750"/>
            <a:ext cx="30815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b="0" dirty="0">
                <a:solidFill>
                  <a:schemeClr val="bg1"/>
                </a:solidFill>
              </a:rPr>
              <a:t>Statičko uže</a:t>
            </a:r>
          </a:p>
          <a:p>
            <a:pPr marL="800100" lvl="1" indent="-342900">
              <a:buFont typeface="Georgia" panose="02040502050405020303" pitchFamily="18" charset="0"/>
              <a:buChar char="−"/>
            </a:pPr>
            <a:r>
              <a:rPr lang="hr-HR" sz="2000" b="0" dirty="0">
                <a:solidFill>
                  <a:schemeClr val="bg1"/>
                </a:solidFill>
              </a:rPr>
              <a:t>Malo rastezanje</a:t>
            </a:r>
          </a:p>
          <a:p>
            <a:pPr marL="800100" lvl="1" indent="-342900">
              <a:buFont typeface="Georgia" panose="02040502050405020303" pitchFamily="18" charset="0"/>
              <a:buChar char="−"/>
            </a:pPr>
            <a:r>
              <a:rPr lang="hr-HR" sz="2000" b="0" dirty="0">
                <a:solidFill>
                  <a:schemeClr val="bg1"/>
                </a:solidFill>
              </a:rPr>
              <a:t>Rad na visini</a:t>
            </a:r>
          </a:p>
          <a:p>
            <a:pPr marL="800100" lvl="1" indent="-342900">
              <a:buFont typeface="Georgia" panose="02040502050405020303" pitchFamily="18" charset="0"/>
              <a:buChar char="−"/>
            </a:pPr>
            <a:r>
              <a:rPr lang="hr-HR" sz="2000" b="0" dirty="0">
                <a:solidFill>
                  <a:schemeClr val="bg1"/>
                </a:solidFill>
              </a:rPr>
              <a:t>Spašavanje</a:t>
            </a:r>
          </a:p>
          <a:p>
            <a:pPr marL="800100" lvl="1" indent="-342900">
              <a:buFont typeface="Georgia" panose="02040502050405020303" pitchFamily="18" charset="0"/>
              <a:buChar char="−"/>
            </a:pPr>
            <a:r>
              <a:rPr lang="hr-HR" sz="2000" b="0" dirty="0">
                <a:solidFill>
                  <a:schemeClr val="bg1"/>
                </a:solidFill>
              </a:rPr>
              <a:t>Podizanje tereta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977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Glavni ciljevi intervencije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Spašavanje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života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Zaštita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imovine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Sprječavanje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širenja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požara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Sigurnost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vatrogasaca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Ispitna pitanja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r-HR" sz="2400" dirty="0"/>
              <a:t>Što je vatrogasna taktika?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Što je vatrogasna intervencija?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Koji su glavni ciljevi vatrogasne intervencije?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Koji su produkti nastali u požaru?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Koje su zone razlikujemo u požaru?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Klasifikacija požara prema vrsti gorive tvari.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Klasifikacija požara prema fazi razvoja.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Klasifikacija požara prema obujmu i veličini.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Klasifikacija požara prema mjestu nastanka.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Što su </a:t>
            </a:r>
            <a:r>
              <a:rPr lang="hr-HR" sz="2400" dirty="0" err="1"/>
              <a:t>mlazevi</a:t>
            </a:r>
            <a:r>
              <a:rPr lang="hr-HR" sz="2400" dirty="0"/>
              <a:t> i nabroji vrstu </a:t>
            </a:r>
            <a:r>
              <a:rPr lang="hr-HR" sz="2400" dirty="0" err="1"/>
              <a:t>mlazeva</a:t>
            </a:r>
            <a:r>
              <a:rPr lang="hr-HR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endParaRPr lang="hr-HR" dirty="0"/>
          </a:p>
          <a:p>
            <a:pPr marL="457200" indent="-457200">
              <a:buFont typeface="+mj-lt"/>
              <a:buAutoNum type="arabicPeriod"/>
            </a:pPr>
            <a:endParaRPr lang="hr-HR" dirty="0"/>
          </a:p>
          <a:p>
            <a:pPr marL="457200" indent="-457200">
              <a:buFont typeface="+mj-lt"/>
              <a:buAutoNum type="arabicPeriod"/>
            </a:pPr>
            <a:endParaRPr lang="hr-HR" dirty="0"/>
          </a:p>
          <a:p>
            <a:pPr marL="457200" indent="-457200">
              <a:buFont typeface="+mj-lt"/>
              <a:buAutoNum type="arabicPeriod"/>
            </a:pPr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EB8AE-E457-C6FC-ADC1-135489C64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AE1C-924A-D799-D22A-F62F14EC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Ispitna pitanja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10D1-CC7C-F1A2-CCE2-D78B46EB6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11"/>
            </a:pPr>
            <a:r>
              <a:rPr lang="hr-HR" dirty="0"/>
              <a:t>Koja je razlika između </a:t>
            </a:r>
            <a:r>
              <a:rPr lang="hr-HR" dirty="0" err="1"/>
              <a:t>mlazeva</a:t>
            </a:r>
            <a:r>
              <a:rPr lang="hr-HR" dirty="0"/>
              <a:t>?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hr-HR" dirty="0"/>
              <a:t>Opasnosti pri intervenciji i mjere zaštite.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hr-HR" dirty="0"/>
              <a:t>Koja su osnovna sredstva za gašenje požara?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hr-HR" dirty="0"/>
              <a:t>Taktička primjena pjene za gašenje.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hr-HR" dirty="0"/>
              <a:t>Nabroji vrste taktičkog djelovanja.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hr-HR" dirty="0"/>
              <a:t>Taktika gašenja požara u objektu.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hr-HR" dirty="0"/>
              <a:t>Koji su glavni ciljevi kod šumskih požara i nabroji načine gašenja?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hr-HR" dirty="0"/>
              <a:t>Što su koloture, koloturnici i koja je razlika između statičkog i dinamičkog užeta? </a:t>
            </a:r>
          </a:p>
          <a:p>
            <a:pPr marL="457200" indent="-457200">
              <a:buFont typeface="+mj-lt"/>
              <a:buAutoNum type="arabicPeriod" startAt="11"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457200" indent="-457200">
              <a:buFont typeface="+mj-lt"/>
              <a:buAutoNum type="arabicPeriod" startAt="1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57464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0C7FB2-2CD8-D7F0-6E37-DF2F9348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6A7BEF-6B88-65F8-A44C-F4D62E334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4000" dirty="0"/>
          </a:p>
          <a:p>
            <a:pPr marL="0" indent="0">
              <a:buNone/>
            </a:pPr>
            <a:endParaRPr lang="hr-HR" sz="4000" dirty="0"/>
          </a:p>
          <a:p>
            <a:pPr marL="0" indent="0" algn="ctr">
              <a:buNone/>
            </a:pPr>
            <a:r>
              <a:rPr lang="hr-HR" sz="4000" dirty="0"/>
              <a:t>HVALA NA PAŽNJI</a:t>
            </a:r>
          </a:p>
        </p:txBody>
      </p:sp>
    </p:spTree>
    <p:extLst>
      <p:ext uri="{BB962C8B-B14F-4D97-AF65-F5344CB8AC3E}">
        <p14:creationId xmlns:p14="http://schemas.microsoft.com/office/powerpoint/2010/main" val="368112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58E11B-3E9F-EAC2-37CA-18A7567F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Produkti nastali u požaru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FC2D535-75C3-91ED-1335-9FEAF266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4" y="1628775"/>
            <a:ext cx="8319070" cy="4679950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Toplina – energija koja se prenosi s tijela veće 		 temperature na tijelo manje 				 temperature</a:t>
            </a: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Temperatura – indikator topline kojim se    				određuje „ugrijanost”, odnosno 			„ohlađenost” nekog tijela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4334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7B9A2-FEAF-55CF-C170-1F9D26FB3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AD23C2-A8C4-4EE0-BA3F-05BB13109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Produkti nastali u požaru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C3D2FA6-70EF-720A-4BE3-E63350964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4" y="1628775"/>
            <a:ext cx="8319070" cy="4679950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Dim - gorenjem nastaju plinoviti, tekući i kruti 	    produkti koji se neposredno šire u okolinu</a:t>
            </a:r>
          </a:p>
          <a:p>
            <a:pPr marL="0" indent="0">
              <a:buNone/>
            </a:pP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          - najčešći je uzrok stradavanja u požarima</a:t>
            </a:r>
          </a:p>
          <a:p>
            <a:pPr marL="0" indent="0">
              <a:buNone/>
            </a:pP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          - sastav dima ovisi o vrsti i kemijskom 	   	    sastavu gorive tvari te je za različite gorive 	    tvari različit</a:t>
            </a:r>
          </a:p>
          <a:p>
            <a:pPr marL="0" indent="0">
              <a:buNone/>
            </a:pP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          - obavezna zaštita dišnih organa</a:t>
            </a:r>
          </a:p>
        </p:txBody>
      </p:sp>
    </p:spTree>
    <p:extLst>
      <p:ext uri="{BB962C8B-B14F-4D97-AF65-F5344CB8AC3E}">
        <p14:creationId xmlns:p14="http://schemas.microsoft.com/office/powerpoint/2010/main" val="15695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E03DB-4730-42BE-B6AA-ED1858A5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0E9187-0A91-75E3-0B78-A9518B78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Produkti nastali u požaru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08A27D-BC4A-B2A7-CEB4-C43C764EF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4" y="1628775"/>
            <a:ext cx="8319070" cy="4679950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Plamen (svjetlost) – vidljiv, svjetleći oblik plina 	        		         koji gori</a:t>
            </a:r>
          </a:p>
          <a:p>
            <a:pPr marL="0" indent="0">
              <a:buNone/>
            </a:pP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- smanjenje svjetlosti je uzrokovano    		  potpunijim gorenjem ugljika</a:t>
            </a:r>
          </a:p>
          <a:p>
            <a:pPr marL="0" indent="0">
              <a:buNone/>
            </a:pP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- plamen nije prisutan u procesima 		 gorenja u kojima se gorenje odvija 		 samo u obliku žara ili tinjanja</a:t>
            </a:r>
          </a:p>
        </p:txBody>
      </p:sp>
    </p:spTree>
    <p:extLst>
      <p:ext uri="{BB962C8B-B14F-4D97-AF65-F5344CB8AC3E}">
        <p14:creationId xmlns:p14="http://schemas.microsoft.com/office/powerpoint/2010/main" val="136498246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890</TotalTime>
  <Words>2688</Words>
  <Application>Microsoft Office PowerPoint</Application>
  <PresentationFormat>Prikaz na zaslonu (4:3)</PresentationFormat>
  <Paragraphs>451</Paragraphs>
  <Slides>62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62</vt:i4>
      </vt:variant>
    </vt:vector>
  </HeadingPairs>
  <TitlesOfParts>
    <vt:vector size="67" baseType="lpstr">
      <vt:lpstr>Arial</vt:lpstr>
      <vt:lpstr>Georgia</vt:lpstr>
      <vt:lpstr>Wingdings</vt:lpstr>
      <vt:lpstr>template</vt:lpstr>
      <vt:lpstr>Custom Design</vt:lpstr>
      <vt:lpstr> Požarne intervencije</vt:lpstr>
      <vt:lpstr>Što je vatrogasna taktika?</vt:lpstr>
      <vt:lpstr>Što je vatrogasna taktika?</vt:lpstr>
      <vt:lpstr>Načela vatrogasne operative?</vt:lpstr>
      <vt:lpstr>Što je vatrogasna intervencija?</vt:lpstr>
      <vt:lpstr>Glavni ciljevi intervencije</vt:lpstr>
      <vt:lpstr>Produkti nastali u požaru</vt:lpstr>
      <vt:lpstr>Produkti nastali u požaru</vt:lpstr>
      <vt:lpstr>Produkti nastali u požaru</vt:lpstr>
      <vt:lpstr>Zone u požaru</vt:lpstr>
      <vt:lpstr>Zone u požaru</vt:lpstr>
      <vt:lpstr>Zone u požaru</vt:lpstr>
      <vt:lpstr>Klasifikacija požara</vt:lpstr>
      <vt:lpstr>Zašto je razredba važna</vt:lpstr>
      <vt:lpstr>Prema vrsti gorive tvari</vt:lpstr>
      <vt:lpstr>Prema fazi razvoja</vt:lpstr>
      <vt:lpstr>Prema fazi razvoja</vt:lpstr>
      <vt:lpstr>PowerPoint prezentacija</vt:lpstr>
      <vt:lpstr>Prema obujmu</vt:lpstr>
      <vt:lpstr>Prema obujmu</vt:lpstr>
      <vt:lpstr>Prema mjestu nastanka</vt:lpstr>
      <vt:lpstr>PowerPoint prezentacija</vt:lpstr>
      <vt:lpstr>Prema mjestu nastanka</vt:lpstr>
      <vt:lpstr>Taktička primjena sredstva za  gašenje</vt:lpstr>
      <vt:lpstr>Voda</vt:lpstr>
      <vt:lpstr>Voda</vt:lpstr>
      <vt:lpstr>Voda</vt:lpstr>
      <vt:lpstr>Voda</vt:lpstr>
      <vt:lpstr>Pjena</vt:lpstr>
      <vt:lpstr>Pjena</vt:lpstr>
      <vt:lpstr>Prah</vt:lpstr>
      <vt:lpstr>Prah</vt:lpstr>
      <vt:lpstr>CO₂</vt:lpstr>
      <vt:lpstr>CO₂</vt:lpstr>
      <vt:lpstr>Haloni i zamjenska sredstva</vt:lpstr>
      <vt:lpstr>Glavne opasnosti u požaru</vt:lpstr>
      <vt:lpstr>Glavne opasnosti u požaru</vt:lpstr>
      <vt:lpstr>Mjere zaštite</vt:lpstr>
      <vt:lpstr>Vrste taktičkog djelovanja</vt:lpstr>
      <vt:lpstr>Taktički zahvati požara</vt:lpstr>
      <vt:lpstr>Taktički zahvati požara</vt:lpstr>
      <vt:lpstr>Taktički zahvati požara</vt:lpstr>
      <vt:lpstr>Taktika gašenja požara u  objektu</vt:lpstr>
      <vt:lpstr>Taktika gašenja požara u  pojedinim dijelovima objekta</vt:lpstr>
      <vt:lpstr>Gašenje požara u visokim  objektima</vt:lpstr>
      <vt:lpstr>Taktika gašenja požara u  prometu</vt:lpstr>
      <vt:lpstr>Požari zapaljivih tekućina</vt:lpstr>
      <vt:lpstr>Gašenje šumskih požara</vt:lpstr>
      <vt:lpstr>Gašenje šumskih požara</vt:lpstr>
      <vt:lpstr>Gašenje šumskih požara</vt:lpstr>
      <vt:lpstr>Gašenje šumskih požara</vt:lpstr>
      <vt:lpstr>Oprema za svladavanje sila</vt:lpstr>
      <vt:lpstr>Oprema za svladavanje sila</vt:lpstr>
      <vt:lpstr>Oprema za svladavanje sila</vt:lpstr>
      <vt:lpstr>Oprema za svladavanje sila</vt:lpstr>
      <vt:lpstr>Oprema za svladavanje sila</vt:lpstr>
      <vt:lpstr>Oprema za svladavanje sila</vt:lpstr>
      <vt:lpstr>Oprema za svladavanje sila</vt:lpstr>
      <vt:lpstr>Oprema za svladavanje sila</vt:lpstr>
      <vt:lpstr>Ispitna pitanja</vt:lpstr>
      <vt:lpstr>Ispitna pitanja</vt:lpstr>
      <vt:lpstr>PowerPoint prezentacija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JVP Križevci</cp:lastModifiedBy>
  <cp:revision>14</cp:revision>
  <dcterms:created xsi:type="dcterms:W3CDTF">2013-01-27T09:14:16Z</dcterms:created>
  <dcterms:modified xsi:type="dcterms:W3CDTF">2026-05-15T13:27:51Z</dcterms:modified>
  <cp:category/>
</cp:coreProperties>
</file>