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0f371b00358b4075" /><Relationship Type="http://schemas.openxmlformats.org/officeDocument/2006/relationships/extended-properties" Target="/docProps/app.xml" Id="R65a76e38bd7444f2" /><Relationship Type="http://schemas.openxmlformats.org/officeDocument/2006/relationships/officeDocument" Target="/ppt/presentation.xml" Id="Rca324baf93004d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1f85a8e5ce41cf"/>
  </p:sldMasterIdLst>
  <p:notesMasterIdLst>
    <p:notesMasterId xmlns:r="http://schemas.openxmlformats.org/officeDocument/2006/relationships" r:id="R9cede89f5f9d41fd"/>
  </p:notesMasterIdLst>
  <p:sldIdLst>
    <p:sldId xmlns:r="http://schemas.openxmlformats.org/officeDocument/2006/relationships" id="256" r:id="R2eac5e4e89ff4792"/>
    <p:sldId xmlns:r="http://schemas.openxmlformats.org/officeDocument/2006/relationships" id="257" r:id="R422d4e095e934b0a"/>
    <p:sldId xmlns:r="http://schemas.openxmlformats.org/officeDocument/2006/relationships" id="258" r:id="Rc50825014f5b4c18"/>
    <p:sldId xmlns:r="http://schemas.openxmlformats.org/officeDocument/2006/relationships" id="259" r:id="R0b609b1e414642db"/>
    <p:sldId xmlns:r="http://schemas.openxmlformats.org/officeDocument/2006/relationships" id="260" r:id="Ra3f12bc8fecb40f7"/>
    <p:sldId xmlns:r="http://schemas.openxmlformats.org/officeDocument/2006/relationships" id="261" r:id="R83babf78b80246e6"/>
    <p:sldId xmlns:r="http://schemas.openxmlformats.org/officeDocument/2006/relationships" id="262" r:id="Rbbbbbe7eddc9466c"/>
    <p:sldId xmlns:r="http://schemas.openxmlformats.org/officeDocument/2006/relationships" id="263" r:id="R2afbe0aa0bca4128"/>
    <p:sldId xmlns:r="http://schemas.openxmlformats.org/officeDocument/2006/relationships" id="264" r:id="Rf4587439fe694201"/>
    <p:sldId xmlns:r="http://schemas.openxmlformats.org/officeDocument/2006/relationships" id="265" r:id="Ra57f4e60daca48d5"/>
    <p:sldId xmlns:r="http://schemas.openxmlformats.org/officeDocument/2006/relationships" id="266" r:id="Rb327e56dc46b41ea"/>
    <p:sldId xmlns:r="http://schemas.openxmlformats.org/officeDocument/2006/relationships" id="267" r:id="R56268c5ee95e403c"/>
    <p:sldId xmlns:r="http://schemas.openxmlformats.org/officeDocument/2006/relationships" id="268" r:id="Re62d784afd734165"/>
    <p:sldId xmlns:r="http://schemas.openxmlformats.org/officeDocument/2006/relationships" id="269" r:id="Rb99f6a1d093b44f6"/>
    <p:sldId xmlns:r="http://schemas.openxmlformats.org/officeDocument/2006/relationships" id="270" r:id="Rfd7e590119564aa3"/>
    <p:sldId xmlns:r="http://schemas.openxmlformats.org/officeDocument/2006/relationships" id="271" r:id="R3da7010e4fa14769"/>
    <p:sldId xmlns:r="http://schemas.openxmlformats.org/officeDocument/2006/relationships" id="272" r:id="Re822a874133043d2"/>
    <p:sldId xmlns:r="http://schemas.openxmlformats.org/officeDocument/2006/relationships" id="273" r:id="R74a09ac467d34570"/>
    <p:sldId xmlns:r="http://schemas.openxmlformats.org/officeDocument/2006/relationships" id="274" r:id="Ra56bc24c2d0b4301"/>
    <p:sldId xmlns:r="http://schemas.openxmlformats.org/officeDocument/2006/relationships" id="275" r:id="R1d5be4b6bdd244b9"/>
    <p:sldId xmlns:r="http://schemas.openxmlformats.org/officeDocument/2006/relationships" id="276" r:id="R6f4033b58ff645ba"/>
    <p:sldId xmlns:r="http://schemas.openxmlformats.org/officeDocument/2006/relationships" id="277" r:id="Rc9d67a5a99304c0e"/>
    <p:sldId xmlns:r="http://schemas.openxmlformats.org/officeDocument/2006/relationships" id="278" r:id="R46341b70370e4a53"/>
    <p:sldId xmlns:r="http://schemas.openxmlformats.org/officeDocument/2006/relationships" id="279" r:id="Rfc6d36d5c2e74088"/>
    <p:sldId xmlns:r="http://schemas.openxmlformats.org/officeDocument/2006/relationships" id="280" r:id="R82141436523c40d7"/>
    <p:sldId xmlns:r="http://schemas.openxmlformats.org/officeDocument/2006/relationships" id="281" r:id="R06858f0ee7d144eb"/>
    <p:sldId xmlns:r="http://schemas.openxmlformats.org/officeDocument/2006/relationships" id="282" r:id="Rd1ae7118ee1849ba"/>
    <p:sldId xmlns:r="http://schemas.openxmlformats.org/officeDocument/2006/relationships" id="283" r:id="Ree97f35eb7434e44"/>
    <p:sldId xmlns:r="http://schemas.openxmlformats.org/officeDocument/2006/relationships" id="284" r:id="R150204203fe44122"/>
    <p:sldId xmlns:r="http://schemas.openxmlformats.org/officeDocument/2006/relationships" id="285" r:id="R4f83be48802d422e"/>
  </p:sldIdLst>
  <p:sldSz cx="18288000" cy="10287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1f85a8e5ce41cf" /><Relationship Type="http://schemas.openxmlformats.org/officeDocument/2006/relationships/theme" Target="/ppt/theme/theme1.xml" Id="R743132c38b824aeb" /><Relationship Type="http://schemas.openxmlformats.org/officeDocument/2006/relationships/notesMaster" Target="/ppt/notesMasters/notesMaster1.xml" Id="R9cede89f5f9d41fd" /><Relationship Type="http://schemas.openxmlformats.org/officeDocument/2006/relationships/presProps" Target="/ppt/presProps.xml" Id="R64acf2b73e0a4437" /><Relationship Type="http://schemas.openxmlformats.org/officeDocument/2006/relationships/viewProps" Target="/ppt/viewProps.xml" Id="R29304b3ce2c84b63" /><Relationship Type="http://schemas.openxmlformats.org/officeDocument/2006/relationships/tableStyles" Target="/ppt/tableStyles.xml" Id="R9150d6067c724b75" /><Relationship Type="http://schemas.openxmlformats.org/officeDocument/2006/relationships/slide" Target="/ppt/slides/slide1.xml" Id="R2eac5e4e89ff4792" /><Relationship Type="http://schemas.openxmlformats.org/officeDocument/2006/relationships/slide" Target="/ppt/slides/slide2.xml" Id="R422d4e095e934b0a" /><Relationship Type="http://schemas.openxmlformats.org/officeDocument/2006/relationships/slide" Target="/ppt/slides/slide3.xml" Id="Rc50825014f5b4c18" /><Relationship Type="http://schemas.openxmlformats.org/officeDocument/2006/relationships/slide" Target="/ppt/slides/slide4.xml" Id="R0b609b1e414642db" /><Relationship Type="http://schemas.openxmlformats.org/officeDocument/2006/relationships/slide" Target="/ppt/slides/slide5.xml" Id="Ra3f12bc8fecb40f7" /><Relationship Type="http://schemas.openxmlformats.org/officeDocument/2006/relationships/slide" Target="/ppt/slides/slide6.xml" Id="R83babf78b80246e6" /><Relationship Type="http://schemas.openxmlformats.org/officeDocument/2006/relationships/slide" Target="/ppt/slides/slide7.xml" Id="Rbbbbbe7eddc9466c" /><Relationship Type="http://schemas.openxmlformats.org/officeDocument/2006/relationships/slide" Target="/ppt/slides/slide8.xml" Id="R2afbe0aa0bca4128" /><Relationship Type="http://schemas.openxmlformats.org/officeDocument/2006/relationships/slide" Target="/ppt/slides/slide9.xml" Id="Rf4587439fe694201" /><Relationship Type="http://schemas.openxmlformats.org/officeDocument/2006/relationships/slide" Target="/ppt/slides/slide10.xml" Id="Ra57f4e60daca48d5" /><Relationship Type="http://schemas.openxmlformats.org/officeDocument/2006/relationships/slide" Target="/ppt/slides/slide11.xml" Id="Rb327e56dc46b41ea" /><Relationship Type="http://schemas.openxmlformats.org/officeDocument/2006/relationships/slide" Target="/ppt/slides/slide12.xml" Id="R56268c5ee95e403c" /><Relationship Type="http://schemas.openxmlformats.org/officeDocument/2006/relationships/slide" Target="/ppt/slides/slide13.xml" Id="Re62d784afd734165" /><Relationship Type="http://schemas.openxmlformats.org/officeDocument/2006/relationships/slide" Target="/ppt/slides/slide14.xml" Id="Rb99f6a1d093b44f6" /><Relationship Type="http://schemas.openxmlformats.org/officeDocument/2006/relationships/slide" Target="/ppt/slides/slide15.xml" Id="Rfd7e590119564aa3" /><Relationship Type="http://schemas.openxmlformats.org/officeDocument/2006/relationships/slide" Target="/ppt/slides/slide16.xml" Id="R3da7010e4fa14769" /><Relationship Type="http://schemas.openxmlformats.org/officeDocument/2006/relationships/slide" Target="/ppt/slides/slide17.xml" Id="Re822a874133043d2" /><Relationship Type="http://schemas.openxmlformats.org/officeDocument/2006/relationships/slide" Target="/ppt/slides/slide18.xml" Id="R74a09ac467d34570" /><Relationship Type="http://schemas.openxmlformats.org/officeDocument/2006/relationships/slide" Target="/ppt/slides/slide19.xml" Id="Ra56bc24c2d0b4301" /><Relationship Type="http://schemas.openxmlformats.org/officeDocument/2006/relationships/slide" Target="/ppt/slides/slide20.xml" Id="R1d5be4b6bdd244b9" /><Relationship Type="http://schemas.openxmlformats.org/officeDocument/2006/relationships/slide" Target="/ppt/slides/slide21.xml" Id="R6f4033b58ff645ba" /><Relationship Type="http://schemas.openxmlformats.org/officeDocument/2006/relationships/slide" Target="/ppt/slides/slide22.xml" Id="Rc9d67a5a99304c0e" /><Relationship Type="http://schemas.openxmlformats.org/officeDocument/2006/relationships/slide" Target="/ppt/slides/slide23.xml" Id="R46341b70370e4a53" /><Relationship Type="http://schemas.openxmlformats.org/officeDocument/2006/relationships/slide" Target="/ppt/slides/slide24.xml" Id="Rfc6d36d5c2e74088" /><Relationship Type="http://schemas.openxmlformats.org/officeDocument/2006/relationships/slide" Target="/ppt/slides/slide25.xml" Id="R82141436523c40d7" /><Relationship Type="http://schemas.openxmlformats.org/officeDocument/2006/relationships/slide" Target="/ppt/slides/slide26.xml" Id="R06858f0ee7d144eb" /><Relationship Type="http://schemas.openxmlformats.org/officeDocument/2006/relationships/slide" Target="/ppt/slides/slide27.xml" Id="Rd1ae7118ee1849ba" /><Relationship Type="http://schemas.openxmlformats.org/officeDocument/2006/relationships/slide" Target="/ppt/slides/slide28.xml" Id="Ree97f35eb7434e44" /><Relationship Type="http://schemas.openxmlformats.org/officeDocument/2006/relationships/slide" Target="/ppt/slides/slide29.xml" Id="R150204203fe44122" /><Relationship Type="http://schemas.openxmlformats.org/officeDocument/2006/relationships/slide" Target="/ppt/slides/slide30.xml" Id="R4f83be48802d422e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ece7b7d07e784d9d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d17949ef86c4e81" /><Relationship Type="http://schemas.openxmlformats.org/officeDocument/2006/relationships/notesMaster" Target="/ppt/notesMasters/notesMaster1.xml" Id="R3e4db4b3d15d4e25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55c970546e494ec8" /><Relationship Type="http://schemas.openxmlformats.org/officeDocument/2006/relationships/notesMaster" Target="/ppt/notesMasters/notesMaster1.xml" Id="Rd777db9852ab45eb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447661c319c44889" /><Relationship Type="http://schemas.openxmlformats.org/officeDocument/2006/relationships/notesMaster" Target="/ppt/notesMasters/notesMaster1.xml" Id="Re06ed7ccd3fe441a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7f148a09d3794089" /><Relationship Type="http://schemas.openxmlformats.org/officeDocument/2006/relationships/notesMaster" Target="/ppt/notesMasters/notesMaster1.xml" Id="R2dc93d5e3926476d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ed87b2c8cf814df5" /><Relationship Type="http://schemas.openxmlformats.org/officeDocument/2006/relationships/notesMaster" Target="/ppt/notesMasters/notesMaster1.xml" Id="Rfdbbd549d2504926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536466bbce1a467d" /><Relationship Type="http://schemas.openxmlformats.org/officeDocument/2006/relationships/notesMaster" Target="/ppt/notesMasters/notesMaster1.xml" Id="R8daa48e4f2894931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a735980240fd4117" /><Relationship Type="http://schemas.openxmlformats.org/officeDocument/2006/relationships/notesMaster" Target="/ppt/notesMasters/notesMaster1.xml" Id="R797fc9c7843f4b47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757cc4d6d844480c" /><Relationship Type="http://schemas.openxmlformats.org/officeDocument/2006/relationships/notesMaster" Target="/ppt/notesMasters/notesMaster1.xml" Id="Ra29ef05b9695444e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0906d664b0b6481b" /><Relationship Type="http://schemas.openxmlformats.org/officeDocument/2006/relationships/notesMaster" Target="/ppt/notesMasters/notesMaster1.xml" Id="R709bb37333254312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72ed599490d0410e" /><Relationship Type="http://schemas.openxmlformats.org/officeDocument/2006/relationships/notesMaster" Target="/ppt/notesMasters/notesMaster1.xml" Id="R2b6963f437a94351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061e5eac2ec1432f" /><Relationship Type="http://schemas.openxmlformats.org/officeDocument/2006/relationships/notesMaster" Target="/ppt/notesMasters/notesMaster1.xml" Id="R2a8b8ba50ba04c62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525dd77b8544676" /><Relationship Type="http://schemas.openxmlformats.org/officeDocument/2006/relationships/notesMaster" Target="/ppt/notesMasters/notesMaster1.xml" Id="R972358725399421f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d40d8710f69c4230" /><Relationship Type="http://schemas.openxmlformats.org/officeDocument/2006/relationships/notesMaster" Target="/ppt/notesMasters/notesMaster1.xml" Id="R22c1e3f21f5b47b0" /></Relationships>
</file>

<file path=ppt/notesSlides/_rels/notesSlide21.xml.rels>&#65279;<?xml version="1.0" encoding="utf-8"?><Relationships xmlns="http://schemas.openxmlformats.org/package/2006/relationships"><Relationship Type="http://schemas.openxmlformats.org/officeDocument/2006/relationships/slide" Target="/ppt/slides/slide21.xml" Id="Rc2c2765662714059" /><Relationship Type="http://schemas.openxmlformats.org/officeDocument/2006/relationships/notesMaster" Target="/ppt/notesMasters/notesMaster1.xml" Id="R1f85dc00647841c5" /></Relationships>
</file>

<file path=ppt/notesSlides/_rels/notesSlide22.xml.rels>&#65279;<?xml version="1.0" encoding="utf-8"?><Relationships xmlns="http://schemas.openxmlformats.org/package/2006/relationships"><Relationship Type="http://schemas.openxmlformats.org/officeDocument/2006/relationships/slide" Target="/ppt/slides/slide22.xml" Id="R4af7cc6befe843ec" /><Relationship Type="http://schemas.openxmlformats.org/officeDocument/2006/relationships/notesMaster" Target="/ppt/notesMasters/notesMaster1.xml" Id="R5a5f720d4e584b14" /></Relationships>
</file>

<file path=ppt/notesSlides/_rels/notesSlide23.xml.rels>&#65279;<?xml version="1.0" encoding="utf-8"?><Relationships xmlns="http://schemas.openxmlformats.org/package/2006/relationships"><Relationship Type="http://schemas.openxmlformats.org/officeDocument/2006/relationships/slide" Target="/ppt/slides/slide23.xml" Id="R0a4a7a5d590e4ad7" /><Relationship Type="http://schemas.openxmlformats.org/officeDocument/2006/relationships/notesMaster" Target="/ppt/notesMasters/notesMaster1.xml" Id="Rf7d3735623604cc8" /></Relationships>
</file>

<file path=ppt/notesSlides/_rels/notesSlide24.xml.rels>&#65279;<?xml version="1.0" encoding="utf-8"?><Relationships xmlns="http://schemas.openxmlformats.org/package/2006/relationships"><Relationship Type="http://schemas.openxmlformats.org/officeDocument/2006/relationships/slide" Target="/ppt/slides/slide24.xml" Id="R28c4249ff9f84922" /><Relationship Type="http://schemas.openxmlformats.org/officeDocument/2006/relationships/notesMaster" Target="/ppt/notesMasters/notesMaster1.xml" Id="R38eac4fdb38544ff" /></Relationships>
</file>

<file path=ppt/notesSlides/_rels/notesSlide25.xml.rels>&#65279;<?xml version="1.0" encoding="utf-8"?><Relationships xmlns="http://schemas.openxmlformats.org/package/2006/relationships"><Relationship Type="http://schemas.openxmlformats.org/officeDocument/2006/relationships/slide" Target="/ppt/slides/slide25.xml" Id="Rea7ee0e83fa54342" /><Relationship Type="http://schemas.openxmlformats.org/officeDocument/2006/relationships/notesMaster" Target="/ppt/notesMasters/notesMaster1.xml" Id="R17485dbc54c24fb3" /></Relationships>
</file>

<file path=ppt/notesSlides/_rels/notesSlide26.xml.rels>&#65279;<?xml version="1.0" encoding="utf-8"?><Relationships xmlns="http://schemas.openxmlformats.org/package/2006/relationships"><Relationship Type="http://schemas.openxmlformats.org/officeDocument/2006/relationships/slide" Target="/ppt/slides/slide26.xml" Id="Rc3cfcb6daf064131" /><Relationship Type="http://schemas.openxmlformats.org/officeDocument/2006/relationships/notesMaster" Target="/ppt/notesMasters/notesMaster1.xml" Id="Rc8539def202448c6" /></Relationships>
</file>

<file path=ppt/notesSlides/_rels/notesSlide27.xml.rels>&#65279;<?xml version="1.0" encoding="utf-8"?><Relationships xmlns="http://schemas.openxmlformats.org/package/2006/relationships"><Relationship Type="http://schemas.openxmlformats.org/officeDocument/2006/relationships/slide" Target="/ppt/slides/slide27.xml" Id="Rc8adf30e8a3a446d" /><Relationship Type="http://schemas.openxmlformats.org/officeDocument/2006/relationships/notesMaster" Target="/ppt/notesMasters/notesMaster1.xml" Id="R1b868f239c564a9c" /></Relationships>
</file>

<file path=ppt/notesSlides/_rels/notesSlide28.xml.rels>&#65279;<?xml version="1.0" encoding="utf-8"?><Relationships xmlns="http://schemas.openxmlformats.org/package/2006/relationships"><Relationship Type="http://schemas.openxmlformats.org/officeDocument/2006/relationships/slide" Target="/ppt/slides/slide28.xml" Id="R8a6a96962ff0449c" /><Relationship Type="http://schemas.openxmlformats.org/officeDocument/2006/relationships/notesMaster" Target="/ppt/notesMasters/notesMaster1.xml" Id="Rb2da97332bd047d0" /></Relationships>
</file>

<file path=ppt/notesSlides/_rels/notesSlide29.xml.rels>&#65279;<?xml version="1.0" encoding="utf-8"?><Relationships xmlns="http://schemas.openxmlformats.org/package/2006/relationships"><Relationship Type="http://schemas.openxmlformats.org/officeDocument/2006/relationships/slide" Target="/ppt/slides/slide29.xml" Id="R388b1613f9984388" /><Relationship Type="http://schemas.openxmlformats.org/officeDocument/2006/relationships/notesMaster" Target="/ppt/notesMasters/notesMaster1.xml" Id="R2a735d8d5d2b41a1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a9def1a838ef4571" /><Relationship Type="http://schemas.openxmlformats.org/officeDocument/2006/relationships/notesMaster" Target="/ppt/notesMasters/notesMaster1.xml" Id="R05f4647a6223469e" /></Relationships>
</file>

<file path=ppt/notesSlides/_rels/notesSlide30.xml.rels>&#65279;<?xml version="1.0" encoding="utf-8"?><Relationships xmlns="http://schemas.openxmlformats.org/package/2006/relationships"><Relationship Type="http://schemas.openxmlformats.org/officeDocument/2006/relationships/slide" Target="/ppt/slides/slide30.xml" Id="R1a0641531e03425d" /><Relationship Type="http://schemas.openxmlformats.org/officeDocument/2006/relationships/notesMaster" Target="/ppt/notesMasters/notesMaster1.xml" Id="R48acfaa856bd4083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a6af21953ccb4d6a" /><Relationship Type="http://schemas.openxmlformats.org/officeDocument/2006/relationships/notesMaster" Target="/ppt/notesMasters/notesMaster1.xml" Id="Rc194dec0d3da45e4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f743c0c1d1b4a42" /><Relationship Type="http://schemas.openxmlformats.org/officeDocument/2006/relationships/notesMaster" Target="/ppt/notesMasters/notesMaster1.xml" Id="Raa0c2db12d6543b9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9e9df1cd8ce84ed3" /><Relationship Type="http://schemas.openxmlformats.org/officeDocument/2006/relationships/notesMaster" Target="/ppt/notesMasters/notesMaster1.xml" Id="Ra5c7efe9c71f4a9d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d38718bce6544504" /><Relationship Type="http://schemas.openxmlformats.org/officeDocument/2006/relationships/notesMaster" Target="/ppt/notesMasters/notesMaster1.xml" Id="Ra72668c3a03d4755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feae1694cead421c" /><Relationship Type="http://schemas.openxmlformats.org/officeDocument/2006/relationships/notesMaster" Target="/ppt/notesMasters/notesMaster1.xml" Id="Rd610f1a3ff3549b2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9ad494c44ed041c9" /><Relationship Type="http://schemas.openxmlformats.org/officeDocument/2006/relationships/notesMaster" Target="/ppt/notesMasters/notesMaster1.xml" Id="R4071f2c0a909432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Predavanje je vizualno prilagođeno temi Vatrogasni operativni autoritet. Uvodno naglasite da ustroj zaštite od požara nije nastao odjednom: oblikovali su ga opasnost, iskustvo i propisi.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Objasnite da krovna organizacija nije samo protokolarna: njezina svrha je ujednačiti operativni rad društava.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Vežite temu uz prethodno predavanje o vježbovnim postupcima: jasna zapovijed i standardna oprema neposredno utječu na uspjeh intervencije.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Najavite normativni dio: pratimo kako se mijenjaju naziv, nadležnost, financiranje i odnos profesionalnog i dobrovoljnog vatrogastva.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Naglasite 1933. kao temeljnu godinu ove cjeline. Ne treba pamtiti svaki upravni naziv, nego razumjeti da zakon uređuje vertikalu vatrogasnih organizacija.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Polaznicima nacrtajte usporedbu s današnjim razinama organiziranja, ali upozorite da današnje pravne kategorije nisu identične međuratnima.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Ovu temu obradite neutralno i sažeto. Cilj je razumjeti učinak rata na operativne kapacitete i organizacijsku stabilnost.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U izvorniku se navodi uredba iz 1945.; ovdje je vremenska crta usredotočena na događaje koje enciklopedijski izvor izravno potvrđuje od 1946. nadalje.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Povežite financiranje s opremom i obukom. Dobrovoljni rad ne znači da sustav može funkcionirati bez osiguranih sredstava.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Naglasite važnost planova zaštite od požara, jer će se taj koncept pojaviti i u suvremenom sustavu.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Ovaj slajd služi kao most prema Republici Hrvatskoj; zadržite fokus na pitanjima koja se vraćaju i danas: financiranje, nadzor i organizacija.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Predstavite četiri dijela prezentacije. Napomenite da su podatci iz izvornog materijala pregledno organizirani, uz oslanjanje na službene i enciklopedijske izvore za ključne povijesne točke.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Pristupite temi s poštovanjem. Ne opterećujte slajd brojkama stradanja bez dodatne dokumentacije; naglasite službu i rizik.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Objasnite polaznicima razliku: Zakon o vatrogastvu uređuje vatrogasni sustav i djelovanje, dok Zakon o zaštiti od požara šire uređuje preventivu i obveze zaštite.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Povežite ovu promjenu s iskustvom polaznika: vatrogastvo je vidljivo lokalno, ali djeluje po zakonskom i planskom okviru.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Ovim slajdom završava sadržaj iz izvornog materijala i stvara se poveznica s daljnjim predavanjem o Zakonu o vatrogastvu.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Zatražite od polaznika da sami usmeno povežu jednu povijesnu prekretnicu s današnjim radom njihova DVD-a ili postrojbe.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Pitanja možete postaviti usmeno prije prikazivanja odgovora ili koristiti slajdove kao završno ponavljanje. Naglasak je na razumijevanju slijeda razvoja.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Pitanje 1: Koje je prvo hrvatsko dobrovoljno vatrogasno društvo i kada je osnovano? Pričekajte odgovor polaznika, zatim prikažite ili pročitajte odgovor: Prvi hrvatski dobrovoljni vatrogasni zbor u Varaždinu, 17. lipnja 1864. Taj događaj označava početak suvremenog dobrovoljnog vatrogastva u Hrvatskoj.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Pitanje 2: Koji je propis 1933. uredio vatrogasne organizacije u tadašnjoj državi? Pričekajte odgovor polaznika, zatim prikažite ili pročitajte odgovor: Zakon o organizaciji vatrogastva Kraljevine Jugoslavije. Zakonom su uređene vatrogasne čete, župe, zajednice i savez.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Pitanje 3: Zašto je 1977. važna u razvoju zaštite od požara? Pričekajte odgovor polaznika, zatim prikažite ili pročitajte odgovor: Novi Zakon o zaštiti od požara definirao je zaštitu od požara kao djelatnost od posebnog društvenog interesa. Razvoj propisa jača odgovornost općina, planove zaštite i položaj postrojbi.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Pitanje 4: Što je donio Zakon o vatrogastvu iz 1999., s primjenom od 2000. godine? Pričekajte odgovor polaznika, zatim prikažite ili pročitajte odgovor: Decentralizaciju vatrogastva i uvođenje javnih vatrogasnih postrojbi. Sustav se snažnije veže uz jedinice lokalne samouprave, uz djelovanje DVD-a.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U ovoj cjelini polaznici trebaju razumjeti zašto se pojavljuju propisi: gradnja, gustoća naselja i veliki požari prisiljavaju zajednicu na organizirani odgovor.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Pitanje 5: Koje je središnje tijelo nadležno za vatrogastvo prema sustavu koji se primjenjuje od 2020.? Pričekajte odgovor polaznika, zatim prikažite ili pročitajte odgovor: Hrvatska vatrogasna zajednica, na čelu s glavnim vatrogasnim zapovjednikom. Time je zatvorena povijesna crta predavanja i otvoren nastavak o Zakonu o vatrogastvu.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Pojasnite da izvornik govori o dobrovoljnom vatrogastvu u rimsko doba, ali je stručnije govoriti o organiziranoj gradskoj zaštiti i službi vigila.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Istaknite Dubrovnik kao primjer ranog propisa. Broj godina nije cilj sam po sebi; cilj je prepoznati da grad počinje propisivati preventivu i odgovor.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Objasnite ulogu cehova i činjenicu da lokalni propisi pripremaju teren za modernu organiziranu postrojbu.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Ovo je prijelomni trenutak: građanska obveza pretvara se u dobrovoljno, uvježbano i organizirano djelovanje.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U izvorniku je europski početak naveden kao 1841.; ovdje je korišten provjereni prikaz Durlacha 1846. Najvažniji hrvatski datum je Varaždin, 17. lipnja 1864.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Ako predavanje izvodite lokalnoj skupini, zadržite naglasak na Križevcima i Koprivnici jer povezuje nacionalnu povijest s iskustvom polaznika.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1f76f9c0fc4e92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35bfffbdf8847c4" /><Relationship Type="http://schemas.openxmlformats.org/officeDocument/2006/relationships/slideLayout" Target="/ppt/slideLayouts/slideLayout2.xml" Id="Ra5768884f9374b17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768884f9374b17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723d088b9b44349" /><Relationship Type="http://schemas.openxmlformats.org/officeDocument/2006/relationships/notesSlide" Target="/ppt/notesSlides/notesSlide1.xml" Id="Re4b5cd6f55ec48c1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963de0056a64f3f" /><Relationship Type="http://schemas.openxmlformats.org/officeDocument/2006/relationships/notesSlide" Target="/ppt/notesSlides/notesSlide10.xml" Id="Rfe2a355c020d4ffe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a353b19260c42d4" /><Relationship Type="http://schemas.openxmlformats.org/officeDocument/2006/relationships/notesSlide" Target="/ppt/notesSlides/notesSlide11.xml" Id="R8d1babcfe365417f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b7e9c1ff83d4a22" /><Relationship Type="http://schemas.openxmlformats.org/officeDocument/2006/relationships/notesSlide" Target="/ppt/notesSlides/notesSlide12.xml" Id="Rbb56b4e0bda14e46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1438645cd2e4d30" /><Relationship Type="http://schemas.openxmlformats.org/officeDocument/2006/relationships/notesSlide" Target="/ppt/notesSlides/notesSlide13.xml" Id="R33b98c83c65643d1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9e72472dfdc4f1b" /><Relationship Type="http://schemas.openxmlformats.org/officeDocument/2006/relationships/notesSlide" Target="/ppt/notesSlides/notesSlide14.xml" Id="R88f4152e88864a46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5b2653573f74ce2" /><Relationship Type="http://schemas.openxmlformats.org/officeDocument/2006/relationships/notesSlide" Target="/ppt/notesSlides/notesSlide15.xml" Id="Rbaeb2855f48546e7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79cc2cd1a534f9c" /><Relationship Type="http://schemas.openxmlformats.org/officeDocument/2006/relationships/notesSlide" Target="/ppt/notesSlides/notesSlide16.xml" Id="R972c2c2d942646d0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eccf64d11954bf8" /><Relationship Type="http://schemas.openxmlformats.org/officeDocument/2006/relationships/notesSlide" Target="/ppt/notesSlides/notesSlide17.xml" Id="R00c0e7b7c95a444a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22be40420c54193" /><Relationship Type="http://schemas.openxmlformats.org/officeDocument/2006/relationships/notesSlide" Target="/ppt/notesSlides/notesSlide18.xml" Id="Rd532736e9f724d61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d3710e441294f7b" /><Relationship Type="http://schemas.openxmlformats.org/officeDocument/2006/relationships/notesSlide" Target="/ppt/notesSlides/notesSlide19.xml" Id="R0129181b08ce46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ede3f307e6a47e0" /><Relationship Type="http://schemas.openxmlformats.org/officeDocument/2006/relationships/notesSlide" Target="/ppt/notesSlides/notesSlide2.xml" Id="R691343aa2b2b4445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eeb5b3fe8046d4" /><Relationship Type="http://schemas.openxmlformats.org/officeDocument/2006/relationships/notesSlide" Target="/ppt/notesSlides/notesSlide20.xml" Id="Rcec9cc85e4b04b63" /></Relationships>
</file>

<file path=ppt/slides/_rels/slide2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80fbfa846354de1" /><Relationship Type="http://schemas.openxmlformats.org/officeDocument/2006/relationships/notesSlide" Target="/ppt/notesSlides/notesSlide21.xml" Id="Re0126d6e4bc34c69" /></Relationships>
</file>

<file path=ppt/slides/_rels/slide2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59bc2931e4044e9" /><Relationship Type="http://schemas.openxmlformats.org/officeDocument/2006/relationships/notesSlide" Target="/ppt/notesSlides/notesSlide22.xml" Id="Rb3c30faefbb544e8" /></Relationships>
</file>

<file path=ppt/slides/_rels/slide2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7b32090819347c9" /><Relationship Type="http://schemas.openxmlformats.org/officeDocument/2006/relationships/notesSlide" Target="/ppt/notesSlides/notesSlide23.xml" Id="R31333d552fdb4236" /></Relationships>
</file>

<file path=ppt/slides/_rels/slide2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2b9018da62f47b7" /><Relationship Type="http://schemas.openxmlformats.org/officeDocument/2006/relationships/notesSlide" Target="/ppt/notesSlides/notesSlide24.xml" Id="Rb4848fbe6cb84286" /></Relationships>
</file>

<file path=ppt/slides/_rels/slide2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6cb315f82ca493d" /><Relationship Type="http://schemas.openxmlformats.org/officeDocument/2006/relationships/notesSlide" Target="/ppt/notesSlides/notesSlide25.xml" Id="Red2c55954f8f4ac6" /></Relationships>
</file>

<file path=ppt/slides/_rels/slide2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953dcd65df2439b" /><Relationship Type="http://schemas.openxmlformats.org/officeDocument/2006/relationships/notesSlide" Target="/ppt/notesSlides/notesSlide26.xml" Id="R04021b58d0d24308" /></Relationships>
</file>

<file path=ppt/slides/_rels/slide2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8f1b276868c44ae" /><Relationship Type="http://schemas.openxmlformats.org/officeDocument/2006/relationships/notesSlide" Target="/ppt/notesSlides/notesSlide27.xml" Id="Rc0daf933186343cf" /></Relationships>
</file>

<file path=ppt/slides/_rels/slide2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6db714ea20d458d" /><Relationship Type="http://schemas.openxmlformats.org/officeDocument/2006/relationships/notesSlide" Target="/ppt/notesSlides/notesSlide28.xml" Id="Rdfe7f03546374127" /></Relationships>
</file>

<file path=ppt/slides/_rels/slide2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d76413df4e042ca" /><Relationship Type="http://schemas.openxmlformats.org/officeDocument/2006/relationships/notesSlide" Target="/ppt/notesSlides/notesSlide29.xml" Id="R34021f6563654c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7ffb5904fdb4576" /><Relationship Type="http://schemas.openxmlformats.org/officeDocument/2006/relationships/notesSlide" Target="/ppt/notesSlides/notesSlide3.xml" Id="Rc81109a8781241da" /></Relationships>
</file>

<file path=ppt/slides/_rels/slide3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50e629cb95d43ed" /><Relationship Type="http://schemas.openxmlformats.org/officeDocument/2006/relationships/notesSlide" Target="/ppt/notesSlides/notesSlide30.xml" Id="Rc3540722b5734f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17981b38dd94d9b" /><Relationship Type="http://schemas.openxmlformats.org/officeDocument/2006/relationships/notesSlide" Target="/ppt/notesSlides/notesSlide4.xml" Id="R81538d49087545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059121fbae84d03" /><Relationship Type="http://schemas.openxmlformats.org/officeDocument/2006/relationships/notesSlide" Target="/ppt/notesSlides/notesSlide5.xml" Id="Ra3ff5cc2a3834e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e12cafe9fa4707" /><Relationship Type="http://schemas.openxmlformats.org/officeDocument/2006/relationships/notesSlide" Target="/ppt/notesSlides/notesSlide6.xml" Id="Rfb9670a41c1c44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acee108580940a4" /><Relationship Type="http://schemas.openxmlformats.org/officeDocument/2006/relationships/notesSlide" Target="/ppt/notesSlides/notesSlide7.xml" Id="Re7dc6c925b5d489f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889031e2fe04e78" /><Relationship Type="http://schemas.openxmlformats.org/officeDocument/2006/relationships/notesSlide" Target="/ppt/notesSlides/notesSlide8.xml" Id="R22a94408e07c4ed3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5313d70ceed4f62" /><Relationship Type="http://schemas.openxmlformats.org/officeDocument/2006/relationships/notesSlide" Target="/ppt/notesSlides/notesSlide9.xml" Id="R47b4cb39ba8448c2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101B2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24C712A-6E9F-4EC2-AE53-F70410824D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34750" y="0"/>
            <a:ext cx="69532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92322"/>
          </a:solidFill>
          <a:ln xmlns:a="http://schemas.openxmlformats.org/drawingml/2006/main" w="0">
            <a:solidFill>
              <a:srgbClr val="A92322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4CBCD58-FBBA-4330-BDA5-35A66E6628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15700" y="0"/>
            <a:ext cx="190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47468"/>
          </a:solidFill>
          <a:ln xmlns:a="http://schemas.openxmlformats.org/drawingml/2006/main" w="0">
            <a:solidFill>
              <a:srgbClr val="E47468"/>
            </a:solidFill>
            <a:prstDash val="solid"/>
          </a:ln>
        </p:spPr>
      </p:sp>
      <p:sp>
        <p:nvSpPr>
          <p:cNvPr id="3" name="cover-eye">
            <a:extLst xmlns:a="http://schemas.openxmlformats.org/drawingml/2006/main">
              <a:ext uri="{FF2B5EF4-FFF2-40B4-BE49-F238E27FC236}">
                <a16:creationId xmlns:a16="http://schemas.microsoft.com/office/drawing/2014/main" id="{47D39BB4-6ECE-48D0-86CA-2646B083F0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23900"/>
            <a:ext cx="952500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F15A4D"/>
                </a:solidFill>
                <a:latin typeface="Bahnschrift"/>
                <a:ea typeface="Bahnschrift"/>
                <a:cs typeface="Bahnschrift"/>
              </a:defRPr>
            </a:pPr>
            <a:r>
              <a:t>OSPOSOBLJAVANJE ZA ZVANJE VATROGASAC  /  MODUL 2</a:t>
            </a:r>
          </a:p>
        </p:txBody>
      </p:sp>
      <p:sp>
        <p:nvSpPr>
          <p:cNvPr id="4" name="cover-title">
            <a:extLst xmlns:a="http://schemas.openxmlformats.org/drawingml/2006/main">
              <a:ext uri="{FF2B5EF4-FFF2-40B4-BE49-F238E27FC236}">
                <a16:creationId xmlns:a16="http://schemas.microsoft.com/office/drawing/2014/main" id="{81BF3B75-61CE-48F6-97E1-27EF0BFB7C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1466850"/>
            <a:ext cx="9525000" cy="2867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450" b="1">
                <a:solidFill>
                  <a:srgbClr val="FCFBF8"/>
                </a:solidFill>
                <a:latin typeface="Bahnschrift"/>
                <a:ea typeface="Bahnschrift"/>
                <a:cs typeface="Bahnschrift"/>
              </a:defRPr>
            </a:pPr>
            <a:r>
              <a:t>USTROJSTVO</a:t>
            </a:r>
          </a:p>
          <a:p xmlns:a="http://schemas.openxmlformats.org/drawingml/2006/main">
            <a:pPr>
              <a:defRPr sz="6450" b="1">
                <a:solidFill>
                  <a:srgbClr val="FCFBF8"/>
                </a:solidFill>
                <a:latin typeface="Bahnschrift"/>
                <a:ea typeface="Bahnschrift"/>
                <a:cs typeface="Bahnschrift"/>
              </a:defRPr>
            </a:pPr>
            <a:r>
              <a:t>ZAŠTITE OD</a:t>
            </a:r>
          </a:p>
          <a:p xmlns:a="http://schemas.openxmlformats.org/drawingml/2006/main">
            <a:pPr>
              <a:defRPr sz="6450" b="1">
                <a:solidFill>
                  <a:srgbClr val="FCFBF8"/>
                </a:solidFill>
                <a:latin typeface="Bahnschrift"/>
                <a:ea typeface="Bahnschrift"/>
                <a:cs typeface="Bahnschrift"/>
              </a:defRPr>
            </a:pPr>
            <a:r>
              <a:t>POŽARA</a:t>
            </a:r>
          </a:p>
        </p:txBody>
      </p:sp>
      <p:sp>
        <p:nvSpPr>
          <p:cNvPr id="5" name="cover-sub">
            <a:extLst xmlns:a="http://schemas.openxmlformats.org/drawingml/2006/main">
              <a:ext uri="{FF2B5EF4-FFF2-40B4-BE49-F238E27FC236}">
                <a16:creationId xmlns:a16="http://schemas.microsoft.com/office/drawing/2014/main" id="{70BA5AC3-F2E8-46D5-B43B-13AA8F8AFA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5381625"/>
            <a:ext cx="8953500" cy="3333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75">
                <a:solidFill>
                  <a:srgbClr val="D1D9DD"/>
                </a:solidFill>
                <a:latin typeface="Segoe UI"/>
                <a:ea typeface="Segoe UI"/>
                <a:cs typeface="Segoe UI"/>
              </a:defRPr>
            </a:pPr>
            <a:r>
              <a:t>Povijesni razvoj, propisi i organizacija vatrogastva</a:t>
            </a:r>
          </a:p>
        </p:txBody>
      </p:sp>
      <p:sp>
        <p:nvSpPr>
          <p:cNvPr id="6" name="cover-theme">
            <a:extLst xmlns:a="http://schemas.openxmlformats.org/drawingml/2006/main">
              <a:ext uri="{FF2B5EF4-FFF2-40B4-BE49-F238E27FC236}">
                <a16:creationId xmlns:a16="http://schemas.microsoft.com/office/drawing/2014/main" id="{A5017C87-4F76-4A01-A4D5-AA7A37DB4E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562850"/>
            <a:ext cx="8572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B5C0C6"/>
                </a:solidFill>
                <a:latin typeface="Bahnschrift"/>
                <a:ea typeface="Bahnschrift"/>
                <a:cs typeface="Bahnschrift"/>
              </a:defRPr>
            </a:pPr>
            <a:r>
              <a:t>PREOBLIKOVANO U TEMI  /  VATROGASNI OPERATIVNI AUTORITET</a:t>
            </a:r>
          </a:p>
        </p:txBody>
      </p:sp>
      <p:sp>
        <p:nvSpPr>
          <p:cNvPr id="7" name="cover-date">
            <a:extLst xmlns:a="http://schemas.openxmlformats.org/drawingml/2006/main">
              <a:ext uri="{FF2B5EF4-FFF2-40B4-BE49-F238E27FC236}">
                <a16:creationId xmlns:a16="http://schemas.microsoft.com/office/drawing/2014/main" id="{79573E84-DCE3-49FA-AD92-AAE8478E02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8077200"/>
            <a:ext cx="4953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B5C0C6"/>
                </a:solidFill>
                <a:latin typeface="Segoe UI"/>
                <a:ea typeface="Segoe UI"/>
                <a:cs typeface="Segoe UI"/>
              </a:defRPr>
            </a:pPr>
            <a:r>
              <a:t>VOA - MODUL 2     2026.</a:t>
            </a:r>
          </a:p>
        </p:txBody>
      </p:sp>
      <p:sp>
        <p:nvSpPr>
          <p:cNvPr id="8" name="cover-side">
            <a:extLst xmlns:a="http://schemas.openxmlformats.org/drawingml/2006/main">
              <a:ext uri="{FF2B5EF4-FFF2-40B4-BE49-F238E27FC236}">
                <a16:creationId xmlns:a16="http://schemas.microsoft.com/office/drawing/2014/main" id="{CBD98D7B-CCF9-4E78-A1AB-A94616BF0A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06300" y="1352550"/>
            <a:ext cx="4572000" cy="1085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375" b="1">
                <a:solidFill>
                  <a:srgbClr val="FCFBF8"/>
                </a:solidFill>
                <a:latin typeface="Bahnschrift"/>
                <a:ea typeface="Bahnschrift"/>
                <a:cs typeface="Bahnschrift"/>
              </a:defRPr>
            </a:pPr>
            <a:r>
              <a:t>OD UREDBE</a:t>
            </a:r>
          </a:p>
          <a:p xmlns:a="http://schemas.openxmlformats.org/drawingml/2006/main">
            <a:pPr>
              <a:defRPr sz="3375" b="1">
                <a:solidFill>
                  <a:srgbClr val="FCFBF8"/>
                </a:solidFill>
                <a:latin typeface="Bahnschrift"/>
                <a:ea typeface="Bahnschrift"/>
                <a:cs typeface="Bahnschrift"/>
              </a:defRPr>
            </a:pPr>
            <a:r>
              <a:t>DO SUSTAVA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31A030E-D06C-456B-B576-26DE5D2244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06300" y="3333750"/>
            <a:ext cx="4667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7F74"/>
          </a:solidFill>
          <a:ln xmlns:a="http://schemas.openxmlformats.org/drawingml/2006/main" w="0">
            <a:solidFill>
              <a:srgbClr val="E97F74"/>
            </a:solidFill>
            <a:prstDash val="solid"/>
          </a:ln>
        </p:spPr>
      </p:sp>
      <p:sp>
        <p:nvSpPr>
          <p:cNvPr id="10" name="cover-y-0">
            <a:extLst xmlns:a="http://schemas.openxmlformats.org/drawingml/2006/main">
              <a:ext uri="{FF2B5EF4-FFF2-40B4-BE49-F238E27FC236}">
                <a16:creationId xmlns:a16="http://schemas.microsoft.com/office/drawing/2014/main" id="{AC53493F-906F-47A8-AA7B-314C5EFD1F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06300" y="4000500"/>
            <a:ext cx="1314450" cy="3143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FCFBF8"/>
                </a:solidFill>
                <a:latin typeface="Bahnschrift"/>
                <a:ea typeface="Bahnschrift"/>
                <a:cs typeface="Bahnschrift"/>
              </a:defRPr>
            </a:pPr>
            <a:r>
              <a:t>1272.</a:t>
            </a:r>
          </a:p>
        </p:txBody>
      </p:sp>
      <p:sp>
        <p:nvSpPr>
          <p:cNvPr id="11" name="cover-t-0">
            <a:extLst xmlns:a="http://schemas.openxmlformats.org/drawingml/2006/main">
              <a:ext uri="{FF2B5EF4-FFF2-40B4-BE49-F238E27FC236}">
                <a16:creationId xmlns:a16="http://schemas.microsoft.com/office/drawing/2014/main" id="{AD1DF937-C4ED-4C58-A93E-BD0936324C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54100" y="4048125"/>
            <a:ext cx="3181350" cy="2762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F1D8D4"/>
                </a:solidFill>
                <a:latin typeface="Segoe UI"/>
                <a:ea typeface="Segoe UI"/>
                <a:cs typeface="Segoe UI"/>
              </a:defRPr>
            </a:pPr>
            <a:r>
              <a:t>Dubrovački Statut</a:t>
            </a:r>
          </a:p>
        </p:txBody>
      </p:sp>
      <p:sp>
        <p:nvSpPr>
          <p:cNvPr id="12" name="cover-y-1">
            <a:extLst xmlns:a="http://schemas.openxmlformats.org/drawingml/2006/main">
              <a:ext uri="{FF2B5EF4-FFF2-40B4-BE49-F238E27FC236}">
                <a16:creationId xmlns:a16="http://schemas.microsoft.com/office/drawing/2014/main" id="{B7F2CD13-EECF-46E9-8A24-1CA097C985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06300" y="4914900"/>
            <a:ext cx="1314450" cy="3143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FCFBF8"/>
                </a:solidFill>
                <a:latin typeface="Bahnschrift"/>
                <a:ea typeface="Bahnschrift"/>
                <a:cs typeface="Bahnschrift"/>
              </a:defRPr>
            </a:pPr>
            <a:r>
              <a:t>1864.</a:t>
            </a:r>
          </a:p>
        </p:txBody>
      </p:sp>
      <p:sp>
        <p:nvSpPr>
          <p:cNvPr id="13" name="cover-t-1">
            <a:extLst xmlns:a="http://schemas.openxmlformats.org/drawingml/2006/main">
              <a:ext uri="{FF2B5EF4-FFF2-40B4-BE49-F238E27FC236}">
                <a16:creationId xmlns:a16="http://schemas.microsoft.com/office/drawing/2014/main" id="{BC143187-4493-4EE4-9A22-2FA3AE1C77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54100" y="4962525"/>
            <a:ext cx="3181350" cy="2762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F1D8D4"/>
                </a:solidFill>
                <a:latin typeface="Segoe UI"/>
                <a:ea typeface="Segoe UI"/>
                <a:cs typeface="Segoe UI"/>
              </a:defRPr>
            </a:pPr>
            <a:r>
              <a:t>Prvi hrvatski DVD</a:t>
            </a:r>
          </a:p>
        </p:txBody>
      </p:sp>
      <p:sp>
        <p:nvSpPr>
          <p:cNvPr id="14" name="cover-y-2">
            <a:extLst xmlns:a="http://schemas.openxmlformats.org/drawingml/2006/main">
              <a:ext uri="{FF2B5EF4-FFF2-40B4-BE49-F238E27FC236}">
                <a16:creationId xmlns:a16="http://schemas.microsoft.com/office/drawing/2014/main" id="{5AAB5C8D-4224-4BD5-A9A6-14CF624CBE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06300" y="5829300"/>
            <a:ext cx="1314450" cy="3143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FCFBF8"/>
                </a:solidFill>
                <a:latin typeface="Bahnschrift"/>
                <a:ea typeface="Bahnschrift"/>
                <a:cs typeface="Bahnschrift"/>
              </a:defRPr>
            </a:pPr>
            <a:r>
              <a:t>1933.</a:t>
            </a:r>
          </a:p>
        </p:txBody>
      </p:sp>
      <p:sp>
        <p:nvSpPr>
          <p:cNvPr id="15" name="cover-t-2">
            <a:extLst xmlns:a="http://schemas.openxmlformats.org/drawingml/2006/main">
              <a:ext uri="{FF2B5EF4-FFF2-40B4-BE49-F238E27FC236}">
                <a16:creationId xmlns:a16="http://schemas.microsoft.com/office/drawing/2014/main" id="{6D9F03E4-8E37-4A28-891F-94D17398C1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54100" y="5876925"/>
            <a:ext cx="3181350" cy="2762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F1D8D4"/>
                </a:solidFill>
                <a:latin typeface="Segoe UI"/>
                <a:ea typeface="Segoe UI"/>
                <a:cs typeface="Segoe UI"/>
              </a:defRPr>
            </a:pPr>
            <a:r>
              <a:t>Zakon o organizaciji</a:t>
            </a:r>
          </a:p>
        </p:txBody>
      </p:sp>
      <p:sp>
        <p:nvSpPr>
          <p:cNvPr id="16" name="cover-y-3">
            <a:extLst xmlns:a="http://schemas.openxmlformats.org/drawingml/2006/main">
              <a:ext uri="{FF2B5EF4-FFF2-40B4-BE49-F238E27FC236}">
                <a16:creationId xmlns:a16="http://schemas.microsoft.com/office/drawing/2014/main" id="{99A2C38D-5F30-4E9F-89B2-FDAD11CFD7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06300" y="6743700"/>
            <a:ext cx="1314450" cy="3143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FCFBF8"/>
                </a:solidFill>
                <a:latin typeface="Bahnschrift"/>
                <a:ea typeface="Bahnschrift"/>
                <a:cs typeface="Bahnschrift"/>
              </a:defRPr>
            </a:pPr>
            <a:r>
              <a:t>2020.</a:t>
            </a:r>
          </a:p>
        </p:txBody>
      </p:sp>
      <p:sp>
        <p:nvSpPr>
          <p:cNvPr id="17" name="cover-t-3">
            <a:extLst xmlns:a="http://schemas.openxmlformats.org/drawingml/2006/main">
              <a:ext uri="{FF2B5EF4-FFF2-40B4-BE49-F238E27FC236}">
                <a16:creationId xmlns:a16="http://schemas.microsoft.com/office/drawing/2014/main" id="{E7C9D8A1-ADA7-4DC7-B524-4492D15E4D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54100" y="6791325"/>
            <a:ext cx="3181350" cy="2762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F1D8D4"/>
                </a:solidFill>
                <a:latin typeface="Segoe UI"/>
                <a:ea typeface="Segoe UI"/>
                <a:cs typeface="Segoe UI"/>
              </a:defRPr>
            </a:pPr>
            <a:r>
              <a:t>Novi zakonski sustav</a:t>
            </a:r>
          </a:p>
        </p:txBody>
      </p:sp>
    </p:spTree>
    <p:extLst>
      <p:ext uri="{BB962C8B-B14F-4D97-AF65-F5344CB8AC3E}">
        <p14:creationId xmlns:p14="http://schemas.microsoft.com/office/powerpoint/2010/main" val="693426166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16903DE-3BE1-405E-9DA6-57977199EB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10">
            <a:extLst xmlns:a="http://schemas.openxmlformats.org/drawingml/2006/main">
              <a:ext uri="{FF2B5EF4-FFF2-40B4-BE49-F238E27FC236}">
                <a16:creationId xmlns:a16="http://schemas.microsoft.com/office/drawing/2014/main" id="{A1EEC18B-FB2B-49D4-A94D-8AB4AB741A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ZAJEDNICA  /  POVEZIVANJE DRUŠTAVA</a:t>
            </a:r>
          </a:p>
        </p:txBody>
      </p:sp>
      <p:sp>
        <p:nvSpPr>
          <p:cNvPr id="3" name="page-10">
            <a:extLst xmlns:a="http://schemas.openxmlformats.org/drawingml/2006/main">
              <a:ext uri="{FF2B5EF4-FFF2-40B4-BE49-F238E27FC236}">
                <a16:creationId xmlns:a16="http://schemas.microsoft.com/office/drawing/2014/main" id="{3D4C4778-FCD8-4F4A-AA5E-432386FD86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10 / 30</a:t>
            </a:r>
          </a:p>
        </p:txBody>
      </p:sp>
      <p:sp>
        <p:nvSpPr>
          <p:cNvPr id="4" name="title-10">
            <a:extLst xmlns:a="http://schemas.openxmlformats.org/drawingml/2006/main">
              <a:ext uri="{FF2B5EF4-FFF2-40B4-BE49-F238E27FC236}">
                <a16:creationId xmlns:a16="http://schemas.microsoft.com/office/drawing/2014/main" id="{6855A4B7-AD2B-4B5D-9B3F-71EE0B175F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1876. - društva dobivaju zajednički glas</a:t>
            </a:r>
          </a:p>
        </p:txBody>
      </p:sp>
      <p:sp>
        <p:nvSpPr>
          <p:cNvPr id="5" name="subtitle-10">
            <a:extLst xmlns:a="http://schemas.openxmlformats.org/drawingml/2006/main">
              <a:ext uri="{FF2B5EF4-FFF2-40B4-BE49-F238E27FC236}">
                <a16:creationId xmlns:a16="http://schemas.microsoft.com/office/drawing/2014/main" id="{2D2823C8-1A2D-4D79-84AE-1D45222769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7400925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Hrvatsko-slavonska vatrogasna zajednica usklađuje rad i traži zakonsku potporu.</a:t>
            </a:r>
          </a:p>
        </p:txBody>
      </p:sp>
      <p:sp>
        <p:nvSpPr>
          <p:cNvPr id="6" name="rule-10">
            <a:extLst xmlns:a="http://schemas.openxmlformats.org/drawingml/2006/main">
              <a:ext uri="{FF2B5EF4-FFF2-40B4-BE49-F238E27FC236}">
                <a16:creationId xmlns:a16="http://schemas.microsoft.com/office/drawing/2014/main" id="{AFCA3DCD-3F0F-402B-AC38-F480739BC5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12407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95EC452-CC50-42EA-A41E-B7DB1EAA5A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10">
            <a:extLst xmlns:a="http://schemas.openxmlformats.org/drawingml/2006/main">
              <a:ext uri="{FF2B5EF4-FFF2-40B4-BE49-F238E27FC236}">
                <a16:creationId xmlns:a16="http://schemas.microsoft.com/office/drawing/2014/main" id="{9F0DE574-B2BE-4C39-B998-996F3D22E1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Izvori: HVZ, Povijesni vremeplov; Organizacija-BOJNIKOVEC.ppt.</a:t>
            </a:r>
          </a:p>
        </p:txBody>
      </p:sp>
      <p:sp>
        <p:nvSpPr>
          <p:cNvPr id="9" name="footer-10">
            <a:extLst xmlns:a="http://schemas.openxmlformats.org/drawingml/2006/main">
              <a:ext uri="{FF2B5EF4-FFF2-40B4-BE49-F238E27FC236}">
                <a16:creationId xmlns:a16="http://schemas.microsoft.com/office/drawing/2014/main" id="{C6DF787F-32A3-4EEF-B4D5-83BFFF15E0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DB3E778-D553-4457-8B23-0AAF0305B6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400550"/>
            <a:ext cx="14192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1D55AFF-8BDB-4AF3-AF53-AB34B9CCF6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873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12" name="tl-year-10-0">
            <a:extLst xmlns:a="http://schemas.openxmlformats.org/drawingml/2006/main">
              <a:ext uri="{FF2B5EF4-FFF2-40B4-BE49-F238E27FC236}">
                <a16:creationId xmlns:a16="http://schemas.microsoft.com/office/drawing/2014/main" id="{69D5A4D2-291C-48AC-9054-DAFE484091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1871.</a:t>
            </a:r>
          </a:p>
        </p:txBody>
      </p:sp>
      <p:sp>
        <p:nvSpPr>
          <p:cNvPr id="13" name="tl-title-10-0">
            <a:extLst xmlns:a="http://schemas.openxmlformats.org/drawingml/2006/main">
              <a:ext uri="{FF2B5EF4-FFF2-40B4-BE49-F238E27FC236}">
                <a16:creationId xmlns:a16="http://schemas.microsoft.com/office/drawing/2014/main" id="{CFA0B4D4-4BFC-4E7F-9754-04367A2663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Poticaj</a:t>
            </a:r>
          </a:p>
        </p:txBody>
      </p:sp>
      <p:sp>
        <p:nvSpPr>
          <p:cNvPr id="14" name="tl-copy-10-0">
            <a:extLst xmlns:a="http://schemas.openxmlformats.org/drawingml/2006/main">
              <a:ext uri="{FF2B5EF4-FFF2-40B4-BE49-F238E27FC236}">
                <a16:creationId xmlns:a16="http://schemas.microsoft.com/office/drawing/2014/main" id="{68D22A6A-4DFF-4E55-A406-4D24A94A1C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657850"/>
            <a:ext cx="27813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Razgovori o povezivanju vatrogasnih društava.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82F788B-5129-4350-B1E0-1F5F394D5C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9438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16" name="tl-year-10-1">
            <a:extLst xmlns:a="http://schemas.openxmlformats.org/drawingml/2006/main">
              <a:ext uri="{FF2B5EF4-FFF2-40B4-BE49-F238E27FC236}">
                <a16:creationId xmlns:a16="http://schemas.microsoft.com/office/drawing/2014/main" id="{2037A2F5-FC18-4A2D-91AF-287AF0C9E8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1876.</a:t>
            </a:r>
          </a:p>
        </p:txBody>
      </p:sp>
      <p:sp>
        <p:nvSpPr>
          <p:cNvPr id="17" name="tl-title-10-1">
            <a:extLst xmlns:a="http://schemas.openxmlformats.org/drawingml/2006/main">
              <a:ext uri="{FF2B5EF4-FFF2-40B4-BE49-F238E27FC236}">
                <a16:creationId xmlns:a16="http://schemas.microsoft.com/office/drawing/2014/main" id="{4B92D817-9182-43EA-A898-BB9C12FE49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HSVZ</a:t>
            </a:r>
          </a:p>
        </p:txBody>
      </p:sp>
      <p:sp>
        <p:nvSpPr>
          <p:cNvPr id="18" name="tl-copy-10-1">
            <a:extLst xmlns:a="http://schemas.openxmlformats.org/drawingml/2006/main">
              <a:ext uri="{FF2B5EF4-FFF2-40B4-BE49-F238E27FC236}">
                <a16:creationId xmlns:a16="http://schemas.microsoft.com/office/drawing/2014/main" id="{DBB0BBF3-6D17-4967-83E0-75122568F4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5. lipnja osnovana zajednica u Zagrebu.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3D7C465-DBBB-4F5A-96A0-78AEA2318F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6003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20" name="tl-year-10-2">
            <a:extLst xmlns:a="http://schemas.openxmlformats.org/drawingml/2006/main">
              <a:ext uri="{FF2B5EF4-FFF2-40B4-BE49-F238E27FC236}">
                <a16:creationId xmlns:a16="http://schemas.microsoft.com/office/drawing/2014/main" id="{D5A9F32F-550D-4BCF-BDF1-3E819A9C3C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30</a:t>
            </a:r>
          </a:p>
        </p:txBody>
      </p:sp>
      <p:sp>
        <p:nvSpPr>
          <p:cNvPr id="21" name="tl-title-10-2">
            <a:extLst xmlns:a="http://schemas.openxmlformats.org/drawingml/2006/main">
              <a:ext uri="{FF2B5EF4-FFF2-40B4-BE49-F238E27FC236}">
                <a16:creationId xmlns:a16="http://schemas.microsoft.com/office/drawing/2014/main" id="{BE192FA5-3F1F-4B8B-AC4B-71FFAA7B30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Društava</a:t>
            </a:r>
          </a:p>
        </p:txBody>
      </p:sp>
      <p:sp>
        <p:nvSpPr>
          <p:cNvPr id="22" name="tl-copy-10-2">
            <a:extLst xmlns:a="http://schemas.openxmlformats.org/drawingml/2006/main">
              <a:ext uri="{FF2B5EF4-FFF2-40B4-BE49-F238E27FC236}">
                <a16:creationId xmlns:a16="http://schemas.microsoft.com/office/drawing/2014/main" id="{DD607568-D766-4CC1-B576-3023EE361F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Broj društava pri osnivanju prema gradivu.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62553F2-E998-474E-9803-A0D127FA49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2568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4" name="tl-year-10-3">
            <a:extLst xmlns:a="http://schemas.openxmlformats.org/drawingml/2006/main">
              <a:ext uri="{FF2B5EF4-FFF2-40B4-BE49-F238E27FC236}">
                <a16:creationId xmlns:a16="http://schemas.microsoft.com/office/drawing/2014/main" id="{D1CD9094-52E0-4CBB-ACE0-7FDA78BC8E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1899.</a:t>
            </a:r>
          </a:p>
        </p:txBody>
      </p:sp>
      <p:sp>
        <p:nvSpPr>
          <p:cNvPr id="25" name="tl-title-10-3">
            <a:extLst xmlns:a="http://schemas.openxmlformats.org/drawingml/2006/main">
              <a:ext uri="{FF2B5EF4-FFF2-40B4-BE49-F238E27FC236}">
                <a16:creationId xmlns:a16="http://schemas.microsoft.com/office/drawing/2014/main" id="{9203AAD4-0CE9-4C96-969D-C782E4B2F7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Gasnik</a:t>
            </a:r>
          </a:p>
        </p:txBody>
      </p:sp>
      <p:sp>
        <p:nvSpPr>
          <p:cNvPr id="26" name="tl-copy-10-3">
            <a:extLst xmlns:a="http://schemas.openxmlformats.org/drawingml/2006/main">
              <a:ext uri="{FF2B5EF4-FFF2-40B4-BE49-F238E27FC236}">
                <a16:creationId xmlns:a16="http://schemas.microsoft.com/office/drawing/2014/main" id="{9B79DDEB-7E0F-4877-8531-3E74660A59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657850"/>
            <a:ext cx="27813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Izrađen nacrt zakona za Hrvatsku i Slavoniju.</a:t>
            </a:r>
          </a:p>
        </p:txBody>
      </p:sp>
      <p:sp>
        <p:nvSpPr>
          <p:cNvPr id="27" name="take-label-10">
            <a:extLst xmlns:a="http://schemas.openxmlformats.org/drawingml/2006/main">
              <a:ext uri="{FF2B5EF4-FFF2-40B4-BE49-F238E27FC236}">
                <a16:creationId xmlns:a16="http://schemas.microsoft.com/office/drawing/2014/main" id="{F772E7A6-D6A6-4A81-9F33-BDF857DF9C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7810500"/>
            <a:ext cx="3048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KLJUČNA PORUKA</a:t>
            </a:r>
          </a:p>
        </p:txBody>
      </p:sp>
      <p:sp>
        <p:nvSpPr>
          <p:cNvPr id="28" name="take-10">
            <a:extLst xmlns:a="http://schemas.openxmlformats.org/drawingml/2006/main">
              <a:ext uri="{FF2B5EF4-FFF2-40B4-BE49-F238E27FC236}">
                <a16:creationId xmlns:a16="http://schemas.microsoft.com/office/drawing/2014/main" id="{656A8AD3-8450-46C1-9EC3-686084EB4F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8229600"/>
            <a:ext cx="140970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Zajednica traži standarde opreme, financiranja, zapovijedanja i zakonske potpore.</a:t>
            </a:r>
          </a:p>
        </p:txBody>
      </p:sp>
    </p:spTree>
    <p:extLst>
      <p:ext uri="{BB962C8B-B14F-4D97-AF65-F5344CB8AC3E}">
        <p14:creationId xmlns:p14="http://schemas.microsoft.com/office/powerpoint/2010/main" val="76691962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F9E1D7A-9ED1-449A-A5D5-034D358F5B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11">
            <a:extLst xmlns:a="http://schemas.openxmlformats.org/drawingml/2006/main">
              <a:ext uri="{FF2B5EF4-FFF2-40B4-BE49-F238E27FC236}">
                <a16:creationId xmlns:a16="http://schemas.microsoft.com/office/drawing/2014/main" id="{823240BC-7BB4-4277-B4DE-5E1C55B19D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STRUČNOST I IDENTITET</a:t>
            </a:r>
          </a:p>
        </p:txBody>
      </p:sp>
      <p:sp>
        <p:nvSpPr>
          <p:cNvPr id="3" name="page-11">
            <a:extLst xmlns:a="http://schemas.openxmlformats.org/drawingml/2006/main">
              <a:ext uri="{FF2B5EF4-FFF2-40B4-BE49-F238E27FC236}">
                <a16:creationId xmlns:a16="http://schemas.microsoft.com/office/drawing/2014/main" id="{2B1325DF-7B73-4456-BD14-241C5773F7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11 / 30</a:t>
            </a:r>
          </a:p>
        </p:txBody>
      </p:sp>
      <p:sp>
        <p:nvSpPr>
          <p:cNvPr id="4" name="title-11">
            <a:extLst xmlns:a="http://schemas.openxmlformats.org/drawingml/2006/main">
              <a:ext uri="{FF2B5EF4-FFF2-40B4-BE49-F238E27FC236}">
                <a16:creationId xmlns:a16="http://schemas.microsoft.com/office/drawing/2014/main" id="{65DCA167-D211-4803-88AD-217A50AA8C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Zapovijedanje na hrvatskom jeziku</a:t>
            </a:r>
          </a:p>
        </p:txBody>
      </p:sp>
      <p:sp>
        <p:nvSpPr>
          <p:cNvPr id="5" name="subtitle-11">
            <a:extLst xmlns:a="http://schemas.openxmlformats.org/drawingml/2006/main">
              <a:ext uri="{FF2B5EF4-FFF2-40B4-BE49-F238E27FC236}">
                <a16:creationId xmlns:a16="http://schemas.microsoft.com/office/drawing/2014/main" id="{4C5A9661-D515-4C2E-BB93-31F1FBF1ED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5724525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Standardizacija se vidi u jeziku, obuci, opremi i stručnom radu.</a:t>
            </a:r>
          </a:p>
        </p:txBody>
      </p:sp>
      <p:sp>
        <p:nvSpPr>
          <p:cNvPr id="6" name="rule-11">
            <a:extLst xmlns:a="http://schemas.openxmlformats.org/drawingml/2006/main">
              <a:ext uri="{FF2B5EF4-FFF2-40B4-BE49-F238E27FC236}">
                <a16:creationId xmlns:a16="http://schemas.microsoft.com/office/drawing/2014/main" id="{65179F5E-9610-421C-B3E8-E9C4B9BD51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44792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A9837F2-B6CA-4242-9043-47C203AFBB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11">
            <a:extLst xmlns:a="http://schemas.openxmlformats.org/drawingml/2006/main">
              <a:ext uri="{FF2B5EF4-FFF2-40B4-BE49-F238E27FC236}">
                <a16:creationId xmlns:a16="http://schemas.microsoft.com/office/drawing/2014/main" id="{A3FEBBDC-2147-4089-AE0F-4B24CFD092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Izvor: Organizacija-BOJNIKOVEC.ppt; usporediti s arhivom HVZ-a za proširenje teme.</a:t>
            </a:r>
          </a:p>
        </p:txBody>
      </p:sp>
      <p:sp>
        <p:nvSpPr>
          <p:cNvPr id="9" name="footer-11">
            <a:extLst xmlns:a="http://schemas.openxmlformats.org/drawingml/2006/main">
              <a:ext uri="{FF2B5EF4-FFF2-40B4-BE49-F238E27FC236}">
                <a16:creationId xmlns:a16="http://schemas.microsoft.com/office/drawing/2014/main" id="{8D28348F-BD34-4351-9445-D79F28A925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3237643-FB5C-4851-A132-CE04202263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3114675"/>
            <a:ext cx="19050" cy="5095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1" name="left-marker-11">
            <a:extLst xmlns:a="http://schemas.openxmlformats.org/drawingml/2006/main">
              <a:ext uri="{FF2B5EF4-FFF2-40B4-BE49-F238E27FC236}">
                <a16:creationId xmlns:a16="http://schemas.microsoft.com/office/drawing/2014/main" id="{1072F7E8-3BB7-4533-882D-044FF606AF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276600"/>
            <a:ext cx="6286500" cy="1085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90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1877.</a:t>
            </a:r>
          </a:p>
        </p:txBody>
      </p:sp>
      <p:sp>
        <p:nvSpPr>
          <p:cNvPr id="12" name="left-label-11">
            <a:extLst xmlns:a="http://schemas.openxmlformats.org/drawingml/2006/main">
              <a:ext uri="{FF2B5EF4-FFF2-40B4-BE49-F238E27FC236}">
                <a16:creationId xmlns:a16="http://schemas.microsoft.com/office/drawing/2014/main" id="{12D6D50C-B81D-4B0E-809E-EE6CBEE631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667250"/>
            <a:ext cx="5905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MIRKO KOLARIĆ</a:t>
            </a:r>
          </a:p>
        </p:txBody>
      </p:sp>
      <p:sp>
        <p:nvSpPr>
          <p:cNvPr id="13" name="left-copy-11">
            <a:extLst xmlns:a="http://schemas.openxmlformats.org/drawingml/2006/main">
              <a:ext uri="{FF2B5EF4-FFF2-40B4-BE49-F238E27FC236}">
                <a16:creationId xmlns:a16="http://schemas.microsoft.com/office/drawing/2014/main" id="{2BDFA962-D95C-45C2-ACE7-F9F4D14471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5219700"/>
            <a:ext cx="59055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Prema izvornom gradivu prvi službeno izriče vatrogasnu zapovijed na hrvatskom jeziku.</a:t>
            </a:r>
          </a:p>
        </p:txBody>
      </p:sp>
      <p:sp>
        <p:nvSpPr>
          <p:cNvPr id="14" name="right-index-11-0">
            <a:extLst xmlns:a="http://schemas.openxmlformats.org/drawingml/2006/main">
              <a:ext uri="{FF2B5EF4-FFF2-40B4-BE49-F238E27FC236}">
                <a16:creationId xmlns:a16="http://schemas.microsoft.com/office/drawing/2014/main" id="{A4E466AB-8E35-4ED8-94A3-807FB0DF37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3276600"/>
            <a:ext cx="6286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01</a:t>
            </a:r>
          </a:p>
        </p:txBody>
      </p:sp>
      <p:sp>
        <p:nvSpPr>
          <p:cNvPr id="15" name="right-label-11-0">
            <a:extLst xmlns:a="http://schemas.openxmlformats.org/drawingml/2006/main">
              <a:ext uri="{FF2B5EF4-FFF2-40B4-BE49-F238E27FC236}">
                <a16:creationId xmlns:a16="http://schemas.microsoft.com/office/drawing/2014/main" id="{B1EF1C5C-E661-491A-87AD-EC94A3E938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3276600"/>
            <a:ext cx="581025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Jezik zapovijedi</a:t>
            </a:r>
          </a:p>
        </p:txBody>
      </p:sp>
      <p:sp>
        <p:nvSpPr>
          <p:cNvPr id="16" name="right-copy-11-0">
            <a:extLst xmlns:a="http://schemas.openxmlformats.org/drawingml/2006/main">
              <a:ext uri="{FF2B5EF4-FFF2-40B4-BE49-F238E27FC236}">
                <a16:creationId xmlns:a16="http://schemas.microsoft.com/office/drawing/2014/main" id="{3D67A4EF-36A6-4F93-B833-7CFD7E34DF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3714750"/>
            <a:ext cx="5857875" cy="2571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Jednako razumijevanje radnji u postrojbi.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D18D028-533C-4875-8134-9AD1B831E0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4238625"/>
            <a:ext cx="647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8" name="right-index-11-1">
            <a:extLst xmlns:a="http://schemas.openxmlformats.org/drawingml/2006/main">
              <a:ext uri="{FF2B5EF4-FFF2-40B4-BE49-F238E27FC236}">
                <a16:creationId xmlns:a16="http://schemas.microsoft.com/office/drawing/2014/main" id="{86846435-065F-4A01-BFAB-E379E88302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4533900"/>
            <a:ext cx="6286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02</a:t>
            </a:r>
          </a:p>
        </p:txBody>
      </p:sp>
      <p:sp>
        <p:nvSpPr>
          <p:cNvPr id="19" name="right-label-11-1">
            <a:extLst xmlns:a="http://schemas.openxmlformats.org/drawingml/2006/main">
              <a:ext uri="{FF2B5EF4-FFF2-40B4-BE49-F238E27FC236}">
                <a16:creationId xmlns:a16="http://schemas.microsoft.com/office/drawing/2014/main" id="{A4A59B82-DE67-4416-9533-E863AB9D3B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4533900"/>
            <a:ext cx="581025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Standard opreme</a:t>
            </a:r>
          </a:p>
        </p:txBody>
      </p:sp>
      <p:sp>
        <p:nvSpPr>
          <p:cNvPr id="20" name="right-copy-11-1">
            <a:extLst xmlns:a="http://schemas.openxmlformats.org/drawingml/2006/main">
              <a:ext uri="{FF2B5EF4-FFF2-40B4-BE49-F238E27FC236}">
                <a16:creationId xmlns:a16="http://schemas.microsoft.com/office/drawing/2014/main" id="{DD7CA2F9-5B82-45AE-88F9-5D0D8942F8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4972050"/>
            <a:ext cx="5857875" cy="2571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Jednake navojke i mogućnost zajedničkog djelovanja.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B9341E3-ACB8-4AA2-8732-A14341D360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5495925"/>
            <a:ext cx="647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22" name="right-index-11-2">
            <a:extLst xmlns:a="http://schemas.openxmlformats.org/drawingml/2006/main">
              <a:ext uri="{FF2B5EF4-FFF2-40B4-BE49-F238E27FC236}">
                <a16:creationId xmlns:a16="http://schemas.microsoft.com/office/drawing/2014/main" id="{3D214D30-1009-47BB-A2BF-8DC4904131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5791200"/>
            <a:ext cx="6286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03</a:t>
            </a:r>
          </a:p>
        </p:txBody>
      </p:sp>
      <p:sp>
        <p:nvSpPr>
          <p:cNvPr id="23" name="right-label-11-2">
            <a:extLst xmlns:a="http://schemas.openxmlformats.org/drawingml/2006/main">
              <a:ext uri="{FF2B5EF4-FFF2-40B4-BE49-F238E27FC236}">
                <a16:creationId xmlns:a16="http://schemas.microsoft.com/office/drawing/2014/main" id="{6C591A5E-DE7D-41C0-B2AB-F14B725960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5791200"/>
            <a:ext cx="581025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Stručni razvoj</a:t>
            </a:r>
          </a:p>
        </p:txBody>
      </p:sp>
      <p:sp>
        <p:nvSpPr>
          <p:cNvPr id="24" name="right-copy-11-2">
            <a:extLst xmlns:a="http://schemas.openxmlformats.org/drawingml/2006/main">
              <a:ext uri="{FF2B5EF4-FFF2-40B4-BE49-F238E27FC236}">
                <a16:creationId xmlns:a16="http://schemas.microsoft.com/office/drawing/2014/main" id="{2997E5B6-1EEE-4B9B-AA15-C789DE7AD6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6229350"/>
            <a:ext cx="5857875" cy="2571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Obuka i stručna literatura podižu sigurnost.</a:t>
            </a:r>
          </a:p>
        </p:txBody>
      </p:sp>
    </p:spTree>
    <p:extLst>
      <p:ext uri="{BB962C8B-B14F-4D97-AF65-F5344CB8AC3E}">
        <p14:creationId xmlns:p14="http://schemas.microsoft.com/office/powerpoint/2010/main" val="466309611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101B2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E632F36-022C-45B4-8269-EBB22EEDFA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857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05AA505-83E3-4072-896B-F2AEAFD2D5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467600"/>
            <a:ext cx="162877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5424D"/>
          </a:solidFill>
          <a:ln xmlns:a="http://schemas.openxmlformats.org/drawingml/2006/main" w="0">
            <a:solidFill>
              <a:srgbClr val="35424D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555A9A9-6A4C-4993-9859-5EABEFE6BC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467600"/>
            <a:ext cx="3905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4" name="section-eye-12">
            <a:extLst xmlns:a="http://schemas.openxmlformats.org/drawingml/2006/main">
              <a:ext uri="{FF2B5EF4-FFF2-40B4-BE49-F238E27FC236}">
                <a16:creationId xmlns:a16="http://schemas.microsoft.com/office/drawing/2014/main" id="{C976F4AE-7C87-48DB-9964-910614F0CA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23900"/>
            <a:ext cx="914400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F15A4D"/>
                </a:solidFill>
                <a:latin typeface="Bahnschrift"/>
                <a:ea typeface="Bahnschrift"/>
                <a:cs typeface="Bahnschrift"/>
              </a:defRPr>
            </a:pPr>
            <a:r>
              <a:t>USTROJSTVO ZAŠTITE OD POŽARA</a:t>
            </a:r>
          </a:p>
        </p:txBody>
      </p:sp>
      <p:sp>
        <p:nvSpPr>
          <p:cNvPr id="5" name="section-page-12">
            <a:extLst xmlns:a="http://schemas.openxmlformats.org/drawingml/2006/main">
              <a:ext uri="{FF2B5EF4-FFF2-40B4-BE49-F238E27FC236}">
                <a16:creationId xmlns:a16="http://schemas.microsoft.com/office/drawing/2014/main" id="{BC4A52BC-730B-4172-A3E7-C54D394B2A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0" y="723900"/>
            <a:ext cx="12382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ABB4BB"/>
                </a:solidFill>
                <a:latin typeface="Bahnschrift"/>
                <a:ea typeface="Bahnschrift"/>
                <a:cs typeface="Bahnschrift"/>
              </a:defRPr>
            </a:pPr>
            <a:r>
              <a:t>12 / 30</a:t>
            </a:r>
          </a:p>
        </p:txBody>
      </p:sp>
      <p:sp>
        <p:nvSpPr>
          <p:cNvPr id="6" name="section-number-12">
            <a:extLst xmlns:a="http://schemas.openxmlformats.org/drawingml/2006/main">
              <a:ext uri="{FF2B5EF4-FFF2-40B4-BE49-F238E27FC236}">
                <a16:creationId xmlns:a16="http://schemas.microsoft.com/office/drawing/2014/main" id="{EAE15B5F-55F7-4797-8A24-AAC1FF631E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1676400"/>
            <a:ext cx="3619500" cy="19716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90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03</a:t>
            </a:r>
          </a:p>
        </p:txBody>
      </p:sp>
      <p:sp>
        <p:nvSpPr>
          <p:cNvPr id="7" name="section-title-12">
            <a:extLst xmlns:a="http://schemas.openxmlformats.org/drawingml/2006/main">
              <a:ext uri="{FF2B5EF4-FFF2-40B4-BE49-F238E27FC236}">
                <a16:creationId xmlns:a16="http://schemas.microsoft.com/office/drawing/2014/main" id="{60D65AFD-59FA-41E7-9A05-E71F01308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743325"/>
            <a:ext cx="12763500" cy="14763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650" b="1">
                <a:solidFill>
                  <a:srgbClr val="FCFBF8"/>
                </a:solidFill>
                <a:latin typeface="Bahnschrift"/>
                <a:ea typeface="Bahnschrift"/>
                <a:cs typeface="Bahnschrift"/>
              </a:defRPr>
            </a:pPr>
            <a:r>
              <a:t>Propisi i</a:t>
            </a:r>
          </a:p>
          <a:p xmlns:a="http://schemas.openxmlformats.org/drawingml/2006/main">
            <a:pPr>
              <a:defRPr sz="4650" b="1">
                <a:solidFill>
                  <a:srgbClr val="FCFBF8"/>
                </a:solidFill>
                <a:latin typeface="Bahnschrift"/>
                <a:ea typeface="Bahnschrift"/>
                <a:cs typeface="Bahnschrift"/>
              </a:defRPr>
            </a:pPr>
            <a:r>
              <a:t>suvremeni sustav</a:t>
            </a:r>
          </a:p>
        </p:txBody>
      </p:sp>
      <p:sp>
        <p:nvSpPr>
          <p:cNvPr id="8" name="section-promise-12">
            <a:extLst xmlns:a="http://schemas.openxmlformats.org/drawingml/2006/main">
              <a:ext uri="{FF2B5EF4-FFF2-40B4-BE49-F238E27FC236}">
                <a16:creationId xmlns:a16="http://schemas.microsoft.com/office/drawing/2014/main" id="{5B399090-19AA-4792-B815-162F2F2426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5448300"/>
            <a:ext cx="13525500" cy="3905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>
                <a:solidFill>
                  <a:srgbClr val="C6CFD4"/>
                </a:solidFill>
                <a:latin typeface="Segoe UI"/>
                <a:ea typeface="Segoe UI"/>
                <a:cs typeface="Segoe UI"/>
              </a:defRPr>
            </a:pPr>
            <a:r>
              <a:t>Dobrovoljna društva i javne postrojbe postupno ulaze u jasno definiran zakonski okvir.</a:t>
            </a:r>
          </a:p>
        </p:txBody>
      </p:sp>
      <p:sp>
        <p:nvSpPr>
          <p:cNvPr id="9" name="section-footer-12">
            <a:extLst xmlns:a="http://schemas.openxmlformats.org/drawingml/2006/main">
              <a:ext uri="{FF2B5EF4-FFF2-40B4-BE49-F238E27FC236}">
                <a16:creationId xmlns:a16="http://schemas.microsoft.com/office/drawing/2014/main" id="{29D8BE27-65CF-439F-A197-6628155024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848600"/>
            <a:ext cx="6858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B3BDC4"/>
                </a:solidFill>
                <a:latin typeface="Segoe UI"/>
                <a:ea typeface="Segoe UI"/>
                <a:cs typeface="Segoe UI"/>
              </a:defRPr>
            </a:pPr>
            <a:r>
              <a:t>PROPISI  /  1919. - DANAS</a:t>
            </a:r>
          </a:p>
        </p:txBody>
      </p:sp>
      <p:sp>
        <p:nvSpPr>
          <p:cNvPr id="10" name="section-tag-12">
            <a:extLst xmlns:a="http://schemas.openxmlformats.org/drawingml/2006/main">
              <a:ext uri="{FF2B5EF4-FFF2-40B4-BE49-F238E27FC236}">
                <a16:creationId xmlns:a16="http://schemas.microsoft.com/office/drawing/2014/main" id="{C5FFA926-65D5-4C57-8B0D-C9BCF43937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954250" y="7848600"/>
            <a:ext cx="2286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F15A4D"/>
                </a:solidFill>
                <a:latin typeface="Segoe UI"/>
                <a:ea typeface="Segoe UI"/>
                <a:cs typeface="Segoe UI"/>
              </a:defRPr>
            </a:pPr>
            <a:r>
              <a:t>VOA - MODUL 2</a:t>
            </a:r>
          </a:p>
        </p:txBody>
      </p:sp>
    </p:spTree>
    <p:extLst>
      <p:ext uri="{BB962C8B-B14F-4D97-AF65-F5344CB8AC3E}">
        <p14:creationId xmlns:p14="http://schemas.microsoft.com/office/powerpoint/2010/main" val="548403583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04B77F2-25FA-42AC-A4E1-52349402AA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13">
            <a:extLst xmlns:a="http://schemas.openxmlformats.org/drawingml/2006/main">
              <a:ext uri="{FF2B5EF4-FFF2-40B4-BE49-F238E27FC236}">
                <a16:creationId xmlns:a16="http://schemas.microsoft.com/office/drawing/2014/main" id="{71E867C3-58D9-454F-8509-5FBF00A946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1919. - 1941.  /  MEĐURATNO RAZDOBLJE</a:t>
            </a:r>
          </a:p>
        </p:txBody>
      </p:sp>
      <p:sp>
        <p:nvSpPr>
          <p:cNvPr id="3" name="page-13">
            <a:extLst xmlns:a="http://schemas.openxmlformats.org/drawingml/2006/main">
              <a:ext uri="{FF2B5EF4-FFF2-40B4-BE49-F238E27FC236}">
                <a16:creationId xmlns:a16="http://schemas.microsoft.com/office/drawing/2014/main" id="{FF6E0103-67AC-4509-8F2F-90BC50F2B8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13 / 30</a:t>
            </a:r>
          </a:p>
        </p:txBody>
      </p:sp>
      <p:sp>
        <p:nvSpPr>
          <p:cNvPr id="4" name="title-13">
            <a:extLst xmlns:a="http://schemas.openxmlformats.org/drawingml/2006/main">
              <a:ext uri="{FF2B5EF4-FFF2-40B4-BE49-F238E27FC236}">
                <a16:creationId xmlns:a16="http://schemas.microsoft.com/office/drawing/2014/main" id="{4C2E81C7-CED3-4E46-BC74-1864041CEE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Društva ulaze u upravno uređenu mrežu</a:t>
            </a:r>
          </a:p>
        </p:txBody>
      </p:sp>
      <p:sp>
        <p:nvSpPr>
          <p:cNvPr id="5" name="subtitle-13">
            <a:extLst xmlns:a="http://schemas.openxmlformats.org/drawingml/2006/main">
              <a:ext uri="{FF2B5EF4-FFF2-40B4-BE49-F238E27FC236}">
                <a16:creationId xmlns:a16="http://schemas.microsoft.com/office/drawing/2014/main" id="{A1421550-16E4-431A-9548-6702CB1B6B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8439150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Nakon Prvoga svjetskog rata raste broj društava, stručni rad i utjecaj države na organizaciju.</a:t>
            </a:r>
          </a:p>
        </p:txBody>
      </p:sp>
      <p:sp>
        <p:nvSpPr>
          <p:cNvPr id="6" name="rule-13">
            <a:extLst xmlns:a="http://schemas.openxmlformats.org/drawingml/2006/main">
              <a:ext uri="{FF2B5EF4-FFF2-40B4-BE49-F238E27FC236}">
                <a16:creationId xmlns:a16="http://schemas.microsoft.com/office/drawing/2014/main" id="{D2212419-ACEA-4411-8CF5-5751AAD04C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44792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3508E6F-A909-4F1F-A4A0-6006B354FC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13">
            <a:extLst xmlns:a="http://schemas.openxmlformats.org/drawingml/2006/main">
              <a:ext uri="{FF2B5EF4-FFF2-40B4-BE49-F238E27FC236}">
                <a16:creationId xmlns:a16="http://schemas.microsoft.com/office/drawing/2014/main" id="{7D4CD2F9-A7F0-498C-9AD2-FE95C64FC9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Izvori: Organizacija-BOJNIKOVEC.ppt; Hrvatska tehnička enciklopedija, LZMK.</a:t>
            </a:r>
          </a:p>
        </p:txBody>
      </p:sp>
      <p:sp>
        <p:nvSpPr>
          <p:cNvPr id="9" name="footer-13">
            <a:extLst xmlns:a="http://schemas.openxmlformats.org/drawingml/2006/main">
              <a:ext uri="{FF2B5EF4-FFF2-40B4-BE49-F238E27FC236}">
                <a16:creationId xmlns:a16="http://schemas.microsoft.com/office/drawing/2014/main" id="{FD6D3C6C-6FE2-46AB-A1D2-11D3E7CCF9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B22D283-3C2A-4EC2-8899-1955C37312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400550"/>
            <a:ext cx="14192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06F52DC-F80D-4C90-AAD0-32EB43512C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873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12" name="tl-year-13-0">
            <a:extLst xmlns:a="http://schemas.openxmlformats.org/drawingml/2006/main">
              <a:ext uri="{FF2B5EF4-FFF2-40B4-BE49-F238E27FC236}">
                <a16:creationId xmlns:a16="http://schemas.microsoft.com/office/drawing/2014/main" id="{11EB77EF-F02F-40E6-97AB-726F461BE6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1919.+</a:t>
            </a:r>
          </a:p>
        </p:txBody>
      </p:sp>
      <p:sp>
        <p:nvSpPr>
          <p:cNvPr id="13" name="tl-title-13-0">
            <a:extLst xmlns:a="http://schemas.openxmlformats.org/drawingml/2006/main">
              <a:ext uri="{FF2B5EF4-FFF2-40B4-BE49-F238E27FC236}">
                <a16:creationId xmlns:a16="http://schemas.microsoft.com/office/drawing/2014/main" id="{246B5571-6478-4994-8E90-61B897F639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Razvoj</a:t>
            </a:r>
          </a:p>
        </p:txBody>
      </p:sp>
      <p:sp>
        <p:nvSpPr>
          <p:cNvPr id="14" name="tl-copy-13-0">
            <a:extLst xmlns:a="http://schemas.openxmlformats.org/drawingml/2006/main">
              <a:ext uri="{FF2B5EF4-FFF2-40B4-BE49-F238E27FC236}">
                <a16:creationId xmlns:a16="http://schemas.microsoft.com/office/drawing/2014/main" id="{43B0A42B-FE96-409E-9ABC-5BB7C1F234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Povećanje broja društava i stručnih vještina.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898AAC0-EC40-4FF6-8650-D805A74006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9438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16" name="tl-year-13-1">
            <a:extLst xmlns:a="http://schemas.openxmlformats.org/drawingml/2006/main">
              <a:ext uri="{FF2B5EF4-FFF2-40B4-BE49-F238E27FC236}">
                <a16:creationId xmlns:a16="http://schemas.microsoft.com/office/drawing/2014/main" id="{8B0A3299-32A2-4D8E-9DE2-6FDC6C9272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1930.</a:t>
            </a:r>
          </a:p>
        </p:txBody>
      </p:sp>
      <p:sp>
        <p:nvSpPr>
          <p:cNvPr id="17" name="tl-title-13-1">
            <a:extLst xmlns:a="http://schemas.openxmlformats.org/drawingml/2006/main">
              <a:ext uri="{FF2B5EF4-FFF2-40B4-BE49-F238E27FC236}">
                <a16:creationId xmlns:a16="http://schemas.microsoft.com/office/drawing/2014/main" id="{6FF9B90E-6020-4A71-862E-3A6AF2C65F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Župe</a:t>
            </a:r>
          </a:p>
        </p:txBody>
      </p:sp>
      <p:sp>
        <p:nvSpPr>
          <p:cNvPr id="18" name="tl-copy-13-1">
            <a:extLst xmlns:a="http://schemas.openxmlformats.org/drawingml/2006/main">
              <a:ext uri="{FF2B5EF4-FFF2-40B4-BE49-F238E27FC236}">
                <a16:creationId xmlns:a16="http://schemas.microsoft.com/office/drawing/2014/main" id="{52D8B0C7-3672-4875-8A48-D658EB6AEE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Okupljanje četa, nadzor i osposobljavanje.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9985DFE-949C-4D6E-A91F-C9D3280941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6003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0" name="tl-year-13-2">
            <a:extLst xmlns:a="http://schemas.openxmlformats.org/drawingml/2006/main">
              <a:ext uri="{FF2B5EF4-FFF2-40B4-BE49-F238E27FC236}">
                <a16:creationId xmlns:a16="http://schemas.microsoft.com/office/drawing/2014/main" id="{254E446C-8E68-4942-BB2F-3F3FFBF57A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1933.</a:t>
            </a:r>
          </a:p>
        </p:txBody>
      </p:sp>
      <p:sp>
        <p:nvSpPr>
          <p:cNvPr id="21" name="tl-title-13-2">
            <a:extLst xmlns:a="http://schemas.openxmlformats.org/drawingml/2006/main">
              <a:ext uri="{FF2B5EF4-FFF2-40B4-BE49-F238E27FC236}">
                <a16:creationId xmlns:a16="http://schemas.microsoft.com/office/drawing/2014/main" id="{73215F31-8D48-4FC3-A7BD-1D0D503B29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Zakon</a:t>
            </a:r>
          </a:p>
        </p:txBody>
      </p:sp>
      <p:sp>
        <p:nvSpPr>
          <p:cNvPr id="22" name="tl-copy-13-2">
            <a:extLst xmlns:a="http://schemas.openxmlformats.org/drawingml/2006/main">
              <a:ext uri="{FF2B5EF4-FFF2-40B4-BE49-F238E27FC236}">
                <a16:creationId xmlns:a16="http://schemas.microsoft.com/office/drawing/2014/main" id="{DBACCF88-C9B4-4641-98E5-A4E6EB0DD6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Zakon o organizaciji vatrogastva.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EE248A5-7A09-4664-AE25-C67CBF015B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2568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24" name="tl-year-13-3">
            <a:extLst xmlns:a="http://schemas.openxmlformats.org/drawingml/2006/main">
              <a:ext uri="{FF2B5EF4-FFF2-40B4-BE49-F238E27FC236}">
                <a16:creationId xmlns:a16="http://schemas.microsoft.com/office/drawing/2014/main" id="{8B5B70A2-09F5-4065-BE2F-0D5C17F81E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1939./40.</a:t>
            </a:r>
          </a:p>
        </p:txBody>
      </p:sp>
      <p:sp>
        <p:nvSpPr>
          <p:cNvPr id="25" name="tl-title-13-3">
            <a:extLst xmlns:a="http://schemas.openxmlformats.org/drawingml/2006/main">
              <a:ext uri="{FF2B5EF4-FFF2-40B4-BE49-F238E27FC236}">
                <a16:creationId xmlns:a16="http://schemas.microsoft.com/office/drawing/2014/main" id="{87AB65CC-F784-4DFA-BB95-CF6514D88A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Nadležnost</a:t>
            </a:r>
          </a:p>
        </p:txBody>
      </p:sp>
      <p:sp>
        <p:nvSpPr>
          <p:cNvPr id="26" name="tl-copy-13-3">
            <a:extLst xmlns:a="http://schemas.openxmlformats.org/drawingml/2006/main">
              <a:ext uri="{FF2B5EF4-FFF2-40B4-BE49-F238E27FC236}">
                <a16:creationId xmlns:a16="http://schemas.microsoft.com/office/drawing/2014/main" id="{6EF7C60E-33F8-421A-88F5-DF4C0FA457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Autonomija zajednica i upravne promjene.</a:t>
            </a:r>
          </a:p>
        </p:txBody>
      </p:sp>
      <p:sp>
        <p:nvSpPr>
          <p:cNvPr id="27" name="take-label-13">
            <a:extLst xmlns:a="http://schemas.openxmlformats.org/drawingml/2006/main">
              <a:ext uri="{FF2B5EF4-FFF2-40B4-BE49-F238E27FC236}">
                <a16:creationId xmlns:a16="http://schemas.microsoft.com/office/drawing/2014/main" id="{36CB0027-8E38-4941-945F-FF8ECD311F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7810500"/>
            <a:ext cx="3048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KLJUČNA PORUKA</a:t>
            </a:r>
          </a:p>
        </p:txBody>
      </p:sp>
      <p:sp>
        <p:nvSpPr>
          <p:cNvPr id="28" name="take-13">
            <a:extLst xmlns:a="http://schemas.openxmlformats.org/drawingml/2006/main">
              <a:ext uri="{FF2B5EF4-FFF2-40B4-BE49-F238E27FC236}">
                <a16:creationId xmlns:a16="http://schemas.microsoft.com/office/drawing/2014/main" id="{7E503FF1-AD33-403B-B0CC-0B1ED64546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8229600"/>
            <a:ext cx="140970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Međuratno vatrogastvo prelazi od društvene mreže prema zakonski uređenoj hijerarhiji.</a:t>
            </a:r>
          </a:p>
        </p:txBody>
      </p:sp>
    </p:spTree>
    <p:extLst>
      <p:ext uri="{BB962C8B-B14F-4D97-AF65-F5344CB8AC3E}">
        <p14:creationId xmlns:p14="http://schemas.microsoft.com/office/powerpoint/2010/main" val="1844817580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5AD842A-B1CB-4141-8917-C8EBD17A11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14">
            <a:extLst xmlns:a="http://schemas.openxmlformats.org/drawingml/2006/main">
              <a:ext uri="{FF2B5EF4-FFF2-40B4-BE49-F238E27FC236}">
                <a16:creationId xmlns:a16="http://schemas.microsoft.com/office/drawing/2014/main" id="{5CCDE400-8533-4662-92B2-6349B5C42B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1933.  /  ZAKON O ORGANIZACIJI VATROGASTVA</a:t>
            </a:r>
          </a:p>
        </p:txBody>
      </p:sp>
      <p:sp>
        <p:nvSpPr>
          <p:cNvPr id="3" name="page-14">
            <a:extLst xmlns:a="http://schemas.openxmlformats.org/drawingml/2006/main">
              <a:ext uri="{FF2B5EF4-FFF2-40B4-BE49-F238E27FC236}">
                <a16:creationId xmlns:a16="http://schemas.microsoft.com/office/drawing/2014/main" id="{8A02E9D4-98DF-4DA9-BBA2-7B717B207E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14 / 30</a:t>
            </a:r>
          </a:p>
        </p:txBody>
      </p:sp>
      <p:sp>
        <p:nvSpPr>
          <p:cNvPr id="4" name="title-14">
            <a:extLst xmlns:a="http://schemas.openxmlformats.org/drawingml/2006/main">
              <a:ext uri="{FF2B5EF4-FFF2-40B4-BE49-F238E27FC236}">
                <a16:creationId xmlns:a16="http://schemas.microsoft.com/office/drawing/2014/main" id="{89251E4E-8C66-4E6D-97B2-4AD7A4CC5D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Zakonska vertikala vatrogasnih organizacija</a:t>
            </a:r>
          </a:p>
        </p:txBody>
      </p:sp>
      <p:sp>
        <p:nvSpPr>
          <p:cNvPr id="5" name="subtitle-14">
            <a:extLst xmlns:a="http://schemas.openxmlformats.org/drawingml/2006/main">
              <a:ext uri="{FF2B5EF4-FFF2-40B4-BE49-F238E27FC236}">
                <a16:creationId xmlns:a16="http://schemas.microsoft.com/office/drawing/2014/main" id="{4AB7F476-23D2-40DE-94E9-FF83EA898E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7572375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Zakon Kraljevine Jugoslavije uređuje način povezivanja i upravljanja vatrogastvom.</a:t>
            </a:r>
          </a:p>
        </p:txBody>
      </p:sp>
      <p:sp>
        <p:nvSpPr>
          <p:cNvPr id="6" name="rule-14">
            <a:extLst xmlns:a="http://schemas.openxmlformats.org/drawingml/2006/main">
              <a:ext uri="{FF2B5EF4-FFF2-40B4-BE49-F238E27FC236}">
                <a16:creationId xmlns:a16="http://schemas.microsoft.com/office/drawing/2014/main" id="{8FA2297B-17DF-4D13-8F7A-4003D9032A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12407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1547EB3-3AFD-41E9-AEC0-E4B6CE0D29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14">
            <a:extLst xmlns:a="http://schemas.openxmlformats.org/drawingml/2006/main">
              <a:ext uri="{FF2B5EF4-FFF2-40B4-BE49-F238E27FC236}">
                <a16:creationId xmlns:a16="http://schemas.microsoft.com/office/drawing/2014/main" id="{14753573-7A68-4831-961B-D5CBF4D62E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Izvor: Hrvatska tehnička enciklopedija, LZMK; Organizacija-BOJNIKOVEC.ppt.</a:t>
            </a:r>
          </a:p>
        </p:txBody>
      </p:sp>
      <p:sp>
        <p:nvSpPr>
          <p:cNvPr id="9" name="footer-14">
            <a:extLst xmlns:a="http://schemas.openxmlformats.org/drawingml/2006/main">
              <a:ext uri="{FF2B5EF4-FFF2-40B4-BE49-F238E27FC236}">
                <a16:creationId xmlns:a16="http://schemas.microsoft.com/office/drawing/2014/main" id="{1D0B7699-D5EE-4669-BF45-C71BC7CD34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8F236C0-649C-4E21-BC8C-6347B91883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3114675"/>
            <a:ext cx="19050" cy="5095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1" name="left-marker-14">
            <a:extLst xmlns:a="http://schemas.openxmlformats.org/drawingml/2006/main">
              <a:ext uri="{FF2B5EF4-FFF2-40B4-BE49-F238E27FC236}">
                <a16:creationId xmlns:a16="http://schemas.microsoft.com/office/drawing/2014/main" id="{A3EF7A12-183B-4A48-B0EA-BFE3B3F3FC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276600"/>
            <a:ext cx="6286500" cy="12096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76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1933.</a:t>
            </a:r>
          </a:p>
        </p:txBody>
      </p:sp>
      <p:sp>
        <p:nvSpPr>
          <p:cNvPr id="12" name="left-label-14">
            <a:extLst xmlns:a="http://schemas.openxmlformats.org/drawingml/2006/main">
              <a:ext uri="{FF2B5EF4-FFF2-40B4-BE49-F238E27FC236}">
                <a16:creationId xmlns:a16="http://schemas.microsoft.com/office/drawing/2014/main" id="{5B122B3C-657C-47F0-B194-9167799B97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667250"/>
            <a:ext cx="5905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ZAKON</a:t>
            </a:r>
          </a:p>
        </p:txBody>
      </p:sp>
      <p:sp>
        <p:nvSpPr>
          <p:cNvPr id="13" name="left-copy-14">
            <a:extLst xmlns:a="http://schemas.openxmlformats.org/drawingml/2006/main">
              <a:ext uri="{FF2B5EF4-FFF2-40B4-BE49-F238E27FC236}">
                <a16:creationId xmlns:a16="http://schemas.microsoft.com/office/drawing/2014/main" id="{E3D2D2A9-5964-4859-B8C9-86ADE8BED5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5219700"/>
            <a:ext cx="59055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Vatrogastvo se smješta u formalno uređen sustav organizacija.</a:t>
            </a:r>
          </a:p>
        </p:txBody>
      </p:sp>
      <p:sp>
        <p:nvSpPr>
          <p:cNvPr id="14" name="right-index-14-0">
            <a:extLst xmlns:a="http://schemas.openxmlformats.org/drawingml/2006/main">
              <a:ext uri="{FF2B5EF4-FFF2-40B4-BE49-F238E27FC236}">
                <a16:creationId xmlns:a16="http://schemas.microsoft.com/office/drawing/2014/main" id="{4C45DC49-6EDF-4C93-88D6-4B2508083D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3276600"/>
            <a:ext cx="6286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01</a:t>
            </a:r>
          </a:p>
        </p:txBody>
      </p:sp>
      <p:sp>
        <p:nvSpPr>
          <p:cNvPr id="15" name="right-label-14-0">
            <a:extLst xmlns:a="http://schemas.openxmlformats.org/drawingml/2006/main">
              <a:ext uri="{FF2B5EF4-FFF2-40B4-BE49-F238E27FC236}">
                <a16:creationId xmlns:a16="http://schemas.microsoft.com/office/drawing/2014/main" id="{AB7643EB-6F84-4312-B29B-4BFEDC6065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3276600"/>
            <a:ext cx="581025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Vatrogasne čete</a:t>
            </a:r>
          </a:p>
        </p:txBody>
      </p:sp>
      <p:sp>
        <p:nvSpPr>
          <p:cNvPr id="16" name="right-copy-14-0">
            <a:extLst xmlns:a="http://schemas.openxmlformats.org/drawingml/2006/main">
              <a:ext uri="{FF2B5EF4-FFF2-40B4-BE49-F238E27FC236}">
                <a16:creationId xmlns:a16="http://schemas.microsoft.com/office/drawing/2014/main" id="{985F2F04-8984-4691-8C98-3AF5D31422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3714750"/>
            <a:ext cx="5857875" cy="2571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Lokalna operativna osnova.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2B057D5-1A9B-44E2-88C2-430C202E91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4238625"/>
            <a:ext cx="647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8" name="right-index-14-1">
            <a:extLst xmlns:a="http://schemas.openxmlformats.org/drawingml/2006/main">
              <a:ext uri="{FF2B5EF4-FFF2-40B4-BE49-F238E27FC236}">
                <a16:creationId xmlns:a16="http://schemas.microsoft.com/office/drawing/2014/main" id="{9BCF63BB-0AA4-4054-9AD6-6C7591D5C3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4533900"/>
            <a:ext cx="6286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02</a:t>
            </a:r>
          </a:p>
        </p:txBody>
      </p:sp>
      <p:sp>
        <p:nvSpPr>
          <p:cNvPr id="19" name="right-label-14-1">
            <a:extLst xmlns:a="http://schemas.openxmlformats.org/drawingml/2006/main">
              <a:ext uri="{FF2B5EF4-FFF2-40B4-BE49-F238E27FC236}">
                <a16:creationId xmlns:a16="http://schemas.microsoft.com/office/drawing/2014/main" id="{0908CF6B-5833-4118-8D7A-828B02DE39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4533900"/>
            <a:ext cx="581025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Vatrogasne župe</a:t>
            </a:r>
          </a:p>
        </p:txBody>
      </p:sp>
      <p:sp>
        <p:nvSpPr>
          <p:cNvPr id="20" name="right-copy-14-1">
            <a:extLst xmlns:a="http://schemas.openxmlformats.org/drawingml/2006/main">
              <a:ext uri="{FF2B5EF4-FFF2-40B4-BE49-F238E27FC236}">
                <a16:creationId xmlns:a16="http://schemas.microsoft.com/office/drawing/2014/main" id="{A4D3ADEB-7865-4FA7-8428-457FAEE3F8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4972050"/>
            <a:ext cx="5857875" cy="2571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Okupljanje četa na području kotara.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A544951-F8F8-455B-BDF8-61FCA08291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5495925"/>
            <a:ext cx="647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22" name="right-index-14-2">
            <a:extLst xmlns:a="http://schemas.openxmlformats.org/drawingml/2006/main">
              <a:ext uri="{FF2B5EF4-FFF2-40B4-BE49-F238E27FC236}">
                <a16:creationId xmlns:a16="http://schemas.microsoft.com/office/drawing/2014/main" id="{3A718D3B-8BFB-4B3D-8711-FE547A3D66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5791200"/>
            <a:ext cx="6286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03</a:t>
            </a:r>
          </a:p>
        </p:txBody>
      </p:sp>
      <p:sp>
        <p:nvSpPr>
          <p:cNvPr id="23" name="right-label-14-2">
            <a:extLst xmlns:a="http://schemas.openxmlformats.org/drawingml/2006/main">
              <a:ext uri="{FF2B5EF4-FFF2-40B4-BE49-F238E27FC236}">
                <a16:creationId xmlns:a16="http://schemas.microsoft.com/office/drawing/2014/main" id="{6F052C2B-2174-494E-AEAC-0DD7C57F8E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5791200"/>
            <a:ext cx="581025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Zajednice i savez</a:t>
            </a:r>
          </a:p>
        </p:txBody>
      </p:sp>
      <p:sp>
        <p:nvSpPr>
          <p:cNvPr id="24" name="right-copy-14-2">
            <a:extLst xmlns:a="http://schemas.openxmlformats.org/drawingml/2006/main">
              <a:ext uri="{FF2B5EF4-FFF2-40B4-BE49-F238E27FC236}">
                <a16:creationId xmlns:a16="http://schemas.microsoft.com/office/drawing/2014/main" id="{EAA8686C-BF14-40FA-972B-53F3F86CCF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6229350"/>
            <a:ext cx="5857875" cy="2571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Šira razina usklađivanja i nadzora.</a:t>
            </a:r>
          </a:p>
        </p:txBody>
      </p:sp>
    </p:spTree>
    <p:extLst>
      <p:ext uri="{BB962C8B-B14F-4D97-AF65-F5344CB8AC3E}">
        <p14:creationId xmlns:p14="http://schemas.microsoft.com/office/powerpoint/2010/main" val="662124756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724A42A-FB05-4C04-82AA-014DBA064E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15">
            <a:extLst xmlns:a="http://schemas.openxmlformats.org/drawingml/2006/main">
              <a:ext uri="{FF2B5EF4-FFF2-40B4-BE49-F238E27FC236}">
                <a16:creationId xmlns:a16="http://schemas.microsoft.com/office/drawing/2014/main" id="{EB8A16E3-509A-4829-933F-3800AF3D65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1941. - 1945.  /  RATNO RAZDOBLJE</a:t>
            </a:r>
          </a:p>
        </p:txBody>
      </p:sp>
      <p:sp>
        <p:nvSpPr>
          <p:cNvPr id="3" name="page-15">
            <a:extLst xmlns:a="http://schemas.openxmlformats.org/drawingml/2006/main">
              <a:ext uri="{FF2B5EF4-FFF2-40B4-BE49-F238E27FC236}">
                <a16:creationId xmlns:a16="http://schemas.microsoft.com/office/drawing/2014/main" id="{0901788A-A1D8-4535-B84C-609AF14B8B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15 / 30</a:t>
            </a:r>
          </a:p>
        </p:txBody>
      </p:sp>
      <p:sp>
        <p:nvSpPr>
          <p:cNvPr id="4" name="title-15">
            <a:extLst xmlns:a="http://schemas.openxmlformats.org/drawingml/2006/main">
              <a:ext uri="{FF2B5EF4-FFF2-40B4-BE49-F238E27FC236}">
                <a16:creationId xmlns:a16="http://schemas.microsoft.com/office/drawing/2014/main" id="{1585CD23-491F-4961-86C8-BB8576395C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Rat mijenja upravljanje vatrogastvom</a:t>
            </a:r>
          </a:p>
        </p:txBody>
      </p:sp>
      <p:sp>
        <p:nvSpPr>
          <p:cNvPr id="5" name="subtitle-15">
            <a:extLst xmlns:a="http://schemas.openxmlformats.org/drawingml/2006/main">
              <a:ext uri="{FF2B5EF4-FFF2-40B4-BE49-F238E27FC236}">
                <a16:creationId xmlns:a16="http://schemas.microsoft.com/office/drawing/2014/main" id="{A62E2B3F-500E-4836-8EAF-9BE3A212E1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6657975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Organizacija i nadležnost vatrogastva mijenjaju se u ratnim okolnostima.</a:t>
            </a:r>
          </a:p>
        </p:txBody>
      </p:sp>
      <p:sp>
        <p:nvSpPr>
          <p:cNvPr id="6" name="rule-15">
            <a:extLst xmlns:a="http://schemas.openxmlformats.org/drawingml/2006/main">
              <a:ext uri="{FF2B5EF4-FFF2-40B4-BE49-F238E27FC236}">
                <a16:creationId xmlns:a16="http://schemas.microsoft.com/office/drawing/2014/main" id="{60A3C8EA-A0A7-4D1D-8CA6-EB73643F22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12407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D553C69-F9C7-41C4-97B0-D3A661D62C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15">
            <a:extLst xmlns:a="http://schemas.openxmlformats.org/drawingml/2006/main">
              <a:ext uri="{FF2B5EF4-FFF2-40B4-BE49-F238E27FC236}">
                <a16:creationId xmlns:a16="http://schemas.microsoft.com/office/drawing/2014/main" id="{B5160764-F49F-43C7-9169-6D46E8FBA7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Izvor: Organizacija-BOJNIKOVEC.ppt, izvorni nastavni materijal.</a:t>
            </a:r>
          </a:p>
        </p:txBody>
      </p:sp>
      <p:sp>
        <p:nvSpPr>
          <p:cNvPr id="9" name="footer-15">
            <a:extLst xmlns:a="http://schemas.openxmlformats.org/drawingml/2006/main">
              <a:ext uri="{FF2B5EF4-FFF2-40B4-BE49-F238E27FC236}">
                <a16:creationId xmlns:a16="http://schemas.microsoft.com/office/drawing/2014/main" id="{5D7F34F9-8DF9-485A-A19A-57D7B05387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236863C-4305-4289-A628-008BBA29B2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400550"/>
            <a:ext cx="14192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D651266-694D-411B-8211-8F8162C767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873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12" name="tl-year-15-0">
            <a:extLst xmlns:a="http://schemas.openxmlformats.org/drawingml/2006/main">
              <a:ext uri="{FF2B5EF4-FFF2-40B4-BE49-F238E27FC236}">
                <a16:creationId xmlns:a16="http://schemas.microsoft.com/office/drawing/2014/main" id="{094100A5-137D-4314-BDA1-A19B513B01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1941.</a:t>
            </a:r>
          </a:p>
        </p:txBody>
      </p:sp>
      <p:sp>
        <p:nvSpPr>
          <p:cNvPr id="13" name="tl-title-15-0">
            <a:extLst xmlns:a="http://schemas.openxmlformats.org/drawingml/2006/main">
              <a:ext uri="{FF2B5EF4-FFF2-40B4-BE49-F238E27FC236}">
                <a16:creationId xmlns:a16="http://schemas.microsoft.com/office/drawing/2014/main" id="{A5D61EC5-CCEE-4055-872B-0B4921839B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Preimenovanje</a:t>
            </a:r>
          </a:p>
        </p:txBody>
      </p:sp>
      <p:sp>
        <p:nvSpPr>
          <p:cNvPr id="14" name="tl-copy-15-0">
            <a:extLst xmlns:a="http://schemas.openxmlformats.org/drawingml/2006/main">
              <a:ext uri="{FF2B5EF4-FFF2-40B4-BE49-F238E27FC236}">
                <a16:creationId xmlns:a16="http://schemas.microsoft.com/office/drawing/2014/main" id="{BC4B18B9-EBB3-4671-886C-ABDDF4A0D8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657850"/>
            <a:ext cx="27813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Zajednica dobiva naziv Vatrogasni savez NDH.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BDDFAA6-9506-42C6-9049-505BFC202A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9438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16" name="tl-year-15-1">
            <a:extLst xmlns:a="http://schemas.openxmlformats.org/drawingml/2006/main">
              <a:ext uri="{FF2B5EF4-FFF2-40B4-BE49-F238E27FC236}">
                <a16:creationId xmlns:a16="http://schemas.microsoft.com/office/drawing/2014/main" id="{1659FEB1-5874-4E24-81C6-3A2B94A634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1942.</a:t>
            </a:r>
          </a:p>
        </p:txBody>
      </p:sp>
      <p:sp>
        <p:nvSpPr>
          <p:cNvPr id="17" name="tl-title-15-1">
            <a:extLst xmlns:a="http://schemas.openxmlformats.org/drawingml/2006/main">
              <a:ext uri="{FF2B5EF4-FFF2-40B4-BE49-F238E27FC236}">
                <a16:creationId xmlns:a16="http://schemas.microsoft.com/office/drawing/2014/main" id="{7AA8CFB3-4086-48D1-B3B6-4EA04DCC23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Nadležnost</a:t>
            </a:r>
          </a:p>
        </p:txBody>
      </p:sp>
      <p:sp>
        <p:nvSpPr>
          <p:cNvPr id="18" name="tl-copy-15-1">
            <a:extLst xmlns:a="http://schemas.openxmlformats.org/drawingml/2006/main">
              <a:ext uri="{FF2B5EF4-FFF2-40B4-BE49-F238E27FC236}">
                <a16:creationId xmlns:a16="http://schemas.microsoft.com/office/drawing/2014/main" id="{7BB46D9F-A085-4A59-8781-643C6DA6B8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657850"/>
            <a:ext cx="27813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Resorna pripadnost mijenja se tijekom godine.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FD21981-5530-4CB9-8640-741EF6614C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6003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0" name="tl-year-15-2">
            <a:extLst xmlns:a="http://schemas.openxmlformats.org/drawingml/2006/main">
              <a:ext uri="{FF2B5EF4-FFF2-40B4-BE49-F238E27FC236}">
                <a16:creationId xmlns:a16="http://schemas.microsoft.com/office/drawing/2014/main" id="{EF873A89-6182-4571-96E8-7A983AB63E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1942.+</a:t>
            </a:r>
          </a:p>
        </p:txBody>
      </p:sp>
      <p:sp>
        <p:nvSpPr>
          <p:cNvPr id="21" name="tl-title-15-2">
            <a:extLst xmlns:a="http://schemas.openxmlformats.org/drawingml/2006/main">
              <a:ext uri="{FF2B5EF4-FFF2-40B4-BE49-F238E27FC236}">
                <a16:creationId xmlns:a16="http://schemas.microsoft.com/office/drawing/2014/main" id="{4BB51CB4-EC72-45AB-B8C3-40858E0529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Postrojbe</a:t>
            </a:r>
          </a:p>
        </p:txBody>
      </p:sp>
      <p:sp>
        <p:nvSpPr>
          <p:cNvPr id="22" name="tl-copy-15-2">
            <a:extLst xmlns:a="http://schemas.openxmlformats.org/drawingml/2006/main">
              <a:ext uri="{FF2B5EF4-FFF2-40B4-BE49-F238E27FC236}">
                <a16:creationId xmlns:a16="http://schemas.microsoft.com/office/drawing/2014/main" id="{47F23EB8-1F0C-426B-9A12-FF05F21031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Nastaju tzv. pokretne postrojbe.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FC2D5CF-4B97-46D5-8A3B-E0C7BC1160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2568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4" name="tl-year-15-3">
            <a:extLst xmlns:a="http://schemas.openxmlformats.org/drawingml/2006/main">
              <a:ext uri="{FF2B5EF4-FFF2-40B4-BE49-F238E27FC236}">
                <a16:creationId xmlns:a16="http://schemas.microsoft.com/office/drawing/2014/main" id="{EDC3B015-A064-43BB-819F-B5B8E87EB4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1945.</a:t>
            </a:r>
          </a:p>
        </p:txBody>
      </p:sp>
      <p:sp>
        <p:nvSpPr>
          <p:cNvPr id="25" name="tl-title-15-3">
            <a:extLst xmlns:a="http://schemas.openxmlformats.org/drawingml/2006/main">
              <a:ext uri="{FF2B5EF4-FFF2-40B4-BE49-F238E27FC236}">
                <a16:creationId xmlns:a16="http://schemas.microsoft.com/office/drawing/2014/main" id="{EC33ACAA-A3A5-40A8-B851-DC1BD0CA73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Posljedice</a:t>
            </a:r>
          </a:p>
        </p:txBody>
      </p:sp>
      <p:sp>
        <p:nvSpPr>
          <p:cNvPr id="26" name="tl-copy-15-3">
            <a:extLst xmlns:a="http://schemas.openxmlformats.org/drawingml/2006/main">
              <a:ext uri="{FF2B5EF4-FFF2-40B4-BE49-F238E27FC236}">
                <a16:creationId xmlns:a16="http://schemas.microsoft.com/office/drawing/2014/main" id="{4895734F-759D-4E63-9525-1833CBD4DB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657850"/>
            <a:ext cx="27813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Vatrogastvo izlazi iz rata kadrovski oslabljeno.</a:t>
            </a:r>
          </a:p>
        </p:txBody>
      </p:sp>
      <p:sp>
        <p:nvSpPr>
          <p:cNvPr id="27" name="take-label-15">
            <a:extLst xmlns:a="http://schemas.openxmlformats.org/drawingml/2006/main">
              <a:ext uri="{FF2B5EF4-FFF2-40B4-BE49-F238E27FC236}">
                <a16:creationId xmlns:a16="http://schemas.microsoft.com/office/drawing/2014/main" id="{63E2EBAD-2910-482A-8F1B-D4DB429D37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7810500"/>
            <a:ext cx="3048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KLJUČNA PORUKA</a:t>
            </a:r>
          </a:p>
        </p:txBody>
      </p:sp>
      <p:sp>
        <p:nvSpPr>
          <p:cNvPr id="28" name="take-15">
            <a:extLst xmlns:a="http://schemas.openxmlformats.org/drawingml/2006/main">
              <a:ext uri="{FF2B5EF4-FFF2-40B4-BE49-F238E27FC236}">
                <a16:creationId xmlns:a16="http://schemas.microsoft.com/office/drawing/2014/main" id="{F74B4105-DD14-4B38-9B59-C2F8EFCA7D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8229600"/>
            <a:ext cx="140970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U ratnim uvjetima zaštita od požara ostaje potrebna, ali je pod snažnim utjecajem državnog ustroja.</a:t>
            </a:r>
          </a:p>
        </p:txBody>
      </p:sp>
    </p:spTree>
    <p:extLst>
      <p:ext uri="{BB962C8B-B14F-4D97-AF65-F5344CB8AC3E}">
        <p14:creationId xmlns:p14="http://schemas.microsoft.com/office/powerpoint/2010/main" val="2036959846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712176D-C5C9-466A-AC80-1FF4D12594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16">
            <a:extLst xmlns:a="http://schemas.openxmlformats.org/drawingml/2006/main">
              <a:ext uri="{FF2B5EF4-FFF2-40B4-BE49-F238E27FC236}">
                <a16:creationId xmlns:a16="http://schemas.microsoft.com/office/drawing/2014/main" id="{65AAFD53-32DD-4A60-B274-32DC80BD51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1946. - 1949.  /  OBNOVA</a:t>
            </a:r>
          </a:p>
        </p:txBody>
      </p:sp>
      <p:sp>
        <p:nvSpPr>
          <p:cNvPr id="3" name="page-16">
            <a:extLst xmlns:a="http://schemas.openxmlformats.org/drawingml/2006/main">
              <a:ext uri="{FF2B5EF4-FFF2-40B4-BE49-F238E27FC236}">
                <a16:creationId xmlns:a16="http://schemas.microsoft.com/office/drawing/2014/main" id="{A43B5C8C-B996-4921-BDCC-93273C0400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16 / 30</a:t>
            </a:r>
          </a:p>
        </p:txBody>
      </p:sp>
      <p:sp>
        <p:nvSpPr>
          <p:cNvPr id="4" name="title-16">
            <a:extLst xmlns:a="http://schemas.openxmlformats.org/drawingml/2006/main">
              <a:ext uri="{FF2B5EF4-FFF2-40B4-BE49-F238E27FC236}">
                <a16:creationId xmlns:a16="http://schemas.microsoft.com/office/drawing/2014/main" id="{0D3EE4DC-7691-4F0D-88C1-2987439B96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Dva puta: profesionalno i dobrovoljno</a:t>
            </a:r>
          </a:p>
        </p:txBody>
      </p:sp>
      <p:sp>
        <p:nvSpPr>
          <p:cNvPr id="5" name="subtitle-16">
            <a:extLst xmlns:a="http://schemas.openxmlformats.org/drawingml/2006/main">
              <a:ext uri="{FF2B5EF4-FFF2-40B4-BE49-F238E27FC236}">
                <a16:creationId xmlns:a16="http://schemas.microsoft.com/office/drawing/2014/main" id="{B359E363-C83E-49DD-AC27-A1AE214ED0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8753475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Poslijeratno vatrogastvo ponovno se uređuje kroz obuku, državne službe i dobrovoljna društva.</a:t>
            </a:r>
          </a:p>
        </p:txBody>
      </p:sp>
      <p:sp>
        <p:nvSpPr>
          <p:cNvPr id="6" name="rule-16">
            <a:extLst xmlns:a="http://schemas.openxmlformats.org/drawingml/2006/main">
              <a:ext uri="{FF2B5EF4-FFF2-40B4-BE49-F238E27FC236}">
                <a16:creationId xmlns:a16="http://schemas.microsoft.com/office/drawing/2014/main" id="{C9FF6692-A2DC-4AA1-B3A7-A3EF49266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44792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881C6CD-612B-46C6-A4F7-7D6FBFB647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16">
            <a:extLst xmlns:a="http://schemas.openxmlformats.org/drawingml/2006/main">
              <a:ext uri="{FF2B5EF4-FFF2-40B4-BE49-F238E27FC236}">
                <a16:creationId xmlns:a16="http://schemas.microsoft.com/office/drawing/2014/main" id="{6ED2F612-047C-4200-97B1-473EEE6494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Izvori: Hrvatska tehnička enciklopedija, LZMK; Organizacija-BOJNIKOVEC.ppt.</a:t>
            </a:r>
          </a:p>
        </p:txBody>
      </p:sp>
      <p:sp>
        <p:nvSpPr>
          <p:cNvPr id="9" name="footer-16">
            <a:extLst xmlns:a="http://schemas.openxmlformats.org/drawingml/2006/main">
              <a:ext uri="{FF2B5EF4-FFF2-40B4-BE49-F238E27FC236}">
                <a16:creationId xmlns:a16="http://schemas.microsoft.com/office/drawing/2014/main" id="{BFEF7985-EFB1-4421-BFA8-15D9A537F2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3C1E77A-DB31-492F-9FB5-DC76288279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400550"/>
            <a:ext cx="14192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E01AF6F-21F5-4221-8585-B2D9A80462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873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12" name="tl-year-16-0">
            <a:extLst xmlns:a="http://schemas.openxmlformats.org/drawingml/2006/main">
              <a:ext uri="{FF2B5EF4-FFF2-40B4-BE49-F238E27FC236}">
                <a16:creationId xmlns:a16="http://schemas.microsoft.com/office/drawing/2014/main" id="{CC9D79F7-B903-468B-BBDD-4613BF4B9B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1946.</a:t>
            </a:r>
          </a:p>
        </p:txBody>
      </p:sp>
      <p:sp>
        <p:nvSpPr>
          <p:cNvPr id="13" name="tl-title-16-0">
            <a:extLst xmlns:a="http://schemas.openxmlformats.org/drawingml/2006/main">
              <a:ext uri="{FF2B5EF4-FFF2-40B4-BE49-F238E27FC236}">
                <a16:creationId xmlns:a16="http://schemas.microsoft.com/office/drawing/2014/main" id="{0A9B445B-F2FE-46AC-9DD0-81C40862F0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Tečaj</a:t>
            </a:r>
          </a:p>
        </p:txBody>
      </p:sp>
      <p:sp>
        <p:nvSpPr>
          <p:cNvPr id="14" name="tl-copy-16-0">
            <a:extLst xmlns:a="http://schemas.openxmlformats.org/drawingml/2006/main">
              <a:ext uri="{FF2B5EF4-FFF2-40B4-BE49-F238E27FC236}">
                <a16:creationId xmlns:a16="http://schemas.microsoft.com/office/drawing/2014/main" id="{7F7D2E9E-C3BC-4CFF-9A6C-982A647536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Prvi poslijeratni tečaj i preustroj vatrogastva.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11A9FD3-4C0D-4DB1-8EB2-1E2CC2106A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9438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16" name="tl-year-16-1">
            <a:extLst xmlns:a="http://schemas.openxmlformats.org/drawingml/2006/main">
              <a:ext uri="{FF2B5EF4-FFF2-40B4-BE49-F238E27FC236}">
                <a16:creationId xmlns:a16="http://schemas.microsoft.com/office/drawing/2014/main" id="{C3B6A731-12F7-432D-9D3F-46411E9CF8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1948.</a:t>
            </a:r>
          </a:p>
        </p:txBody>
      </p:sp>
      <p:sp>
        <p:nvSpPr>
          <p:cNvPr id="17" name="tl-title-16-1">
            <a:extLst xmlns:a="http://schemas.openxmlformats.org/drawingml/2006/main">
              <a:ext uri="{FF2B5EF4-FFF2-40B4-BE49-F238E27FC236}">
                <a16:creationId xmlns:a16="http://schemas.microsoft.com/office/drawing/2014/main" id="{2C067C73-D8BA-4B4A-B91D-5C94DE5BFB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Zakon o DVD-ima</a:t>
            </a:r>
          </a:p>
        </p:txBody>
      </p:sp>
      <p:sp>
        <p:nvSpPr>
          <p:cNvPr id="18" name="tl-copy-16-1">
            <a:extLst xmlns:a="http://schemas.openxmlformats.org/drawingml/2006/main">
              <a:ext uri="{FF2B5EF4-FFF2-40B4-BE49-F238E27FC236}">
                <a16:creationId xmlns:a16="http://schemas.microsoft.com/office/drawing/2014/main" id="{7480753C-1D5C-405F-AD8F-8303C328AC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Utvrđuju se zadaće i unutarnji ustroj.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888F014-4846-478C-A97D-E68FE6016E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6003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20" name="tl-year-16-2">
            <a:extLst xmlns:a="http://schemas.openxmlformats.org/drawingml/2006/main">
              <a:ext uri="{FF2B5EF4-FFF2-40B4-BE49-F238E27FC236}">
                <a16:creationId xmlns:a16="http://schemas.microsoft.com/office/drawing/2014/main" id="{D9F9E1AB-1577-44E9-B243-D480B500BA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1949.</a:t>
            </a:r>
          </a:p>
        </p:txBody>
      </p:sp>
      <p:sp>
        <p:nvSpPr>
          <p:cNvPr id="21" name="tl-title-16-2">
            <a:extLst xmlns:a="http://schemas.openxmlformats.org/drawingml/2006/main">
              <a:ext uri="{FF2B5EF4-FFF2-40B4-BE49-F238E27FC236}">
                <a16:creationId xmlns:a16="http://schemas.microsoft.com/office/drawing/2014/main" id="{7EA45CBD-26F3-4359-A466-A5DDC1E392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Savez DVD-a</a:t>
            </a:r>
          </a:p>
        </p:txBody>
      </p:sp>
      <p:sp>
        <p:nvSpPr>
          <p:cNvPr id="22" name="tl-copy-16-2">
            <a:extLst xmlns:a="http://schemas.openxmlformats.org/drawingml/2006/main">
              <a:ext uri="{FF2B5EF4-FFF2-40B4-BE49-F238E27FC236}">
                <a16:creationId xmlns:a16="http://schemas.microsoft.com/office/drawing/2014/main" id="{C0ABFD2A-BDF0-4BD0-8874-641BA0DF47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657850"/>
            <a:ext cx="27813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Počinje rad krovne dobrovoljne organizacije.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1A8B30D-851C-4691-AAD1-36DEB7963F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2568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24" name="tl-year-16-3">
            <a:extLst xmlns:a="http://schemas.openxmlformats.org/drawingml/2006/main">
              <a:ext uri="{FF2B5EF4-FFF2-40B4-BE49-F238E27FC236}">
                <a16:creationId xmlns:a16="http://schemas.microsoft.com/office/drawing/2014/main" id="{9F07720F-3111-4B85-814F-3FC1FD84D1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MUP</a:t>
            </a:r>
          </a:p>
        </p:txBody>
      </p:sp>
      <p:sp>
        <p:nvSpPr>
          <p:cNvPr id="25" name="tl-title-16-3">
            <a:extLst xmlns:a="http://schemas.openxmlformats.org/drawingml/2006/main">
              <a:ext uri="{FF2B5EF4-FFF2-40B4-BE49-F238E27FC236}">
                <a16:creationId xmlns:a16="http://schemas.microsoft.com/office/drawing/2014/main" id="{A741B5E7-D310-4AE7-BF21-772B2AA864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Vatrogasna milicija</a:t>
            </a:r>
          </a:p>
        </p:txBody>
      </p:sp>
      <p:sp>
        <p:nvSpPr>
          <p:cNvPr id="26" name="tl-copy-16-3">
            <a:extLst xmlns:a="http://schemas.openxmlformats.org/drawingml/2006/main">
              <a:ext uri="{FF2B5EF4-FFF2-40B4-BE49-F238E27FC236}">
                <a16:creationId xmlns:a16="http://schemas.microsoft.com/office/drawing/2014/main" id="{85A03E12-ABD3-4756-B0F9-23DDD459C3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657850"/>
            <a:ext cx="27813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Profesionalni dio povezuje se s organima unutarnjih poslova.</a:t>
            </a:r>
          </a:p>
        </p:txBody>
      </p:sp>
      <p:sp>
        <p:nvSpPr>
          <p:cNvPr id="27" name="take-label-16">
            <a:extLst xmlns:a="http://schemas.openxmlformats.org/drawingml/2006/main">
              <a:ext uri="{FF2B5EF4-FFF2-40B4-BE49-F238E27FC236}">
                <a16:creationId xmlns:a16="http://schemas.microsoft.com/office/drawing/2014/main" id="{8C495061-6B4A-48F2-9A9C-E4FE7ADED3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7810500"/>
            <a:ext cx="3048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KLJUČNA PORUKA</a:t>
            </a:r>
          </a:p>
        </p:txBody>
      </p:sp>
      <p:sp>
        <p:nvSpPr>
          <p:cNvPr id="28" name="take-16">
            <a:extLst xmlns:a="http://schemas.openxmlformats.org/drawingml/2006/main">
              <a:ext uri="{FF2B5EF4-FFF2-40B4-BE49-F238E27FC236}">
                <a16:creationId xmlns:a16="http://schemas.microsoft.com/office/drawing/2014/main" id="{7FF3A40E-CAB2-456B-A479-B8C8D0E153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8229600"/>
            <a:ext cx="140970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Poslijeratno razdoblje jasnije razdvaja profesionalni i dobrovoljni oblik djelovanja.</a:t>
            </a:r>
          </a:p>
        </p:txBody>
      </p:sp>
    </p:spTree>
    <p:extLst>
      <p:ext uri="{BB962C8B-B14F-4D97-AF65-F5344CB8AC3E}">
        <p14:creationId xmlns:p14="http://schemas.microsoft.com/office/powerpoint/2010/main" val="1896162085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B0D7883-F716-47F8-89EE-5B5F2915C4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17">
            <a:extLst xmlns:a="http://schemas.openxmlformats.org/drawingml/2006/main">
              <a:ext uri="{FF2B5EF4-FFF2-40B4-BE49-F238E27FC236}">
                <a16:creationId xmlns:a16="http://schemas.microsoft.com/office/drawing/2014/main" id="{1509FD47-1676-4B5A-97B5-B96D6EB569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1956. - 1962.  /  FINANCIRANJE I OPĆINE</a:t>
            </a:r>
          </a:p>
        </p:txBody>
      </p:sp>
      <p:sp>
        <p:nvSpPr>
          <p:cNvPr id="3" name="page-17">
            <a:extLst xmlns:a="http://schemas.openxmlformats.org/drawingml/2006/main">
              <a:ext uri="{FF2B5EF4-FFF2-40B4-BE49-F238E27FC236}">
                <a16:creationId xmlns:a16="http://schemas.microsoft.com/office/drawing/2014/main" id="{5195493A-557C-48F6-A10E-D83E4A86F5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17 / 30</a:t>
            </a:r>
          </a:p>
        </p:txBody>
      </p:sp>
      <p:sp>
        <p:nvSpPr>
          <p:cNvPr id="4" name="title-17">
            <a:extLst xmlns:a="http://schemas.openxmlformats.org/drawingml/2006/main">
              <a:ext uri="{FF2B5EF4-FFF2-40B4-BE49-F238E27FC236}">
                <a16:creationId xmlns:a16="http://schemas.microsoft.com/office/drawing/2014/main" id="{36C15AD8-EE5A-499C-9671-F5FB8BC01A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Zaštita od požara traži stabilne resurse</a:t>
            </a:r>
          </a:p>
        </p:txBody>
      </p:sp>
      <p:sp>
        <p:nvSpPr>
          <p:cNvPr id="5" name="subtitle-17">
            <a:extLst xmlns:a="http://schemas.openxmlformats.org/drawingml/2006/main">
              <a:ext uri="{FF2B5EF4-FFF2-40B4-BE49-F238E27FC236}">
                <a16:creationId xmlns:a16="http://schemas.microsoft.com/office/drawing/2014/main" id="{1E9AC9C9-9AC3-4E75-8EF9-0C87CC9C5B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8372475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Zakon i reorganizacija vežu vatrogastvo uz financiranje, općine i operativno objedinjavanje.</a:t>
            </a:r>
          </a:p>
        </p:txBody>
      </p:sp>
      <p:sp>
        <p:nvSpPr>
          <p:cNvPr id="6" name="rule-17">
            <a:extLst xmlns:a="http://schemas.openxmlformats.org/drawingml/2006/main">
              <a:ext uri="{FF2B5EF4-FFF2-40B4-BE49-F238E27FC236}">
                <a16:creationId xmlns:a16="http://schemas.microsoft.com/office/drawing/2014/main" id="{46EAF714-2942-4C20-8B2F-7C7B0F6D24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12407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3C713EE-A7F8-4443-8950-90BBFD7EAF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17">
            <a:extLst xmlns:a="http://schemas.openxmlformats.org/drawingml/2006/main">
              <a:ext uri="{FF2B5EF4-FFF2-40B4-BE49-F238E27FC236}">
                <a16:creationId xmlns:a16="http://schemas.microsoft.com/office/drawing/2014/main" id="{5B8E106A-A961-4BE6-B524-D14CE1704D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Izvor: Organizacija-BOJNIKOVEC.ppt, izvorni nastavni materijal.</a:t>
            </a:r>
          </a:p>
        </p:txBody>
      </p:sp>
      <p:sp>
        <p:nvSpPr>
          <p:cNvPr id="9" name="footer-17">
            <a:extLst xmlns:a="http://schemas.openxmlformats.org/drawingml/2006/main">
              <a:ext uri="{FF2B5EF4-FFF2-40B4-BE49-F238E27FC236}">
                <a16:creationId xmlns:a16="http://schemas.microsoft.com/office/drawing/2014/main" id="{FF2EC854-2E1D-4751-B5F0-E2C1B8F4D5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4594869-3B28-43F5-8098-B475B1D380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400550"/>
            <a:ext cx="14192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0C8928C-897F-476D-B5D8-C23F7A9015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873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12" name="tl-year-17-0">
            <a:extLst xmlns:a="http://schemas.openxmlformats.org/drawingml/2006/main">
              <a:ext uri="{FF2B5EF4-FFF2-40B4-BE49-F238E27FC236}">
                <a16:creationId xmlns:a16="http://schemas.microsoft.com/office/drawing/2014/main" id="{A4EC04CB-D143-4DD4-ACC9-60792EB5E0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1956.</a:t>
            </a:r>
          </a:p>
        </p:txBody>
      </p:sp>
      <p:sp>
        <p:nvSpPr>
          <p:cNvPr id="13" name="tl-title-17-0">
            <a:extLst xmlns:a="http://schemas.openxmlformats.org/drawingml/2006/main">
              <a:ext uri="{FF2B5EF4-FFF2-40B4-BE49-F238E27FC236}">
                <a16:creationId xmlns:a16="http://schemas.microsoft.com/office/drawing/2014/main" id="{8CA32B54-6C13-4D29-B242-98BDEB51E4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Osnovni zakon</a:t>
            </a:r>
          </a:p>
        </p:txBody>
      </p:sp>
      <p:sp>
        <p:nvSpPr>
          <p:cNvPr id="14" name="tl-copy-17-0">
            <a:extLst xmlns:a="http://schemas.openxmlformats.org/drawingml/2006/main">
              <a:ext uri="{FF2B5EF4-FFF2-40B4-BE49-F238E27FC236}">
                <a16:creationId xmlns:a16="http://schemas.microsoft.com/office/drawing/2014/main" id="{D04A0AD6-2552-42C8-A51E-04740CCAA0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Zaštita od požara i vatrogasni fondovi.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F18E416-14D8-4CE9-92FE-ECCA1A6073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9438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16" name="tl-year-17-1">
            <a:extLst xmlns:a="http://schemas.openxmlformats.org/drawingml/2006/main">
              <a:ext uri="{FF2B5EF4-FFF2-40B4-BE49-F238E27FC236}">
                <a16:creationId xmlns:a16="http://schemas.microsoft.com/office/drawing/2014/main" id="{75824543-9C4A-4069-AE5F-9C84F9B87D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1958.</a:t>
            </a:r>
          </a:p>
        </p:txBody>
      </p:sp>
      <p:sp>
        <p:nvSpPr>
          <p:cNvPr id="17" name="tl-title-17-1">
            <a:extLst xmlns:a="http://schemas.openxmlformats.org/drawingml/2006/main">
              <a:ext uri="{FF2B5EF4-FFF2-40B4-BE49-F238E27FC236}">
                <a16:creationId xmlns:a16="http://schemas.microsoft.com/office/drawing/2014/main" id="{DE3A0B18-C5B9-4FAB-B43D-3E48916B35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Financiranje</a:t>
            </a:r>
          </a:p>
        </p:txBody>
      </p:sp>
      <p:sp>
        <p:nvSpPr>
          <p:cNvPr id="18" name="tl-copy-17-1">
            <a:extLst xmlns:a="http://schemas.openxmlformats.org/drawingml/2006/main">
              <a:ext uri="{FF2B5EF4-FFF2-40B4-BE49-F238E27FC236}">
                <a16:creationId xmlns:a16="http://schemas.microsoft.com/office/drawing/2014/main" id="{BBAD5B85-B790-41C0-A856-C79852F3C6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Gubi se raniji sigurniji izvor sredstava.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1B4EE8A-FC0F-4563-A93B-80ADC5BC70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6003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0" name="tl-year-17-2">
            <a:extLst xmlns:a="http://schemas.openxmlformats.org/drawingml/2006/main">
              <a:ext uri="{FF2B5EF4-FFF2-40B4-BE49-F238E27FC236}">
                <a16:creationId xmlns:a16="http://schemas.microsoft.com/office/drawing/2014/main" id="{C3BBFFE4-9156-492D-9D71-6676960916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1962.</a:t>
            </a:r>
          </a:p>
        </p:txBody>
      </p:sp>
      <p:sp>
        <p:nvSpPr>
          <p:cNvPr id="21" name="tl-title-17-2">
            <a:extLst xmlns:a="http://schemas.openxmlformats.org/drawingml/2006/main">
              <a:ext uri="{FF2B5EF4-FFF2-40B4-BE49-F238E27FC236}">
                <a16:creationId xmlns:a16="http://schemas.microsoft.com/office/drawing/2014/main" id="{13507289-3E64-4936-8155-674906E5B6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Komunalni sustav</a:t>
            </a:r>
          </a:p>
        </p:txBody>
      </p:sp>
      <p:sp>
        <p:nvSpPr>
          <p:cNvPr id="22" name="tl-copy-17-2">
            <a:extLst xmlns:a="http://schemas.openxmlformats.org/drawingml/2006/main">
              <a:ext uri="{FF2B5EF4-FFF2-40B4-BE49-F238E27FC236}">
                <a16:creationId xmlns:a16="http://schemas.microsoft.com/office/drawing/2014/main" id="{5FAD7E67-AC85-4B62-BCA4-5638C1619E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Snažnije povezivanje s općinama.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EA8396E-4E14-4866-8EAA-4571DB94C4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2568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24" name="tl-year-17-3">
            <a:extLst xmlns:a="http://schemas.openxmlformats.org/drawingml/2006/main">
              <a:ext uri="{FF2B5EF4-FFF2-40B4-BE49-F238E27FC236}">
                <a16:creationId xmlns:a16="http://schemas.microsoft.com/office/drawing/2014/main" id="{F8B014B3-B92C-4BB4-82C8-2B1BE620F1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Brigade</a:t>
            </a:r>
          </a:p>
        </p:txBody>
      </p:sp>
      <p:sp>
        <p:nvSpPr>
          <p:cNvPr id="25" name="tl-title-17-3">
            <a:extLst xmlns:a="http://schemas.openxmlformats.org/drawingml/2006/main">
              <a:ext uri="{FF2B5EF4-FFF2-40B4-BE49-F238E27FC236}">
                <a16:creationId xmlns:a16="http://schemas.microsoft.com/office/drawing/2014/main" id="{35F713A7-5EB8-4F4C-8013-3FD9A90998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Operativno</a:t>
            </a:r>
          </a:p>
        </p:txBody>
      </p:sp>
      <p:sp>
        <p:nvSpPr>
          <p:cNvPr id="26" name="tl-copy-17-3">
            <a:extLst xmlns:a="http://schemas.openxmlformats.org/drawingml/2006/main">
              <a:ext uri="{FF2B5EF4-FFF2-40B4-BE49-F238E27FC236}">
                <a16:creationId xmlns:a16="http://schemas.microsoft.com/office/drawing/2014/main" id="{FE804C25-F9A4-4756-968B-6B1BD59571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657850"/>
            <a:ext cx="27813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Objedinjavanje profesionalnih i dobrovoljnih jedinica.</a:t>
            </a:r>
          </a:p>
        </p:txBody>
      </p:sp>
      <p:sp>
        <p:nvSpPr>
          <p:cNvPr id="27" name="take-label-17">
            <a:extLst xmlns:a="http://schemas.openxmlformats.org/drawingml/2006/main">
              <a:ext uri="{FF2B5EF4-FFF2-40B4-BE49-F238E27FC236}">
                <a16:creationId xmlns:a16="http://schemas.microsoft.com/office/drawing/2014/main" id="{B777806F-DADB-42F1-B187-F951FB3EBA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7810500"/>
            <a:ext cx="3048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KLJUČNA PORUKA</a:t>
            </a:r>
          </a:p>
        </p:txBody>
      </p:sp>
      <p:sp>
        <p:nvSpPr>
          <p:cNvPr id="28" name="take-17">
            <a:extLst xmlns:a="http://schemas.openxmlformats.org/drawingml/2006/main">
              <a:ext uri="{FF2B5EF4-FFF2-40B4-BE49-F238E27FC236}">
                <a16:creationId xmlns:a16="http://schemas.microsoft.com/office/drawing/2014/main" id="{1B65122E-BD77-49BF-9A34-B8720B2268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8229600"/>
            <a:ext cx="140970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Ustroj bez financiranja i koordinacije ne može održati operativnu spremnost.</a:t>
            </a:r>
          </a:p>
        </p:txBody>
      </p:sp>
    </p:spTree>
    <p:extLst>
      <p:ext uri="{BB962C8B-B14F-4D97-AF65-F5344CB8AC3E}">
        <p14:creationId xmlns:p14="http://schemas.microsoft.com/office/powerpoint/2010/main" val="1356341658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949378F-45B2-4CF8-922B-47FC38BEC1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18">
            <a:extLst xmlns:a="http://schemas.openxmlformats.org/drawingml/2006/main">
              <a:ext uri="{FF2B5EF4-FFF2-40B4-BE49-F238E27FC236}">
                <a16:creationId xmlns:a16="http://schemas.microsoft.com/office/drawing/2014/main" id="{0F45AF30-1CAA-4215-B771-9220D9C8B3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1968. - 1977.  /  ZAŠTITA OD POŽARA</a:t>
            </a:r>
          </a:p>
        </p:txBody>
      </p:sp>
      <p:sp>
        <p:nvSpPr>
          <p:cNvPr id="3" name="page-18">
            <a:extLst xmlns:a="http://schemas.openxmlformats.org/drawingml/2006/main">
              <a:ext uri="{FF2B5EF4-FFF2-40B4-BE49-F238E27FC236}">
                <a16:creationId xmlns:a16="http://schemas.microsoft.com/office/drawing/2014/main" id="{776D69D7-68E6-4722-8486-1A920ECEF5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18 / 30</a:t>
            </a:r>
          </a:p>
        </p:txBody>
      </p:sp>
      <p:sp>
        <p:nvSpPr>
          <p:cNvPr id="4" name="title-18">
            <a:extLst xmlns:a="http://schemas.openxmlformats.org/drawingml/2006/main">
              <a:ext uri="{FF2B5EF4-FFF2-40B4-BE49-F238E27FC236}">
                <a16:creationId xmlns:a16="http://schemas.microsoft.com/office/drawing/2014/main" id="{D66A64BF-236C-4807-9DE5-9827F979F6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Vatrogastvo postaje djelatnost društvenog interesa</a:t>
            </a:r>
          </a:p>
        </p:txBody>
      </p:sp>
      <p:sp>
        <p:nvSpPr>
          <p:cNvPr id="5" name="subtitle-18">
            <a:extLst xmlns:a="http://schemas.openxmlformats.org/drawingml/2006/main">
              <a:ext uri="{FF2B5EF4-FFF2-40B4-BE49-F238E27FC236}">
                <a16:creationId xmlns:a16="http://schemas.microsoft.com/office/drawing/2014/main" id="{248DA433-99EE-4967-A2B9-153D60B357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7858125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Zakoni sve jasnije određuju planiranje, odgovornost općina i profesionalne postrojbe.</a:t>
            </a:r>
          </a:p>
        </p:txBody>
      </p:sp>
      <p:sp>
        <p:nvSpPr>
          <p:cNvPr id="6" name="rule-18">
            <a:extLst xmlns:a="http://schemas.openxmlformats.org/drawingml/2006/main">
              <a:ext uri="{FF2B5EF4-FFF2-40B4-BE49-F238E27FC236}">
                <a16:creationId xmlns:a16="http://schemas.microsoft.com/office/drawing/2014/main" id="{98BFBADB-7AB4-466A-B100-CAEE7367E5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12407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A04C545-0C79-4E81-A9E1-EC4DAF125B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18">
            <a:extLst xmlns:a="http://schemas.openxmlformats.org/drawingml/2006/main">
              <a:ext uri="{FF2B5EF4-FFF2-40B4-BE49-F238E27FC236}">
                <a16:creationId xmlns:a16="http://schemas.microsoft.com/office/drawing/2014/main" id="{3B0413DC-924E-4647-909F-89506398FB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Izvor: Organizacija-BOJNIKOVEC.ppt; Hrvatska tehnička enciklopedija, LZMK.</a:t>
            </a:r>
          </a:p>
        </p:txBody>
      </p:sp>
      <p:sp>
        <p:nvSpPr>
          <p:cNvPr id="9" name="footer-18">
            <a:extLst xmlns:a="http://schemas.openxmlformats.org/drawingml/2006/main">
              <a:ext uri="{FF2B5EF4-FFF2-40B4-BE49-F238E27FC236}">
                <a16:creationId xmlns:a16="http://schemas.microsoft.com/office/drawing/2014/main" id="{9E9C9F03-0700-4697-939B-7E895DEB42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8942F13-CF8E-4479-A32D-D4AB633983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400550"/>
            <a:ext cx="14192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EFA17B9-662B-4A4B-A205-7818893C44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873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12" name="tl-year-18-0">
            <a:extLst xmlns:a="http://schemas.openxmlformats.org/drawingml/2006/main">
              <a:ext uri="{FF2B5EF4-FFF2-40B4-BE49-F238E27FC236}">
                <a16:creationId xmlns:a16="http://schemas.microsoft.com/office/drawing/2014/main" id="{45B28B3E-47B2-40BE-93FC-73160E5E76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1968.</a:t>
            </a:r>
          </a:p>
        </p:txBody>
      </p:sp>
      <p:sp>
        <p:nvSpPr>
          <p:cNvPr id="13" name="tl-title-18-0">
            <a:extLst xmlns:a="http://schemas.openxmlformats.org/drawingml/2006/main">
              <a:ext uri="{FF2B5EF4-FFF2-40B4-BE49-F238E27FC236}">
                <a16:creationId xmlns:a16="http://schemas.microsoft.com/office/drawing/2014/main" id="{D170BC89-1446-4AF9-ABBF-D0A790666A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Novi zakon</a:t>
            </a:r>
          </a:p>
        </p:txBody>
      </p:sp>
      <p:sp>
        <p:nvSpPr>
          <p:cNvPr id="14" name="tl-copy-18-0">
            <a:extLst xmlns:a="http://schemas.openxmlformats.org/drawingml/2006/main">
              <a:ext uri="{FF2B5EF4-FFF2-40B4-BE49-F238E27FC236}">
                <a16:creationId xmlns:a16="http://schemas.microsoft.com/office/drawing/2014/main" id="{DEDE699D-12A9-4C5F-A119-BF8D5FF353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Republički Zakon o zaštiti od požara.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684AC5E-683A-41D3-AFC6-424EE10EDE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9438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16" name="tl-year-18-1">
            <a:extLst xmlns:a="http://schemas.openxmlformats.org/drawingml/2006/main">
              <a:ext uri="{FF2B5EF4-FFF2-40B4-BE49-F238E27FC236}">
                <a16:creationId xmlns:a16="http://schemas.microsoft.com/office/drawing/2014/main" id="{E03DF980-B04B-4492-A639-39C0734935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1974.</a:t>
            </a:r>
          </a:p>
        </p:txBody>
      </p:sp>
      <p:sp>
        <p:nvSpPr>
          <p:cNvPr id="17" name="tl-title-18-1">
            <a:extLst xmlns:a="http://schemas.openxmlformats.org/drawingml/2006/main">
              <a:ext uri="{FF2B5EF4-FFF2-40B4-BE49-F238E27FC236}">
                <a16:creationId xmlns:a16="http://schemas.microsoft.com/office/drawing/2014/main" id="{F8FEA74D-B53A-4C38-8A88-852CEB7BBF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Samozaštita</a:t>
            </a:r>
          </a:p>
        </p:txBody>
      </p:sp>
      <p:sp>
        <p:nvSpPr>
          <p:cNvPr id="18" name="tl-copy-18-1">
            <a:extLst xmlns:a="http://schemas.openxmlformats.org/drawingml/2006/main">
              <a:ext uri="{FF2B5EF4-FFF2-40B4-BE49-F238E27FC236}">
                <a16:creationId xmlns:a16="http://schemas.microsoft.com/office/drawing/2014/main" id="{C7A342BD-C57F-4CDB-9868-40048945F4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Društvena obveza brige o zaštiti.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FE21169-EE7A-466C-A903-951210365E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6003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0" name="tl-year-18-2">
            <a:extLst xmlns:a="http://schemas.openxmlformats.org/drawingml/2006/main">
              <a:ext uri="{FF2B5EF4-FFF2-40B4-BE49-F238E27FC236}">
                <a16:creationId xmlns:a16="http://schemas.microsoft.com/office/drawing/2014/main" id="{C68D65C3-422A-453C-889F-71DC900E32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1977.</a:t>
            </a:r>
          </a:p>
        </p:txBody>
      </p:sp>
      <p:sp>
        <p:nvSpPr>
          <p:cNvPr id="21" name="tl-title-18-2">
            <a:extLst xmlns:a="http://schemas.openxmlformats.org/drawingml/2006/main">
              <a:ext uri="{FF2B5EF4-FFF2-40B4-BE49-F238E27FC236}">
                <a16:creationId xmlns:a16="http://schemas.microsoft.com/office/drawing/2014/main" id="{B0FB29B0-992C-4601-A2C2-03BD3491DC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Poseban interes</a:t>
            </a:r>
          </a:p>
        </p:txBody>
      </p:sp>
      <p:sp>
        <p:nvSpPr>
          <p:cNvPr id="22" name="tl-copy-18-2">
            <a:extLst xmlns:a="http://schemas.openxmlformats.org/drawingml/2006/main">
              <a:ext uri="{FF2B5EF4-FFF2-40B4-BE49-F238E27FC236}">
                <a16:creationId xmlns:a16="http://schemas.microsoft.com/office/drawing/2014/main" id="{1C953B6E-EFBE-4B97-8B06-86817225B8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Zaštita od požara dobiva snažniji status.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2541959-AF7A-497B-94A4-728EE5A17E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2568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4" name="tl-year-18-3">
            <a:extLst xmlns:a="http://schemas.openxmlformats.org/drawingml/2006/main">
              <a:ext uri="{FF2B5EF4-FFF2-40B4-BE49-F238E27FC236}">
                <a16:creationId xmlns:a16="http://schemas.microsoft.com/office/drawing/2014/main" id="{CD6C45A7-F586-4A1D-BD64-0B0DCF8D6C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Planovi</a:t>
            </a:r>
          </a:p>
        </p:txBody>
      </p:sp>
      <p:sp>
        <p:nvSpPr>
          <p:cNvPr id="25" name="tl-title-18-3">
            <a:extLst xmlns:a="http://schemas.openxmlformats.org/drawingml/2006/main">
              <a:ext uri="{FF2B5EF4-FFF2-40B4-BE49-F238E27FC236}">
                <a16:creationId xmlns:a16="http://schemas.microsoft.com/office/drawing/2014/main" id="{42595E9C-A48A-43D8-A74D-0893E57D03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Općine</a:t>
            </a:r>
          </a:p>
        </p:txBody>
      </p:sp>
      <p:sp>
        <p:nvSpPr>
          <p:cNvPr id="26" name="tl-copy-18-3">
            <a:extLst xmlns:a="http://schemas.openxmlformats.org/drawingml/2006/main">
              <a:ext uri="{FF2B5EF4-FFF2-40B4-BE49-F238E27FC236}">
                <a16:creationId xmlns:a16="http://schemas.microsoft.com/office/drawing/2014/main" id="{394F2CE6-BB59-4E29-87B8-928CF9A7A5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657850"/>
            <a:ext cx="27813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Obveza planova i uvjeti za profesionalne postrojbe.</a:t>
            </a:r>
          </a:p>
        </p:txBody>
      </p:sp>
      <p:sp>
        <p:nvSpPr>
          <p:cNvPr id="27" name="take-label-18">
            <a:extLst xmlns:a="http://schemas.openxmlformats.org/drawingml/2006/main">
              <a:ext uri="{FF2B5EF4-FFF2-40B4-BE49-F238E27FC236}">
                <a16:creationId xmlns:a16="http://schemas.microsoft.com/office/drawing/2014/main" id="{1FE92488-B1E4-4CD4-8426-D0F90C96C8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7810500"/>
            <a:ext cx="3048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KLJUČNA PORUKA</a:t>
            </a:r>
          </a:p>
        </p:txBody>
      </p:sp>
      <p:sp>
        <p:nvSpPr>
          <p:cNvPr id="28" name="take-18">
            <a:extLst xmlns:a="http://schemas.openxmlformats.org/drawingml/2006/main">
              <a:ext uri="{FF2B5EF4-FFF2-40B4-BE49-F238E27FC236}">
                <a16:creationId xmlns:a16="http://schemas.microsoft.com/office/drawing/2014/main" id="{C779F8F6-3960-4184-8D54-2995E408A0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8229600"/>
            <a:ext cx="140970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Propis povezuje preventivu, financiranje i postrojbu koja mora biti spremna djelovati.</a:t>
            </a:r>
          </a:p>
        </p:txBody>
      </p:sp>
    </p:spTree>
    <p:extLst>
      <p:ext uri="{BB962C8B-B14F-4D97-AF65-F5344CB8AC3E}">
        <p14:creationId xmlns:p14="http://schemas.microsoft.com/office/powerpoint/2010/main" val="2042325167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70EF2F9-E840-4B40-8D90-8F11A07E65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19">
            <a:extLst xmlns:a="http://schemas.openxmlformats.org/drawingml/2006/main">
              <a:ext uri="{FF2B5EF4-FFF2-40B4-BE49-F238E27FC236}">
                <a16:creationId xmlns:a16="http://schemas.microsoft.com/office/drawing/2014/main" id="{21EB9A3D-01EE-4F5B-B151-9B1DF9B682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1981. - 1987.  /  PRIPREMA PROMJENA</a:t>
            </a:r>
          </a:p>
        </p:txBody>
      </p:sp>
      <p:sp>
        <p:nvSpPr>
          <p:cNvPr id="3" name="page-19">
            <a:extLst xmlns:a="http://schemas.openxmlformats.org/drawingml/2006/main">
              <a:ext uri="{FF2B5EF4-FFF2-40B4-BE49-F238E27FC236}">
                <a16:creationId xmlns:a16="http://schemas.microsoft.com/office/drawing/2014/main" id="{2230AE8F-3555-4FF4-9152-2DAB6404A6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19 / 30</a:t>
            </a:r>
          </a:p>
        </p:txBody>
      </p:sp>
      <p:sp>
        <p:nvSpPr>
          <p:cNvPr id="4" name="title-19">
            <a:extLst xmlns:a="http://schemas.openxmlformats.org/drawingml/2006/main">
              <a:ext uri="{FF2B5EF4-FFF2-40B4-BE49-F238E27FC236}">
                <a16:creationId xmlns:a16="http://schemas.microsoft.com/office/drawing/2014/main" id="{FCA44E08-32DE-4AE2-BB25-28627A7855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Traži se održiviji sustav</a:t>
            </a:r>
          </a:p>
        </p:txBody>
      </p:sp>
      <p:sp>
        <p:nvSpPr>
          <p:cNvPr id="5" name="subtitle-19">
            <a:extLst xmlns:a="http://schemas.openxmlformats.org/drawingml/2006/main">
              <a:ext uri="{FF2B5EF4-FFF2-40B4-BE49-F238E27FC236}">
                <a16:creationId xmlns:a16="http://schemas.microsoft.com/office/drawing/2014/main" id="{12C9D3D4-3EE3-4C8A-A6CE-7DFB43407A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81153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Financiranje i organizacija ponovno se razmatraju prije novog hrvatskog pravnog okvira.</a:t>
            </a:r>
          </a:p>
        </p:txBody>
      </p:sp>
      <p:sp>
        <p:nvSpPr>
          <p:cNvPr id="6" name="rule-19">
            <a:extLst xmlns:a="http://schemas.openxmlformats.org/drawingml/2006/main">
              <a:ext uri="{FF2B5EF4-FFF2-40B4-BE49-F238E27FC236}">
                <a16:creationId xmlns:a16="http://schemas.microsoft.com/office/drawing/2014/main" id="{7EB9668C-1C14-4B61-829B-78C1EAAC14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12407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C428DA8-0BA4-4586-A656-4B60F6D584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19">
            <a:extLst xmlns:a="http://schemas.openxmlformats.org/drawingml/2006/main">
              <a:ext uri="{FF2B5EF4-FFF2-40B4-BE49-F238E27FC236}">
                <a16:creationId xmlns:a16="http://schemas.microsoft.com/office/drawing/2014/main" id="{42F6DAF1-2663-4CF5-B8AB-A053DB01C8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Izvor: Organizacija-BOJNIKOVEC.ppt, izvorni nastavni materijal.</a:t>
            </a:r>
          </a:p>
        </p:txBody>
      </p:sp>
      <p:sp>
        <p:nvSpPr>
          <p:cNvPr id="9" name="footer-19">
            <a:extLst xmlns:a="http://schemas.openxmlformats.org/drawingml/2006/main">
              <a:ext uri="{FF2B5EF4-FFF2-40B4-BE49-F238E27FC236}">
                <a16:creationId xmlns:a16="http://schemas.microsoft.com/office/drawing/2014/main" id="{6D609C99-6B23-4F12-BB1A-DD2E53AE44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5D933D3-4EBA-461D-917D-54E0FE73BA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400550"/>
            <a:ext cx="14192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E62AFA3-AA71-4842-835D-2B164878A3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873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12" name="tl-year-19-0">
            <a:extLst xmlns:a="http://schemas.openxmlformats.org/drawingml/2006/main">
              <a:ext uri="{FF2B5EF4-FFF2-40B4-BE49-F238E27FC236}">
                <a16:creationId xmlns:a16="http://schemas.microsoft.com/office/drawing/2014/main" id="{0AFFE86E-0CDE-41CB-A037-AE44C1F39F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1981.</a:t>
            </a:r>
          </a:p>
        </p:txBody>
      </p:sp>
      <p:sp>
        <p:nvSpPr>
          <p:cNvPr id="13" name="tl-title-19-0">
            <a:extLst xmlns:a="http://schemas.openxmlformats.org/drawingml/2006/main">
              <a:ext uri="{FF2B5EF4-FFF2-40B4-BE49-F238E27FC236}">
                <a16:creationId xmlns:a16="http://schemas.microsoft.com/office/drawing/2014/main" id="{12BA8F7B-313C-4CE4-A01B-7798A34C60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Fondovi</a:t>
            </a:r>
          </a:p>
        </p:txBody>
      </p:sp>
      <p:sp>
        <p:nvSpPr>
          <p:cNvPr id="14" name="tl-copy-19-0">
            <a:extLst xmlns:a="http://schemas.openxmlformats.org/drawingml/2006/main">
              <a:ext uri="{FF2B5EF4-FFF2-40B4-BE49-F238E27FC236}">
                <a16:creationId xmlns:a16="http://schemas.microsoft.com/office/drawing/2014/main" id="{4C09CDA1-D547-477A-88B3-6D5F7CC34E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657850"/>
            <a:ext cx="27813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Fondovi preventivne zaštite iz premije osiguranja.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3838914-61CA-4E1A-B7B2-67323BE048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9438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16" name="tl-year-19-1">
            <a:extLst xmlns:a="http://schemas.openxmlformats.org/drawingml/2006/main">
              <a:ext uri="{FF2B5EF4-FFF2-40B4-BE49-F238E27FC236}">
                <a16:creationId xmlns:a16="http://schemas.microsoft.com/office/drawing/2014/main" id="{C41515CE-9AFE-4BBC-94F6-4E625DD9BF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1980-e</a:t>
            </a:r>
          </a:p>
        </p:txBody>
      </p:sp>
      <p:sp>
        <p:nvSpPr>
          <p:cNvPr id="17" name="tl-title-19-1">
            <a:extLst xmlns:a="http://schemas.openxmlformats.org/drawingml/2006/main">
              <a:ext uri="{FF2B5EF4-FFF2-40B4-BE49-F238E27FC236}">
                <a16:creationId xmlns:a16="http://schemas.microsoft.com/office/drawing/2014/main" id="{CE95C20E-4949-464F-AABD-55D463228D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Financiranje</a:t>
            </a:r>
          </a:p>
        </p:txBody>
      </p:sp>
      <p:sp>
        <p:nvSpPr>
          <p:cNvPr id="18" name="tl-copy-19-1">
            <a:extLst xmlns:a="http://schemas.openxmlformats.org/drawingml/2006/main">
              <a:ext uri="{FF2B5EF4-FFF2-40B4-BE49-F238E27FC236}">
                <a16:creationId xmlns:a16="http://schemas.microsoft.com/office/drawing/2014/main" id="{F9D69D10-9143-4A39-93D2-83B0670FCD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Traži se stabilniji model od SIZ-ova.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26882AA-C35B-4833-AD34-1EE5612FD3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6003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0" name="tl-year-19-2">
            <a:extLst xmlns:a="http://schemas.openxmlformats.org/drawingml/2006/main">
              <a:ext uri="{FF2B5EF4-FFF2-40B4-BE49-F238E27FC236}">
                <a16:creationId xmlns:a16="http://schemas.microsoft.com/office/drawing/2014/main" id="{10F063AD-19F0-4DC8-B209-458BBA7263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1987.</a:t>
            </a:r>
          </a:p>
        </p:txBody>
      </p:sp>
      <p:sp>
        <p:nvSpPr>
          <p:cNvPr id="21" name="tl-title-19-2">
            <a:extLst xmlns:a="http://schemas.openxmlformats.org/drawingml/2006/main">
              <a:ext uri="{FF2B5EF4-FFF2-40B4-BE49-F238E27FC236}">
                <a16:creationId xmlns:a16="http://schemas.microsoft.com/office/drawing/2014/main" id="{440AADF5-1340-4DB6-BDC6-5F5E4CCA81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Smjernice</a:t>
            </a:r>
          </a:p>
        </p:txBody>
      </p:sp>
      <p:sp>
        <p:nvSpPr>
          <p:cNvPr id="22" name="tl-copy-19-2">
            <a:extLst xmlns:a="http://schemas.openxmlformats.org/drawingml/2006/main">
              <a:ext uri="{FF2B5EF4-FFF2-40B4-BE49-F238E27FC236}">
                <a16:creationId xmlns:a16="http://schemas.microsoft.com/office/drawing/2014/main" id="{A6771DD1-8A57-498A-9D01-731DC7FCAE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657850"/>
            <a:ext cx="27813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Organiziranje DVD-a i profesionalnih jedinica.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633DDAE-E2FF-414C-9EB2-4609A49CA9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2568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24" name="tl-year-19-3">
            <a:extLst xmlns:a="http://schemas.openxmlformats.org/drawingml/2006/main">
              <a:ext uri="{FF2B5EF4-FFF2-40B4-BE49-F238E27FC236}">
                <a16:creationId xmlns:a16="http://schemas.microsoft.com/office/drawing/2014/main" id="{6DD8338B-2E13-43BE-A8C5-88C50EF967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1990.</a:t>
            </a:r>
          </a:p>
        </p:txBody>
      </p:sp>
      <p:sp>
        <p:nvSpPr>
          <p:cNvPr id="25" name="tl-title-19-3">
            <a:extLst xmlns:a="http://schemas.openxmlformats.org/drawingml/2006/main">
              <a:ext uri="{FF2B5EF4-FFF2-40B4-BE49-F238E27FC236}">
                <a16:creationId xmlns:a16="http://schemas.microsoft.com/office/drawing/2014/main" id="{95307B23-601A-4205-BC75-44EEC7BF11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Novi smjer</a:t>
            </a:r>
          </a:p>
        </p:txBody>
      </p:sp>
      <p:sp>
        <p:nvSpPr>
          <p:cNvPr id="26" name="tl-copy-19-3">
            <a:extLst xmlns:a="http://schemas.openxmlformats.org/drawingml/2006/main">
              <a:ext uri="{FF2B5EF4-FFF2-40B4-BE49-F238E27FC236}">
                <a16:creationId xmlns:a16="http://schemas.microsoft.com/office/drawing/2014/main" id="{7E707C94-1A81-4F9C-94EF-0E37443D62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Priprema zakona u samostalnoj Hrvatskoj.</a:t>
            </a:r>
          </a:p>
        </p:txBody>
      </p:sp>
      <p:sp>
        <p:nvSpPr>
          <p:cNvPr id="27" name="take-label-19">
            <a:extLst xmlns:a="http://schemas.openxmlformats.org/drawingml/2006/main">
              <a:ext uri="{FF2B5EF4-FFF2-40B4-BE49-F238E27FC236}">
                <a16:creationId xmlns:a16="http://schemas.microsoft.com/office/drawing/2014/main" id="{694C41EC-6AE4-46C4-AE80-AE9208C966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7810500"/>
            <a:ext cx="3048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KLJUČNA PORUKA</a:t>
            </a:r>
          </a:p>
        </p:txBody>
      </p:sp>
      <p:sp>
        <p:nvSpPr>
          <p:cNvPr id="28" name="take-19">
            <a:extLst xmlns:a="http://schemas.openxmlformats.org/drawingml/2006/main">
              <a:ext uri="{FF2B5EF4-FFF2-40B4-BE49-F238E27FC236}">
                <a16:creationId xmlns:a16="http://schemas.microsoft.com/office/drawing/2014/main" id="{FBC01167-C2BA-403C-8154-37632B4377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8229600"/>
            <a:ext cx="140970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Na pragu samostalnosti postoje jasni zahtjevi: dva zakona, jasan ustroj i sigurno financiranje.</a:t>
            </a:r>
          </a:p>
        </p:txBody>
      </p:sp>
    </p:spTree>
    <p:extLst>
      <p:ext uri="{BB962C8B-B14F-4D97-AF65-F5344CB8AC3E}">
        <p14:creationId xmlns:p14="http://schemas.microsoft.com/office/powerpoint/2010/main" val="1066490669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D49CDE5-C794-4471-9762-DF71A5B249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2">
            <a:extLst xmlns:a="http://schemas.openxmlformats.org/drawingml/2006/main">
              <a:ext uri="{FF2B5EF4-FFF2-40B4-BE49-F238E27FC236}">
                <a16:creationId xmlns:a16="http://schemas.microsoft.com/office/drawing/2014/main" id="{E314202E-040B-49C7-A440-DDCBAA0010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SADRŽAJ  /  NASTAVNI PUT</a:t>
            </a:r>
          </a:p>
        </p:txBody>
      </p:sp>
      <p:sp>
        <p:nvSpPr>
          <p:cNvPr id="3" name="page-2">
            <a:extLst xmlns:a="http://schemas.openxmlformats.org/drawingml/2006/main">
              <a:ext uri="{FF2B5EF4-FFF2-40B4-BE49-F238E27FC236}">
                <a16:creationId xmlns:a16="http://schemas.microsoft.com/office/drawing/2014/main" id="{FEAD39BF-A9B2-4D62-A6A6-92064E5227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02 / 30</a:t>
            </a:r>
          </a:p>
        </p:txBody>
      </p:sp>
      <p:sp>
        <p:nvSpPr>
          <p:cNvPr id="4" name="title-2">
            <a:extLst xmlns:a="http://schemas.openxmlformats.org/drawingml/2006/main">
              <a:ext uri="{FF2B5EF4-FFF2-40B4-BE49-F238E27FC236}">
                <a16:creationId xmlns:a16="http://schemas.microsoft.com/office/drawing/2014/main" id="{234BD7E3-E983-461D-BCE3-443F09616B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Od povijesti do suvremenog sustava</a:t>
            </a:r>
          </a:p>
        </p:txBody>
      </p:sp>
      <p:sp>
        <p:nvSpPr>
          <p:cNvPr id="5" name="subtitle-2">
            <a:extLst xmlns:a="http://schemas.openxmlformats.org/drawingml/2006/main">
              <a:ext uri="{FF2B5EF4-FFF2-40B4-BE49-F238E27FC236}">
                <a16:creationId xmlns:a16="http://schemas.microsoft.com/office/drawing/2014/main" id="{16DB872D-FA58-44D5-8081-F14230E292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7667625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Izvorni materijal preoblikovan je za jasno usmeno predavanje i završno ponavljanje.</a:t>
            </a:r>
          </a:p>
        </p:txBody>
      </p:sp>
      <p:sp>
        <p:nvSpPr>
          <p:cNvPr id="6" name="rule-2">
            <a:extLst xmlns:a="http://schemas.openxmlformats.org/drawingml/2006/main">
              <a:ext uri="{FF2B5EF4-FFF2-40B4-BE49-F238E27FC236}">
                <a16:creationId xmlns:a16="http://schemas.microsoft.com/office/drawing/2014/main" id="{19D1841D-3396-475F-BF05-EE4C2B615A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12407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A6B317F-7FCF-4369-A938-F36EA2585A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2">
            <a:extLst xmlns:a="http://schemas.openxmlformats.org/drawingml/2006/main">
              <a:ext uri="{FF2B5EF4-FFF2-40B4-BE49-F238E27FC236}">
                <a16:creationId xmlns:a16="http://schemas.microsoft.com/office/drawing/2014/main" id="{D5229139-DA3B-4C02-9972-DDCA9C33F5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Polazište: Organizacija-BOJNIKOVEC.ppt; usporedno: HVZ i Hrvatska tehnička enciklopedija.</a:t>
            </a:r>
          </a:p>
        </p:txBody>
      </p:sp>
      <p:sp>
        <p:nvSpPr>
          <p:cNvPr id="9" name="footer-2">
            <a:extLst xmlns:a="http://schemas.openxmlformats.org/drawingml/2006/main">
              <a:ext uri="{FF2B5EF4-FFF2-40B4-BE49-F238E27FC236}">
                <a16:creationId xmlns:a16="http://schemas.microsoft.com/office/drawing/2014/main" id="{EEF1617B-62A0-41B6-B869-538D5846F8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agenda-no-0">
            <a:extLst xmlns:a="http://schemas.openxmlformats.org/drawingml/2006/main">
              <a:ext uri="{FF2B5EF4-FFF2-40B4-BE49-F238E27FC236}">
                <a16:creationId xmlns:a16="http://schemas.microsoft.com/office/drawing/2014/main" id="{AFCDD0E2-27AE-4884-A4E0-AA279A27F2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3257550"/>
            <a:ext cx="762000" cy="4857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01</a:t>
            </a:r>
          </a:p>
        </p:txBody>
      </p:sp>
      <p:sp>
        <p:nvSpPr>
          <p:cNvPr id="11" name="agenda-label-0">
            <a:extLst xmlns:a="http://schemas.openxmlformats.org/drawingml/2006/main">
              <a:ext uri="{FF2B5EF4-FFF2-40B4-BE49-F238E27FC236}">
                <a16:creationId xmlns:a16="http://schemas.microsoft.com/office/drawing/2014/main" id="{FE13F10A-BB2E-4A3C-B888-7832F1F47A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57450" y="3305175"/>
            <a:ext cx="48577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POČECI ZAŠTITE</a:t>
            </a:r>
          </a:p>
        </p:txBody>
      </p:sp>
      <p:sp>
        <p:nvSpPr>
          <p:cNvPr id="12" name="agenda-copy-0">
            <a:extLst xmlns:a="http://schemas.openxmlformats.org/drawingml/2006/main">
              <a:ext uri="{FF2B5EF4-FFF2-40B4-BE49-F238E27FC236}">
                <a16:creationId xmlns:a16="http://schemas.microsoft.com/office/drawing/2014/main" id="{F96B76AA-CBAE-457A-B904-631104F673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0" y="3305175"/>
            <a:ext cx="723900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Rimsko nasljeđe, srednji vijek i prvi propisi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E63CB01-01B7-48D3-8346-1A891A037F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4095750"/>
            <a:ext cx="1409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4" name="agenda-no-1">
            <a:extLst xmlns:a="http://schemas.openxmlformats.org/drawingml/2006/main">
              <a:ext uri="{FF2B5EF4-FFF2-40B4-BE49-F238E27FC236}">
                <a16:creationId xmlns:a16="http://schemas.microsoft.com/office/drawing/2014/main" id="{2D4725E7-F44F-461B-94E7-B857767337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4514850"/>
            <a:ext cx="762000" cy="4857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02</a:t>
            </a:r>
          </a:p>
        </p:txBody>
      </p:sp>
      <p:sp>
        <p:nvSpPr>
          <p:cNvPr id="15" name="agenda-label-1">
            <a:extLst xmlns:a="http://schemas.openxmlformats.org/drawingml/2006/main">
              <a:ext uri="{FF2B5EF4-FFF2-40B4-BE49-F238E27FC236}">
                <a16:creationId xmlns:a16="http://schemas.microsoft.com/office/drawing/2014/main" id="{278D9700-439B-409E-89E7-9747EBB2DD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57450" y="4562475"/>
            <a:ext cx="48577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DOBROVOLJNI POKRET</a:t>
            </a:r>
          </a:p>
        </p:txBody>
      </p:sp>
      <p:sp>
        <p:nvSpPr>
          <p:cNvPr id="16" name="agenda-copy-1">
            <a:extLst xmlns:a="http://schemas.openxmlformats.org/drawingml/2006/main">
              <a:ext uri="{FF2B5EF4-FFF2-40B4-BE49-F238E27FC236}">
                <a16:creationId xmlns:a16="http://schemas.microsoft.com/office/drawing/2014/main" id="{36876357-EB9A-4A90-B48C-B9A702DEEF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0" y="4562475"/>
            <a:ext cx="723900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Europa, Varaždin i Hrvatsko-slavonska zajednica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DB17FBE-761C-45F9-8150-0A7FE37E4A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5353050"/>
            <a:ext cx="1409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8" name="agenda-no-2">
            <a:extLst xmlns:a="http://schemas.openxmlformats.org/drawingml/2006/main">
              <a:ext uri="{FF2B5EF4-FFF2-40B4-BE49-F238E27FC236}">
                <a16:creationId xmlns:a16="http://schemas.microsoft.com/office/drawing/2014/main" id="{2EB5DC60-CB72-40E3-B3AD-4A09F26775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5772150"/>
            <a:ext cx="762000" cy="4857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03</a:t>
            </a:r>
          </a:p>
        </p:txBody>
      </p:sp>
      <p:sp>
        <p:nvSpPr>
          <p:cNvPr id="19" name="agenda-label-2">
            <a:extLst xmlns:a="http://schemas.openxmlformats.org/drawingml/2006/main">
              <a:ext uri="{FF2B5EF4-FFF2-40B4-BE49-F238E27FC236}">
                <a16:creationId xmlns:a16="http://schemas.microsoft.com/office/drawing/2014/main" id="{60EDACD7-07A1-4555-AFAF-F873322269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57450" y="5819775"/>
            <a:ext cx="48577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PROPISI I SUSTAV</a:t>
            </a:r>
          </a:p>
        </p:txBody>
      </p:sp>
      <p:sp>
        <p:nvSpPr>
          <p:cNvPr id="20" name="agenda-copy-2">
            <a:extLst xmlns:a="http://schemas.openxmlformats.org/drawingml/2006/main">
              <a:ext uri="{FF2B5EF4-FFF2-40B4-BE49-F238E27FC236}">
                <a16:creationId xmlns:a16="http://schemas.microsoft.com/office/drawing/2014/main" id="{78B5227D-C59F-48A9-8C5F-E98C1EDB83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0" y="5819775"/>
            <a:ext cx="723900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Od 1919. do Zakona koji se primjenjuje od 2020.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A19B993-6E1D-43F7-8B72-3B6C1B8238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6610350"/>
            <a:ext cx="1409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22" name="agenda-no-3">
            <a:extLst xmlns:a="http://schemas.openxmlformats.org/drawingml/2006/main">
              <a:ext uri="{FF2B5EF4-FFF2-40B4-BE49-F238E27FC236}">
                <a16:creationId xmlns:a16="http://schemas.microsoft.com/office/drawing/2014/main" id="{CBCD5867-9B12-44E3-A951-E5B5AFB0D8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7029450"/>
            <a:ext cx="762000" cy="4857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04</a:t>
            </a:r>
          </a:p>
        </p:txBody>
      </p:sp>
      <p:sp>
        <p:nvSpPr>
          <p:cNvPr id="23" name="agenda-label-3">
            <a:extLst xmlns:a="http://schemas.openxmlformats.org/drawingml/2006/main">
              <a:ext uri="{FF2B5EF4-FFF2-40B4-BE49-F238E27FC236}">
                <a16:creationId xmlns:a16="http://schemas.microsoft.com/office/drawing/2014/main" id="{F31CEF0E-E174-4A44-AB85-B9AE1DC281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57450" y="7077075"/>
            <a:ext cx="48577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PROVJERA ZNANJA</a:t>
            </a:r>
          </a:p>
        </p:txBody>
      </p:sp>
      <p:sp>
        <p:nvSpPr>
          <p:cNvPr id="24" name="agenda-copy-3">
            <a:extLst xmlns:a="http://schemas.openxmlformats.org/drawingml/2006/main">
              <a:ext uri="{FF2B5EF4-FFF2-40B4-BE49-F238E27FC236}">
                <a16:creationId xmlns:a16="http://schemas.microsoft.com/office/drawing/2014/main" id="{5A2E6B2A-2ACB-463B-8EA9-E68279FA64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0" y="7077075"/>
            <a:ext cx="723900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Pet pitanja s odgovorima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BF00F32-DC71-4556-86DB-4EF599B6DB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7867650"/>
            <a:ext cx="1409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</p:spTree>
    <p:extLst>
      <p:ext uri="{BB962C8B-B14F-4D97-AF65-F5344CB8AC3E}">
        <p14:creationId xmlns:p14="http://schemas.microsoft.com/office/powerpoint/2010/main" val="534467013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B431D9E-9375-4084-88DB-151661243E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20">
            <a:extLst xmlns:a="http://schemas.openxmlformats.org/drawingml/2006/main">
              <a:ext uri="{FF2B5EF4-FFF2-40B4-BE49-F238E27FC236}">
                <a16:creationId xmlns:a16="http://schemas.microsoft.com/office/drawing/2014/main" id="{C139F6BD-CA9C-4ACB-849A-3629D7D9A3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1990. - 1991.  /  NOVA DRŽAVA I RAT</a:t>
            </a:r>
          </a:p>
        </p:txBody>
      </p:sp>
      <p:sp>
        <p:nvSpPr>
          <p:cNvPr id="3" name="page-20">
            <a:extLst xmlns:a="http://schemas.openxmlformats.org/drawingml/2006/main">
              <a:ext uri="{FF2B5EF4-FFF2-40B4-BE49-F238E27FC236}">
                <a16:creationId xmlns:a16="http://schemas.microsoft.com/office/drawing/2014/main" id="{007837BC-9F28-4713-928A-3C7C7DE905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20 / 30</a:t>
            </a:r>
          </a:p>
        </p:txBody>
      </p:sp>
      <p:sp>
        <p:nvSpPr>
          <p:cNvPr id="4" name="title-20">
            <a:extLst xmlns:a="http://schemas.openxmlformats.org/drawingml/2006/main">
              <a:ext uri="{FF2B5EF4-FFF2-40B4-BE49-F238E27FC236}">
                <a16:creationId xmlns:a16="http://schemas.microsoft.com/office/drawing/2014/main" id="{BD4DD87D-9721-4076-A234-99E7185298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Pravni okvir u izvanrednim okolnostima</a:t>
            </a:r>
          </a:p>
        </p:txBody>
      </p:sp>
      <p:sp>
        <p:nvSpPr>
          <p:cNvPr id="5" name="subtitle-20">
            <a:extLst xmlns:a="http://schemas.openxmlformats.org/drawingml/2006/main">
              <a:ext uri="{FF2B5EF4-FFF2-40B4-BE49-F238E27FC236}">
                <a16:creationId xmlns:a16="http://schemas.microsoft.com/office/drawing/2014/main" id="{F49C0CDE-D24A-4FD8-B4F6-C0054EE6CF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8277225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Priprema novih zakona odvija se istodobno s angažiranjem vatrogastva u ratnim uvjetima.</a:t>
            </a:r>
          </a:p>
        </p:txBody>
      </p:sp>
      <p:sp>
        <p:nvSpPr>
          <p:cNvPr id="6" name="rule-20">
            <a:extLst xmlns:a="http://schemas.openxmlformats.org/drawingml/2006/main">
              <a:ext uri="{FF2B5EF4-FFF2-40B4-BE49-F238E27FC236}">
                <a16:creationId xmlns:a16="http://schemas.microsoft.com/office/drawing/2014/main" id="{62269481-BB00-4EEB-8AF9-0F0C7CF5F2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12407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618F35D-9481-4BC0-B18A-EC400E8295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20">
            <a:extLst xmlns:a="http://schemas.openxmlformats.org/drawingml/2006/main">
              <a:ext uri="{FF2B5EF4-FFF2-40B4-BE49-F238E27FC236}">
                <a16:creationId xmlns:a16="http://schemas.microsoft.com/office/drawing/2014/main" id="{1509C884-86D6-463C-9BA8-7423A9ED4F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Izvor: Organizacija-BOJNIKOVEC.ppt, izvorni nastavni materijal.</a:t>
            </a:r>
          </a:p>
        </p:txBody>
      </p:sp>
      <p:sp>
        <p:nvSpPr>
          <p:cNvPr id="9" name="footer-20">
            <a:extLst xmlns:a="http://schemas.openxmlformats.org/drawingml/2006/main">
              <a:ext uri="{FF2B5EF4-FFF2-40B4-BE49-F238E27FC236}">
                <a16:creationId xmlns:a16="http://schemas.microsoft.com/office/drawing/2014/main" id="{F2F58D3A-0CDF-4089-A160-426D3BC2AA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BABFB00-54C8-46AB-8B6D-DA5672F34F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400550"/>
            <a:ext cx="14192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DCA22AE-41C3-4328-81F2-39DBD00624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873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12" name="tl-year-20-0">
            <a:extLst xmlns:a="http://schemas.openxmlformats.org/drawingml/2006/main">
              <a:ext uri="{FF2B5EF4-FFF2-40B4-BE49-F238E27FC236}">
                <a16:creationId xmlns:a16="http://schemas.microsoft.com/office/drawing/2014/main" id="{A7F510A4-2E29-4459-B15C-12A5F182B9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1990.</a:t>
            </a:r>
          </a:p>
        </p:txBody>
      </p:sp>
      <p:sp>
        <p:nvSpPr>
          <p:cNvPr id="13" name="tl-title-20-0">
            <a:extLst xmlns:a="http://schemas.openxmlformats.org/drawingml/2006/main">
              <a:ext uri="{FF2B5EF4-FFF2-40B4-BE49-F238E27FC236}">
                <a16:creationId xmlns:a16="http://schemas.microsoft.com/office/drawing/2014/main" id="{6BC71C82-CCE4-4411-A7B7-9F60B8B684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Zaključak VSH</a:t>
            </a:r>
          </a:p>
        </p:txBody>
      </p:sp>
      <p:sp>
        <p:nvSpPr>
          <p:cNvPr id="14" name="tl-copy-20-0">
            <a:extLst xmlns:a="http://schemas.openxmlformats.org/drawingml/2006/main">
              <a:ext uri="{FF2B5EF4-FFF2-40B4-BE49-F238E27FC236}">
                <a16:creationId xmlns:a16="http://schemas.microsoft.com/office/drawing/2014/main" id="{153F077E-D025-403D-9315-66176F36BC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657850"/>
            <a:ext cx="27813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Potrebni Zakon o vatrogastvu i Zakon o zaštiti od požara.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6AEB7F8-09E3-44F4-9AE1-94C50E31F0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9438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16" name="tl-year-20-1">
            <a:extLst xmlns:a="http://schemas.openxmlformats.org/drawingml/2006/main">
              <a:ext uri="{FF2B5EF4-FFF2-40B4-BE49-F238E27FC236}">
                <a16:creationId xmlns:a16="http://schemas.microsoft.com/office/drawing/2014/main" id="{60A376B7-E953-4A64-B2E5-2762327E08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1990.</a:t>
            </a:r>
          </a:p>
        </p:txBody>
      </p:sp>
      <p:sp>
        <p:nvSpPr>
          <p:cNvPr id="17" name="tl-title-20-1">
            <a:extLst xmlns:a="http://schemas.openxmlformats.org/drawingml/2006/main">
              <a:ext uri="{FF2B5EF4-FFF2-40B4-BE49-F238E27FC236}">
                <a16:creationId xmlns:a16="http://schemas.microsoft.com/office/drawing/2014/main" id="{B699B71C-8BE5-4A5D-A4AD-D037CEFAF9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Financiranje</a:t>
            </a:r>
          </a:p>
        </p:txBody>
      </p:sp>
      <p:sp>
        <p:nvSpPr>
          <p:cNvPr id="18" name="tl-copy-20-1">
            <a:extLst xmlns:a="http://schemas.openxmlformats.org/drawingml/2006/main">
              <a:ext uri="{FF2B5EF4-FFF2-40B4-BE49-F238E27FC236}">
                <a16:creationId xmlns:a16="http://schemas.microsoft.com/office/drawing/2014/main" id="{FDC920A6-9A42-4D32-BDDC-DF940B0B54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657850"/>
            <a:ext cx="27813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Ukidaju se SIZ-ovi i predviđa prijelazno rješenje.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C6427D1-789A-40BD-A441-A54172D5E5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6003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0" name="tl-year-20-2">
            <a:extLst xmlns:a="http://schemas.openxmlformats.org/drawingml/2006/main">
              <a:ext uri="{FF2B5EF4-FFF2-40B4-BE49-F238E27FC236}">
                <a16:creationId xmlns:a16="http://schemas.microsoft.com/office/drawing/2014/main" id="{4A051DAD-2250-4B94-B72E-0007777581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1991.</a:t>
            </a:r>
          </a:p>
        </p:txBody>
      </p:sp>
      <p:sp>
        <p:nvSpPr>
          <p:cNvPr id="21" name="tl-title-20-2">
            <a:extLst xmlns:a="http://schemas.openxmlformats.org/drawingml/2006/main">
              <a:ext uri="{FF2B5EF4-FFF2-40B4-BE49-F238E27FC236}">
                <a16:creationId xmlns:a16="http://schemas.microsoft.com/office/drawing/2014/main" id="{55579CFD-0A33-4A3A-8C32-B3D3183FD0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Civilna zaštita</a:t>
            </a:r>
          </a:p>
        </p:txBody>
      </p:sp>
      <p:sp>
        <p:nvSpPr>
          <p:cNvPr id="22" name="tl-copy-20-2">
            <a:extLst xmlns:a="http://schemas.openxmlformats.org/drawingml/2006/main">
              <a:ext uri="{FF2B5EF4-FFF2-40B4-BE49-F238E27FC236}">
                <a16:creationId xmlns:a16="http://schemas.microsoft.com/office/drawing/2014/main" id="{3CDE806C-63CB-4B16-80AD-9C3E4C8D14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657850"/>
            <a:ext cx="27813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Postupanje prema uputama nadležnih stožera.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68DC058-08F9-430F-9263-A5260EA7B1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2568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24" name="tl-year-20-3">
            <a:extLst xmlns:a="http://schemas.openxmlformats.org/drawingml/2006/main">
              <a:ext uri="{FF2B5EF4-FFF2-40B4-BE49-F238E27FC236}">
                <a16:creationId xmlns:a16="http://schemas.microsoft.com/office/drawing/2014/main" id="{DFF3AD7F-6EC9-4D85-B7D3-B905674D08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1991.</a:t>
            </a:r>
          </a:p>
        </p:txBody>
      </p:sp>
      <p:sp>
        <p:nvSpPr>
          <p:cNvPr id="25" name="tl-title-20-3">
            <a:extLst xmlns:a="http://schemas.openxmlformats.org/drawingml/2006/main">
              <a:ext uri="{FF2B5EF4-FFF2-40B4-BE49-F238E27FC236}">
                <a16:creationId xmlns:a16="http://schemas.microsoft.com/office/drawing/2014/main" id="{0FEF24F7-6FB7-4503-BB76-22F26D33E2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Ratni uvjeti</a:t>
            </a:r>
          </a:p>
        </p:txBody>
      </p:sp>
      <p:sp>
        <p:nvSpPr>
          <p:cNvPr id="26" name="tl-copy-20-3">
            <a:extLst xmlns:a="http://schemas.openxmlformats.org/drawingml/2006/main">
              <a:ext uri="{FF2B5EF4-FFF2-40B4-BE49-F238E27FC236}">
                <a16:creationId xmlns:a16="http://schemas.microsoft.com/office/drawing/2014/main" id="{808D2A12-54E2-4527-B598-993658E818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657850"/>
            <a:ext cx="27813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DVD-i i savezi prilagođavaju rad okolnostima.</a:t>
            </a:r>
          </a:p>
        </p:txBody>
      </p:sp>
      <p:sp>
        <p:nvSpPr>
          <p:cNvPr id="27" name="take-label-20">
            <a:extLst xmlns:a="http://schemas.openxmlformats.org/drawingml/2006/main">
              <a:ext uri="{FF2B5EF4-FFF2-40B4-BE49-F238E27FC236}">
                <a16:creationId xmlns:a16="http://schemas.microsoft.com/office/drawing/2014/main" id="{D6F2F8B9-61A3-4862-9269-DE908D600C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7810500"/>
            <a:ext cx="3048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KLJUČNA PORUKA</a:t>
            </a:r>
          </a:p>
        </p:txBody>
      </p:sp>
      <p:sp>
        <p:nvSpPr>
          <p:cNvPr id="28" name="take-20">
            <a:extLst xmlns:a="http://schemas.openxmlformats.org/drawingml/2006/main">
              <a:ext uri="{FF2B5EF4-FFF2-40B4-BE49-F238E27FC236}">
                <a16:creationId xmlns:a16="http://schemas.microsoft.com/office/drawing/2014/main" id="{510E9F90-F2D5-43C3-A6B3-BA5617345A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8229600"/>
            <a:ext cx="140970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Vatrogastvo u izvanrednim okolnostima ostaje dio sustava zaštite stanovništva i imovine.</a:t>
            </a:r>
          </a:p>
        </p:txBody>
      </p:sp>
    </p:spTree>
    <p:extLst>
      <p:ext uri="{BB962C8B-B14F-4D97-AF65-F5344CB8AC3E}">
        <p14:creationId xmlns:p14="http://schemas.microsoft.com/office/powerpoint/2010/main" val="1626187340"/>
      </p:ext>
    </p:extLst>
  </p:cSld>
</p:sld>
</file>

<file path=ppt/slides/slide21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D74659C-2CB5-478D-9E11-A9CAC2C5B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21">
            <a:extLst xmlns:a="http://schemas.openxmlformats.org/drawingml/2006/main">
              <a:ext uri="{FF2B5EF4-FFF2-40B4-BE49-F238E27FC236}">
                <a16:creationId xmlns:a16="http://schemas.microsoft.com/office/drawing/2014/main" id="{3E83B0B0-4D42-4AF1-B0C8-CD0EAFC32D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REPUBLIKA HRVATSKA  /  1993.</a:t>
            </a:r>
          </a:p>
        </p:txBody>
      </p:sp>
      <p:sp>
        <p:nvSpPr>
          <p:cNvPr id="3" name="page-21">
            <a:extLst xmlns:a="http://schemas.openxmlformats.org/drawingml/2006/main">
              <a:ext uri="{FF2B5EF4-FFF2-40B4-BE49-F238E27FC236}">
                <a16:creationId xmlns:a16="http://schemas.microsoft.com/office/drawing/2014/main" id="{F607E4D0-EF93-4786-8A0C-5B344B8C37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21 / 30</a:t>
            </a:r>
          </a:p>
        </p:txBody>
      </p:sp>
      <p:sp>
        <p:nvSpPr>
          <p:cNvPr id="4" name="title-21">
            <a:extLst xmlns:a="http://schemas.openxmlformats.org/drawingml/2006/main">
              <a:ext uri="{FF2B5EF4-FFF2-40B4-BE49-F238E27FC236}">
                <a16:creationId xmlns:a16="http://schemas.microsoft.com/office/drawing/2014/main" id="{95CD415F-F8A6-427F-A0CA-A1E2C141C8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Dva temeljna zakona</a:t>
            </a:r>
          </a:p>
        </p:txBody>
      </p:sp>
      <p:sp>
        <p:nvSpPr>
          <p:cNvPr id="5" name="subtitle-21">
            <a:extLst xmlns:a="http://schemas.openxmlformats.org/drawingml/2006/main">
              <a:ext uri="{FF2B5EF4-FFF2-40B4-BE49-F238E27FC236}">
                <a16:creationId xmlns:a16="http://schemas.microsoft.com/office/drawing/2014/main" id="{9A2A1F51-6B7B-4053-BBCD-CFDE6FB07D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8181975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Hrvatski sabor 1993. uređuje vatrogastvo i zaštitu od požara u novom državnom sustavu.</a:t>
            </a:r>
          </a:p>
        </p:txBody>
      </p:sp>
      <p:sp>
        <p:nvSpPr>
          <p:cNvPr id="6" name="rule-21">
            <a:extLst xmlns:a="http://schemas.openxmlformats.org/drawingml/2006/main">
              <a:ext uri="{FF2B5EF4-FFF2-40B4-BE49-F238E27FC236}">
                <a16:creationId xmlns:a16="http://schemas.microsoft.com/office/drawing/2014/main" id="{88762059-56F1-417A-95C6-00CD6FEDE9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44792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F06A219-72BB-40EF-AF4E-5F659F9D2D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21">
            <a:extLst xmlns:a="http://schemas.openxmlformats.org/drawingml/2006/main">
              <a:ext uri="{FF2B5EF4-FFF2-40B4-BE49-F238E27FC236}">
                <a16:creationId xmlns:a16="http://schemas.microsoft.com/office/drawing/2014/main" id="{45F68BD8-1952-477B-971E-D7A2604E5E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Izvori: NN 58/1993; Organizacija-BOJNIKOVEC.ppt.</a:t>
            </a:r>
          </a:p>
        </p:txBody>
      </p:sp>
      <p:sp>
        <p:nvSpPr>
          <p:cNvPr id="9" name="footer-21">
            <a:extLst xmlns:a="http://schemas.openxmlformats.org/drawingml/2006/main">
              <a:ext uri="{FF2B5EF4-FFF2-40B4-BE49-F238E27FC236}">
                <a16:creationId xmlns:a16="http://schemas.microsoft.com/office/drawing/2014/main" id="{1DCE90C2-BA97-4B43-823D-1F4DAC5849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65B0C80-61E0-4538-BD5A-465928C128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3114675"/>
            <a:ext cx="19050" cy="5095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1" name="left-marker-21">
            <a:extLst xmlns:a="http://schemas.openxmlformats.org/drawingml/2006/main">
              <a:ext uri="{FF2B5EF4-FFF2-40B4-BE49-F238E27FC236}">
                <a16:creationId xmlns:a16="http://schemas.microsoft.com/office/drawing/2014/main" id="{36FC01F8-3096-4EB8-934E-5378C3E2E3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276600"/>
            <a:ext cx="6286500" cy="12096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76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1993.</a:t>
            </a:r>
          </a:p>
        </p:txBody>
      </p:sp>
      <p:sp>
        <p:nvSpPr>
          <p:cNvPr id="12" name="left-label-21">
            <a:extLst xmlns:a="http://schemas.openxmlformats.org/drawingml/2006/main">
              <a:ext uri="{FF2B5EF4-FFF2-40B4-BE49-F238E27FC236}">
                <a16:creationId xmlns:a16="http://schemas.microsoft.com/office/drawing/2014/main" id="{2B3FBBD0-0D68-46F3-9AD8-64B922CF1C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667250"/>
            <a:ext cx="5905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HRVATSKI SABOR</a:t>
            </a:r>
          </a:p>
        </p:txBody>
      </p:sp>
      <p:sp>
        <p:nvSpPr>
          <p:cNvPr id="13" name="left-copy-21">
            <a:extLst xmlns:a="http://schemas.openxmlformats.org/drawingml/2006/main">
              <a:ext uri="{FF2B5EF4-FFF2-40B4-BE49-F238E27FC236}">
                <a16:creationId xmlns:a16="http://schemas.microsoft.com/office/drawing/2014/main" id="{99ABE680-9BF8-432B-85FA-52E8971E81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5219700"/>
            <a:ext cx="590550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Usvajaju se Zakon o vatrogastvu i Zakon o zaštiti od požara.</a:t>
            </a:r>
          </a:p>
        </p:txBody>
      </p:sp>
      <p:sp>
        <p:nvSpPr>
          <p:cNvPr id="14" name="right-index-21-0">
            <a:extLst xmlns:a="http://schemas.openxmlformats.org/drawingml/2006/main">
              <a:ext uri="{FF2B5EF4-FFF2-40B4-BE49-F238E27FC236}">
                <a16:creationId xmlns:a16="http://schemas.microsoft.com/office/drawing/2014/main" id="{EA96F0C6-3A04-4740-9F22-67F6C1A396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3276600"/>
            <a:ext cx="6286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01</a:t>
            </a:r>
          </a:p>
        </p:txBody>
      </p:sp>
      <p:sp>
        <p:nvSpPr>
          <p:cNvPr id="15" name="right-label-21-0">
            <a:extLst xmlns:a="http://schemas.openxmlformats.org/drawingml/2006/main">
              <a:ext uri="{FF2B5EF4-FFF2-40B4-BE49-F238E27FC236}">
                <a16:creationId xmlns:a16="http://schemas.microsoft.com/office/drawing/2014/main" id="{5588AFB2-97C5-4FEF-9686-6873870481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3276600"/>
            <a:ext cx="581025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Zakon o vatrogastvu</a:t>
            </a:r>
          </a:p>
        </p:txBody>
      </p:sp>
      <p:sp>
        <p:nvSpPr>
          <p:cNvPr id="16" name="right-copy-21-0">
            <a:extLst xmlns:a="http://schemas.openxmlformats.org/drawingml/2006/main">
              <a:ext uri="{FF2B5EF4-FFF2-40B4-BE49-F238E27FC236}">
                <a16:creationId xmlns:a16="http://schemas.microsoft.com/office/drawing/2014/main" id="{741D6B86-2E29-492F-B02C-3C61CBA33D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3714750"/>
            <a:ext cx="5857875" cy="2571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Ustroj postrojbi, uloga MUP-a i dobrovoljnog vatrogastva.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9BE67E7-40A6-477C-B620-E2BFF23AB4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4238625"/>
            <a:ext cx="647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8" name="right-index-21-1">
            <a:extLst xmlns:a="http://schemas.openxmlformats.org/drawingml/2006/main">
              <a:ext uri="{FF2B5EF4-FFF2-40B4-BE49-F238E27FC236}">
                <a16:creationId xmlns:a16="http://schemas.microsoft.com/office/drawing/2014/main" id="{67E76334-1EAC-492E-BCAD-7E6CD1BF8A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4533900"/>
            <a:ext cx="6286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02</a:t>
            </a:r>
          </a:p>
        </p:txBody>
      </p:sp>
      <p:sp>
        <p:nvSpPr>
          <p:cNvPr id="19" name="right-label-21-1">
            <a:extLst xmlns:a="http://schemas.openxmlformats.org/drawingml/2006/main">
              <a:ext uri="{FF2B5EF4-FFF2-40B4-BE49-F238E27FC236}">
                <a16:creationId xmlns:a16="http://schemas.microsoft.com/office/drawing/2014/main" id="{3210AB89-FACE-4F55-A636-5562D0808E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4533900"/>
            <a:ext cx="581025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Zakon o zaštiti od požara</a:t>
            </a:r>
          </a:p>
        </p:txBody>
      </p:sp>
      <p:sp>
        <p:nvSpPr>
          <p:cNvPr id="20" name="right-copy-21-1">
            <a:extLst xmlns:a="http://schemas.openxmlformats.org/drawingml/2006/main">
              <a:ext uri="{FF2B5EF4-FFF2-40B4-BE49-F238E27FC236}">
                <a16:creationId xmlns:a16="http://schemas.microsoft.com/office/drawing/2014/main" id="{1C436145-BAAE-4563-BC7E-6D56B18C54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4972050"/>
            <a:ext cx="5857875" cy="2571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Procjena ugroženosti, planovi i nadzor.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C5C1D24-AC16-48F6-8C00-59A20D0F89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5495925"/>
            <a:ext cx="647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22" name="right-index-21-2">
            <a:extLst xmlns:a="http://schemas.openxmlformats.org/drawingml/2006/main">
              <a:ext uri="{FF2B5EF4-FFF2-40B4-BE49-F238E27FC236}">
                <a16:creationId xmlns:a16="http://schemas.microsoft.com/office/drawing/2014/main" id="{EBCB6371-543A-492B-84F2-D1104AEC23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5791200"/>
            <a:ext cx="6286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03</a:t>
            </a:r>
          </a:p>
        </p:txBody>
      </p:sp>
      <p:sp>
        <p:nvSpPr>
          <p:cNvPr id="23" name="right-label-21-2">
            <a:extLst xmlns:a="http://schemas.openxmlformats.org/drawingml/2006/main">
              <a:ext uri="{FF2B5EF4-FFF2-40B4-BE49-F238E27FC236}">
                <a16:creationId xmlns:a16="http://schemas.microsoft.com/office/drawing/2014/main" id="{AC94A89E-50C7-4910-A602-EE996945D5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5791200"/>
            <a:ext cx="581025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Izmjene 1996.</a:t>
            </a:r>
          </a:p>
        </p:txBody>
      </p:sp>
      <p:sp>
        <p:nvSpPr>
          <p:cNvPr id="24" name="right-copy-21-2">
            <a:extLst xmlns:a="http://schemas.openxmlformats.org/drawingml/2006/main">
              <a:ext uri="{FF2B5EF4-FFF2-40B4-BE49-F238E27FC236}">
                <a16:creationId xmlns:a16="http://schemas.microsoft.com/office/drawing/2014/main" id="{5C559BE8-8CC2-44E1-8AFD-FE3EDE16C1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6229350"/>
            <a:ext cx="5857875" cy="2571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Dorada pojedinih rješenja temeljnog zakona.</a:t>
            </a:r>
          </a:p>
        </p:txBody>
      </p:sp>
    </p:spTree>
    <p:extLst>
      <p:ext uri="{BB962C8B-B14F-4D97-AF65-F5344CB8AC3E}">
        <p14:creationId xmlns:p14="http://schemas.microsoft.com/office/powerpoint/2010/main" val="775956450"/>
      </p:ext>
    </p:extLst>
  </p:cSld>
</p:sld>
</file>

<file path=ppt/slides/slide22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385F809-667E-4F2E-BB46-045C63C3C2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22">
            <a:extLst xmlns:a="http://schemas.openxmlformats.org/drawingml/2006/main">
              <a:ext uri="{FF2B5EF4-FFF2-40B4-BE49-F238E27FC236}">
                <a16:creationId xmlns:a16="http://schemas.microsoft.com/office/drawing/2014/main" id="{09152113-ABF3-471D-B5C8-2BD78AFD26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1999. - 2010.  /  DECENTRALIZACIJA</a:t>
            </a:r>
          </a:p>
        </p:txBody>
      </p:sp>
      <p:sp>
        <p:nvSpPr>
          <p:cNvPr id="3" name="page-22">
            <a:extLst xmlns:a="http://schemas.openxmlformats.org/drawingml/2006/main">
              <a:ext uri="{FF2B5EF4-FFF2-40B4-BE49-F238E27FC236}">
                <a16:creationId xmlns:a16="http://schemas.microsoft.com/office/drawing/2014/main" id="{7A165D08-CB82-4519-86BA-C57286BAF9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22 / 30</a:t>
            </a:r>
          </a:p>
        </p:txBody>
      </p:sp>
      <p:sp>
        <p:nvSpPr>
          <p:cNvPr id="4" name="title-22">
            <a:extLst xmlns:a="http://schemas.openxmlformats.org/drawingml/2006/main">
              <a:ext uri="{FF2B5EF4-FFF2-40B4-BE49-F238E27FC236}">
                <a16:creationId xmlns:a16="http://schemas.microsoft.com/office/drawing/2014/main" id="{D857D7BB-D0E5-4D06-9F1F-7D86021882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Javne vatrogasne postrojbe u lokalnom sustavu</a:t>
            </a:r>
          </a:p>
        </p:txBody>
      </p:sp>
      <p:sp>
        <p:nvSpPr>
          <p:cNvPr id="5" name="subtitle-22">
            <a:extLst xmlns:a="http://schemas.openxmlformats.org/drawingml/2006/main">
              <a:ext uri="{FF2B5EF4-FFF2-40B4-BE49-F238E27FC236}">
                <a16:creationId xmlns:a16="http://schemas.microsoft.com/office/drawing/2014/main" id="{CFC853AF-CCA1-4CD4-8617-065CC2A5DA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82486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Novi zakon prenosi snažnu ulogu na jedinice lokalne samouprave i uvodi javne postrojbe.</a:t>
            </a:r>
          </a:p>
        </p:txBody>
      </p:sp>
      <p:sp>
        <p:nvSpPr>
          <p:cNvPr id="6" name="rule-22">
            <a:extLst xmlns:a="http://schemas.openxmlformats.org/drawingml/2006/main">
              <a:ext uri="{FF2B5EF4-FFF2-40B4-BE49-F238E27FC236}">
                <a16:creationId xmlns:a16="http://schemas.microsoft.com/office/drawing/2014/main" id="{B4036DBE-FA1D-4C03-A919-75BE2A76EE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12407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EB8657A-1453-407B-8166-E0BB83488D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22">
            <a:extLst xmlns:a="http://schemas.openxmlformats.org/drawingml/2006/main">
              <a:ext uri="{FF2B5EF4-FFF2-40B4-BE49-F238E27FC236}">
                <a16:creationId xmlns:a16="http://schemas.microsoft.com/office/drawing/2014/main" id="{7F639412-7F46-4842-A438-6FF48419AB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Izvori: NN 106/1999; Organizacija-BOJNIKOVEC.ppt.</a:t>
            </a:r>
          </a:p>
        </p:txBody>
      </p:sp>
      <p:sp>
        <p:nvSpPr>
          <p:cNvPr id="9" name="footer-22">
            <a:extLst xmlns:a="http://schemas.openxmlformats.org/drawingml/2006/main">
              <a:ext uri="{FF2B5EF4-FFF2-40B4-BE49-F238E27FC236}">
                <a16:creationId xmlns:a16="http://schemas.microsoft.com/office/drawing/2014/main" id="{2B09C62A-8E43-4839-ABB8-424D7DD74B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F0E2AB1-3413-4567-A396-6866F34033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400550"/>
            <a:ext cx="14192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A13208B-14D9-4FDF-94AF-4F034D6486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873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12" name="tl-year-22-0">
            <a:extLst xmlns:a="http://schemas.openxmlformats.org/drawingml/2006/main">
              <a:ext uri="{FF2B5EF4-FFF2-40B4-BE49-F238E27FC236}">
                <a16:creationId xmlns:a16="http://schemas.microsoft.com/office/drawing/2014/main" id="{4B805AEB-DB2E-41CE-AF4D-F59E6E2335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1999./2000.</a:t>
            </a:r>
          </a:p>
        </p:txBody>
      </p:sp>
      <p:sp>
        <p:nvSpPr>
          <p:cNvPr id="13" name="tl-title-22-0">
            <a:extLst xmlns:a="http://schemas.openxmlformats.org/drawingml/2006/main">
              <a:ext uri="{FF2B5EF4-FFF2-40B4-BE49-F238E27FC236}">
                <a16:creationId xmlns:a16="http://schemas.microsoft.com/office/drawing/2014/main" id="{0ACB8AB1-51BF-4799-BF5A-E516584008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Novi zakon</a:t>
            </a:r>
          </a:p>
        </p:txBody>
      </p:sp>
      <p:sp>
        <p:nvSpPr>
          <p:cNvPr id="14" name="tl-copy-22-0">
            <a:extLst xmlns:a="http://schemas.openxmlformats.org/drawingml/2006/main">
              <a:ext uri="{FF2B5EF4-FFF2-40B4-BE49-F238E27FC236}">
                <a16:creationId xmlns:a16="http://schemas.microsoft.com/office/drawing/2014/main" id="{58BDADD0-D4DF-40DE-9914-00390F0FEA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Primjena od 1. siječnja 2000.; uvode se JVP.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7B09D8C-ED3A-4A11-807D-9A231B547D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9438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16" name="tl-year-22-1">
            <a:extLst xmlns:a="http://schemas.openxmlformats.org/drawingml/2006/main">
              <a:ext uri="{FF2B5EF4-FFF2-40B4-BE49-F238E27FC236}">
                <a16:creationId xmlns:a16="http://schemas.microsoft.com/office/drawing/2014/main" id="{72775441-1024-4B49-A5C8-A428F6F88E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2001./03.</a:t>
            </a:r>
          </a:p>
        </p:txBody>
      </p:sp>
      <p:sp>
        <p:nvSpPr>
          <p:cNvPr id="17" name="tl-title-22-1">
            <a:extLst xmlns:a="http://schemas.openxmlformats.org/drawingml/2006/main">
              <a:ext uri="{FF2B5EF4-FFF2-40B4-BE49-F238E27FC236}">
                <a16:creationId xmlns:a16="http://schemas.microsoft.com/office/drawing/2014/main" id="{CB8B4A4A-60A4-49DA-97C6-BA59473CEE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Izmjene</a:t>
            </a:r>
          </a:p>
        </p:txBody>
      </p:sp>
      <p:sp>
        <p:nvSpPr>
          <p:cNvPr id="18" name="tl-copy-22-1">
            <a:extLst xmlns:a="http://schemas.openxmlformats.org/drawingml/2006/main">
              <a:ext uri="{FF2B5EF4-FFF2-40B4-BE49-F238E27FC236}">
                <a16:creationId xmlns:a16="http://schemas.microsoft.com/office/drawing/2014/main" id="{6B9C32C5-1B14-42E2-ACAE-DCF5AF77E2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Dorađuju se pitanja financiranja i provedbe.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3915EF4-20DE-4C55-9ED6-84DD4262A5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6003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20" name="tl-year-22-2">
            <a:extLst xmlns:a="http://schemas.openxmlformats.org/drawingml/2006/main">
              <a:ext uri="{FF2B5EF4-FFF2-40B4-BE49-F238E27FC236}">
                <a16:creationId xmlns:a16="http://schemas.microsoft.com/office/drawing/2014/main" id="{CBBD8B8D-300C-424F-8EE3-5F60D2ED27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2004.</a:t>
            </a:r>
          </a:p>
        </p:txBody>
      </p:sp>
      <p:sp>
        <p:nvSpPr>
          <p:cNvPr id="21" name="tl-title-22-2">
            <a:extLst xmlns:a="http://schemas.openxmlformats.org/drawingml/2006/main">
              <a:ext uri="{FF2B5EF4-FFF2-40B4-BE49-F238E27FC236}">
                <a16:creationId xmlns:a16="http://schemas.microsoft.com/office/drawing/2014/main" id="{FF46E15A-0263-4521-B45D-C24DB424F8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Zaštita i spašavanje</a:t>
            </a:r>
          </a:p>
        </p:txBody>
      </p:sp>
      <p:sp>
        <p:nvSpPr>
          <p:cNvPr id="22" name="tl-copy-22-2">
            <a:extLst xmlns:a="http://schemas.openxmlformats.org/drawingml/2006/main">
              <a:ext uri="{FF2B5EF4-FFF2-40B4-BE49-F238E27FC236}">
                <a16:creationId xmlns:a16="http://schemas.microsoft.com/office/drawing/2014/main" id="{612C44DE-6870-4869-B694-293C8B7741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Širi okvir usklađivanja djelatnosti.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6E74F86-5B68-4C91-AA18-887859852A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2568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4" name="tl-year-22-3">
            <a:extLst xmlns:a="http://schemas.openxmlformats.org/drawingml/2006/main">
              <a:ext uri="{FF2B5EF4-FFF2-40B4-BE49-F238E27FC236}">
                <a16:creationId xmlns:a16="http://schemas.microsoft.com/office/drawing/2014/main" id="{09962DAE-C7CA-4A4E-A6B4-C269F9340E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2010.</a:t>
            </a:r>
          </a:p>
        </p:txBody>
      </p:sp>
      <p:sp>
        <p:nvSpPr>
          <p:cNvPr id="25" name="tl-title-22-3">
            <a:extLst xmlns:a="http://schemas.openxmlformats.org/drawingml/2006/main">
              <a:ext uri="{FF2B5EF4-FFF2-40B4-BE49-F238E27FC236}">
                <a16:creationId xmlns:a16="http://schemas.microsoft.com/office/drawing/2014/main" id="{A06DB030-4F2F-4ADE-945F-CEE7184B75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Nove izmjene</a:t>
            </a:r>
          </a:p>
        </p:txBody>
      </p:sp>
      <p:sp>
        <p:nvSpPr>
          <p:cNvPr id="26" name="tl-copy-22-3">
            <a:extLst xmlns:a="http://schemas.openxmlformats.org/drawingml/2006/main">
              <a:ext uri="{FF2B5EF4-FFF2-40B4-BE49-F238E27FC236}">
                <a16:creationId xmlns:a16="http://schemas.microsoft.com/office/drawing/2014/main" id="{81800FAE-C224-4BE8-9D38-53B18567C6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Odgovornosti zapovjednika i financiranje.</a:t>
            </a:r>
          </a:p>
        </p:txBody>
      </p:sp>
      <p:sp>
        <p:nvSpPr>
          <p:cNvPr id="27" name="take-label-22">
            <a:extLst xmlns:a="http://schemas.openxmlformats.org/drawingml/2006/main">
              <a:ext uri="{FF2B5EF4-FFF2-40B4-BE49-F238E27FC236}">
                <a16:creationId xmlns:a16="http://schemas.microsoft.com/office/drawing/2014/main" id="{276E7007-15DD-45C8-9D3A-E0A1B8674A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7810500"/>
            <a:ext cx="3048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KLJUČNA PORUKA</a:t>
            </a:r>
          </a:p>
        </p:txBody>
      </p:sp>
      <p:sp>
        <p:nvSpPr>
          <p:cNvPr id="28" name="take-22">
            <a:extLst xmlns:a="http://schemas.openxmlformats.org/drawingml/2006/main">
              <a:ext uri="{FF2B5EF4-FFF2-40B4-BE49-F238E27FC236}">
                <a16:creationId xmlns:a16="http://schemas.microsoft.com/office/drawing/2014/main" id="{64EF464B-BF67-40D1-89CB-9BEBFEDF13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8229600"/>
            <a:ext cx="140970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JVP i DVD djeluju u lokalno organiziranom sustavu, s propisanim obvezama i uvjetima.</a:t>
            </a:r>
          </a:p>
        </p:txBody>
      </p:sp>
    </p:spTree>
    <p:extLst>
      <p:ext uri="{BB962C8B-B14F-4D97-AF65-F5344CB8AC3E}">
        <p14:creationId xmlns:p14="http://schemas.microsoft.com/office/powerpoint/2010/main" val="1751891276"/>
      </p:ext>
    </p:extLst>
  </p:cSld>
</p:sld>
</file>

<file path=ppt/slides/slide23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2D3AF10-F1F3-4ECA-AEE5-801F7F6D18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23">
            <a:extLst xmlns:a="http://schemas.openxmlformats.org/drawingml/2006/main">
              <a:ext uri="{FF2B5EF4-FFF2-40B4-BE49-F238E27FC236}">
                <a16:creationId xmlns:a16="http://schemas.microsoft.com/office/drawing/2014/main" id="{F83092E5-EB9D-4B0A-ABB3-5709E5F8C7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2019. / 2020.  /  SUVREMENI USTROJ</a:t>
            </a:r>
          </a:p>
        </p:txBody>
      </p:sp>
      <p:sp>
        <p:nvSpPr>
          <p:cNvPr id="3" name="page-23">
            <a:extLst xmlns:a="http://schemas.openxmlformats.org/drawingml/2006/main">
              <a:ext uri="{FF2B5EF4-FFF2-40B4-BE49-F238E27FC236}">
                <a16:creationId xmlns:a16="http://schemas.microsoft.com/office/drawing/2014/main" id="{7738101C-8717-4F9E-A0F1-373233CEE2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23 / 30</a:t>
            </a:r>
          </a:p>
        </p:txBody>
      </p:sp>
      <p:sp>
        <p:nvSpPr>
          <p:cNvPr id="4" name="title-23">
            <a:extLst xmlns:a="http://schemas.openxmlformats.org/drawingml/2006/main">
              <a:ext uri="{FF2B5EF4-FFF2-40B4-BE49-F238E27FC236}">
                <a16:creationId xmlns:a16="http://schemas.microsoft.com/office/drawing/2014/main" id="{26E21867-7A0A-468A-9C99-9F21B5F75D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Hrvatska vatrogasna zajednica u središtu sustava</a:t>
            </a:r>
          </a:p>
        </p:txBody>
      </p:sp>
      <p:sp>
        <p:nvSpPr>
          <p:cNvPr id="5" name="subtitle-23">
            <a:extLst xmlns:a="http://schemas.openxmlformats.org/drawingml/2006/main">
              <a:ext uri="{FF2B5EF4-FFF2-40B4-BE49-F238E27FC236}">
                <a16:creationId xmlns:a16="http://schemas.microsoft.com/office/drawing/2014/main" id="{56B01ECC-4716-431B-9509-A05A223B33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8534400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Novi Zakon o vatrogastvu donesen je 13. prosinca 2019., a primjenjuje se od 1. siječnja 2020.</a:t>
            </a:r>
          </a:p>
        </p:txBody>
      </p:sp>
      <p:sp>
        <p:nvSpPr>
          <p:cNvPr id="6" name="rule-23">
            <a:extLst xmlns:a="http://schemas.openxmlformats.org/drawingml/2006/main">
              <a:ext uri="{FF2B5EF4-FFF2-40B4-BE49-F238E27FC236}">
                <a16:creationId xmlns:a16="http://schemas.microsoft.com/office/drawing/2014/main" id="{9D065B9C-E9E9-46E8-9818-8F7AC2D5C2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44792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E9563E4-5DE6-42AE-8DD0-CBD8505A25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23">
            <a:extLst xmlns:a="http://schemas.openxmlformats.org/drawingml/2006/main">
              <a:ext uri="{FF2B5EF4-FFF2-40B4-BE49-F238E27FC236}">
                <a16:creationId xmlns:a16="http://schemas.microsoft.com/office/drawing/2014/main" id="{5A5FF0E1-97CD-41DE-ADAE-1F4284BBD2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Izvor: Zakon o vatrogastvu, NN 125/19; Hrvatska vatrogasna zajednica.</a:t>
            </a:r>
          </a:p>
        </p:txBody>
      </p:sp>
      <p:sp>
        <p:nvSpPr>
          <p:cNvPr id="9" name="footer-23">
            <a:extLst xmlns:a="http://schemas.openxmlformats.org/drawingml/2006/main">
              <a:ext uri="{FF2B5EF4-FFF2-40B4-BE49-F238E27FC236}">
                <a16:creationId xmlns:a16="http://schemas.microsoft.com/office/drawing/2014/main" id="{895B8AAB-B81D-42F2-A164-A833A54EED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2B140C1-59F5-4B33-AA29-8FAB3CE753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3114675"/>
            <a:ext cx="19050" cy="5095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1" name="left-marker-23">
            <a:extLst xmlns:a="http://schemas.openxmlformats.org/drawingml/2006/main">
              <a:ext uri="{FF2B5EF4-FFF2-40B4-BE49-F238E27FC236}">
                <a16:creationId xmlns:a16="http://schemas.microsoft.com/office/drawing/2014/main" id="{8B17935E-2D33-4A69-B376-B3B726FC0D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276600"/>
            <a:ext cx="6286500" cy="1181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750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2020.</a:t>
            </a:r>
          </a:p>
        </p:txBody>
      </p:sp>
      <p:sp>
        <p:nvSpPr>
          <p:cNvPr id="12" name="left-label-23">
            <a:extLst xmlns:a="http://schemas.openxmlformats.org/drawingml/2006/main">
              <a:ext uri="{FF2B5EF4-FFF2-40B4-BE49-F238E27FC236}">
                <a16:creationId xmlns:a16="http://schemas.microsoft.com/office/drawing/2014/main" id="{D0100187-C229-4476-95DF-265B28D132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667250"/>
            <a:ext cx="5905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PRIMJENA ZAKONA</a:t>
            </a:r>
          </a:p>
        </p:txBody>
      </p:sp>
      <p:sp>
        <p:nvSpPr>
          <p:cNvPr id="13" name="left-copy-23">
            <a:extLst xmlns:a="http://schemas.openxmlformats.org/drawingml/2006/main">
              <a:ext uri="{FF2B5EF4-FFF2-40B4-BE49-F238E27FC236}">
                <a16:creationId xmlns:a16="http://schemas.microsoft.com/office/drawing/2014/main" id="{9CCB6F42-9558-4EEE-B09A-26273BE75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5219700"/>
            <a:ext cx="59055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Hrvatska vatrogasna zajednica postaje središnji državni ured nadležan za vatrogastvo.</a:t>
            </a:r>
          </a:p>
        </p:txBody>
      </p:sp>
      <p:sp>
        <p:nvSpPr>
          <p:cNvPr id="14" name="right-index-23-0">
            <a:extLst xmlns:a="http://schemas.openxmlformats.org/drawingml/2006/main">
              <a:ext uri="{FF2B5EF4-FFF2-40B4-BE49-F238E27FC236}">
                <a16:creationId xmlns:a16="http://schemas.microsoft.com/office/drawing/2014/main" id="{86CF9CBF-2406-47C8-9F5B-145ACE44A5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3276600"/>
            <a:ext cx="6286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01</a:t>
            </a:r>
          </a:p>
        </p:txBody>
      </p:sp>
      <p:sp>
        <p:nvSpPr>
          <p:cNvPr id="15" name="right-label-23-0">
            <a:extLst xmlns:a="http://schemas.openxmlformats.org/drawingml/2006/main">
              <a:ext uri="{FF2B5EF4-FFF2-40B4-BE49-F238E27FC236}">
                <a16:creationId xmlns:a16="http://schemas.microsoft.com/office/drawing/2014/main" id="{F092E9F7-7A1A-43AD-824C-E897677C2E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3276600"/>
            <a:ext cx="581025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Sustav</a:t>
            </a:r>
          </a:p>
        </p:txBody>
      </p:sp>
      <p:sp>
        <p:nvSpPr>
          <p:cNvPr id="16" name="right-copy-23-0">
            <a:extLst xmlns:a="http://schemas.openxmlformats.org/drawingml/2006/main">
              <a:ext uri="{FF2B5EF4-FFF2-40B4-BE49-F238E27FC236}">
                <a16:creationId xmlns:a16="http://schemas.microsoft.com/office/drawing/2014/main" id="{275B7D4F-EA2E-40E8-940C-92B6D493EA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3714750"/>
            <a:ext cx="5857875" cy="2571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HVZ, zajednice, javne postrojbe i DVD-i.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93E628D-6651-459B-A405-6065420B08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4238625"/>
            <a:ext cx="647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8" name="right-index-23-1">
            <a:extLst xmlns:a="http://schemas.openxmlformats.org/drawingml/2006/main">
              <a:ext uri="{FF2B5EF4-FFF2-40B4-BE49-F238E27FC236}">
                <a16:creationId xmlns:a16="http://schemas.microsoft.com/office/drawing/2014/main" id="{08AE3C84-CBA1-48DE-BE89-6D7057E476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4533900"/>
            <a:ext cx="6286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02</a:t>
            </a:r>
          </a:p>
        </p:txBody>
      </p:sp>
      <p:sp>
        <p:nvSpPr>
          <p:cNvPr id="19" name="right-label-23-1">
            <a:extLst xmlns:a="http://schemas.openxmlformats.org/drawingml/2006/main">
              <a:ext uri="{FF2B5EF4-FFF2-40B4-BE49-F238E27FC236}">
                <a16:creationId xmlns:a16="http://schemas.microsoft.com/office/drawing/2014/main" id="{3E93F6BD-C46F-4DF3-A8DD-6A5B3F9CA7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4533900"/>
            <a:ext cx="581025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Vodstvo</a:t>
            </a:r>
          </a:p>
        </p:txBody>
      </p:sp>
      <p:sp>
        <p:nvSpPr>
          <p:cNvPr id="20" name="right-copy-23-1">
            <a:extLst xmlns:a="http://schemas.openxmlformats.org/drawingml/2006/main">
              <a:ext uri="{FF2B5EF4-FFF2-40B4-BE49-F238E27FC236}">
                <a16:creationId xmlns:a16="http://schemas.microsoft.com/office/drawing/2014/main" id="{D0F15B0C-9828-4372-8DF6-909C74004B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4972050"/>
            <a:ext cx="5857875" cy="2571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Na čelu HVZ-a je glavni vatrogasni zapovjednik.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E1025D7-93E0-4375-B840-881A2CDD66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5495925"/>
            <a:ext cx="647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22" name="right-index-23-2">
            <a:extLst xmlns:a="http://schemas.openxmlformats.org/drawingml/2006/main">
              <a:ext uri="{FF2B5EF4-FFF2-40B4-BE49-F238E27FC236}">
                <a16:creationId xmlns:a16="http://schemas.microsoft.com/office/drawing/2014/main" id="{DB790BE0-54E8-46FC-B961-860B51177A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5791200"/>
            <a:ext cx="6286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03</a:t>
            </a:r>
          </a:p>
        </p:txBody>
      </p:sp>
      <p:sp>
        <p:nvSpPr>
          <p:cNvPr id="23" name="right-label-23-2">
            <a:extLst xmlns:a="http://schemas.openxmlformats.org/drawingml/2006/main">
              <a:ext uri="{FF2B5EF4-FFF2-40B4-BE49-F238E27FC236}">
                <a16:creationId xmlns:a16="http://schemas.microsoft.com/office/drawing/2014/main" id="{64E77471-486C-424D-A152-06D9F89D63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5791200"/>
            <a:ext cx="581025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Nastavak</a:t>
            </a:r>
          </a:p>
        </p:txBody>
      </p:sp>
      <p:sp>
        <p:nvSpPr>
          <p:cNvPr id="24" name="right-copy-23-2">
            <a:extLst xmlns:a="http://schemas.openxmlformats.org/drawingml/2006/main">
              <a:ext uri="{FF2B5EF4-FFF2-40B4-BE49-F238E27FC236}">
                <a16:creationId xmlns:a16="http://schemas.microsoft.com/office/drawing/2014/main" id="{0A05A895-283B-4D50-8F56-5D19DAF753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6229350"/>
            <a:ext cx="5857875" cy="2571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Detaljna prava i obveze obrađuju se u temi Zakon o vatrogastvu.</a:t>
            </a:r>
          </a:p>
        </p:txBody>
      </p:sp>
    </p:spTree>
    <p:extLst>
      <p:ext uri="{BB962C8B-B14F-4D97-AF65-F5344CB8AC3E}">
        <p14:creationId xmlns:p14="http://schemas.microsoft.com/office/powerpoint/2010/main" val="153774237"/>
      </p:ext>
    </p:extLst>
  </p:cSld>
</p:sld>
</file>

<file path=ppt/slides/slide24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2BF6793-BCB8-47FA-B9B7-B498EF7DDF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24">
            <a:extLst xmlns:a="http://schemas.openxmlformats.org/drawingml/2006/main">
              <a:ext uri="{FF2B5EF4-FFF2-40B4-BE49-F238E27FC236}">
                <a16:creationId xmlns:a16="http://schemas.microsoft.com/office/drawing/2014/main" id="{4EFF1F9A-8ED8-48E1-B960-96BDF08D47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SAŽETAK  /  PET PREKRETNICA</a:t>
            </a:r>
          </a:p>
        </p:txBody>
      </p:sp>
      <p:sp>
        <p:nvSpPr>
          <p:cNvPr id="3" name="page-24">
            <a:extLst xmlns:a="http://schemas.openxmlformats.org/drawingml/2006/main">
              <a:ext uri="{FF2B5EF4-FFF2-40B4-BE49-F238E27FC236}">
                <a16:creationId xmlns:a16="http://schemas.microsoft.com/office/drawing/2014/main" id="{3965E6C7-D02A-494E-817E-27F539ECE6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24 / 30</a:t>
            </a:r>
          </a:p>
        </p:txBody>
      </p:sp>
      <p:sp>
        <p:nvSpPr>
          <p:cNvPr id="4" name="title-24">
            <a:extLst xmlns:a="http://schemas.openxmlformats.org/drawingml/2006/main">
              <a:ext uri="{FF2B5EF4-FFF2-40B4-BE49-F238E27FC236}">
                <a16:creationId xmlns:a16="http://schemas.microsoft.com/office/drawing/2014/main" id="{EDF137FB-B48E-45FA-BD5D-072CAD89AB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Ustroj je odgovor na iskustvo i rizik</a:t>
            </a:r>
          </a:p>
        </p:txBody>
      </p:sp>
      <p:sp>
        <p:nvSpPr>
          <p:cNvPr id="5" name="subtitle-24">
            <a:extLst xmlns:a="http://schemas.openxmlformats.org/drawingml/2006/main">
              <a:ext uri="{FF2B5EF4-FFF2-40B4-BE49-F238E27FC236}">
                <a16:creationId xmlns:a16="http://schemas.microsoft.com/office/drawing/2014/main" id="{E641E770-9131-4205-A024-77F15E21C5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6172200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Polaznik treba prepoznati smjer razvoja, ne samo zapamtiti godine.</a:t>
            </a:r>
          </a:p>
        </p:txBody>
      </p:sp>
      <p:sp>
        <p:nvSpPr>
          <p:cNvPr id="6" name="rule-24">
            <a:extLst xmlns:a="http://schemas.openxmlformats.org/drawingml/2006/main">
              <a:ext uri="{FF2B5EF4-FFF2-40B4-BE49-F238E27FC236}">
                <a16:creationId xmlns:a16="http://schemas.microsoft.com/office/drawing/2014/main" id="{79A73203-FD58-4504-8A6C-53BF3ABB03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44792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CC216DB-298D-414C-B43F-DE26DD1669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24">
            <a:extLst xmlns:a="http://schemas.openxmlformats.org/drawingml/2006/main">
              <a:ext uri="{FF2B5EF4-FFF2-40B4-BE49-F238E27FC236}">
                <a16:creationId xmlns:a16="http://schemas.microsoft.com/office/drawing/2014/main" id="{208C8AEA-5A3A-4028-A031-B3787AD2E2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Izvori: HVZ; Hrvatska tehnička enciklopedija, LZMK; NN 125/19.</a:t>
            </a:r>
          </a:p>
        </p:txBody>
      </p:sp>
      <p:sp>
        <p:nvSpPr>
          <p:cNvPr id="9" name="footer-24">
            <a:extLst xmlns:a="http://schemas.openxmlformats.org/drawingml/2006/main">
              <a:ext uri="{FF2B5EF4-FFF2-40B4-BE49-F238E27FC236}">
                <a16:creationId xmlns:a16="http://schemas.microsoft.com/office/drawing/2014/main" id="{AECD7C9C-9AFC-4AE2-83CE-3E2329A5D3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08FDF30-BA0E-4FD9-BF58-80CF8C9DA1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400550"/>
            <a:ext cx="14192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9D8464C-2D9E-4812-B296-5830D49705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873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12" name="tl-year-24-0">
            <a:extLst xmlns:a="http://schemas.openxmlformats.org/drawingml/2006/main">
              <a:ext uri="{FF2B5EF4-FFF2-40B4-BE49-F238E27FC236}">
                <a16:creationId xmlns:a16="http://schemas.microsoft.com/office/drawing/2014/main" id="{91959032-F095-495E-920D-3E8EEDB7B3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1272.</a:t>
            </a:r>
          </a:p>
        </p:txBody>
      </p:sp>
      <p:sp>
        <p:nvSpPr>
          <p:cNvPr id="13" name="tl-title-24-0">
            <a:extLst xmlns:a="http://schemas.openxmlformats.org/drawingml/2006/main">
              <a:ext uri="{FF2B5EF4-FFF2-40B4-BE49-F238E27FC236}">
                <a16:creationId xmlns:a16="http://schemas.microsoft.com/office/drawing/2014/main" id="{E7C5A303-19F5-4D62-8903-737BA5A534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Propis</a:t>
            </a:r>
          </a:p>
        </p:txBody>
      </p:sp>
      <p:sp>
        <p:nvSpPr>
          <p:cNvPr id="14" name="tl-copy-24-0">
            <a:extLst xmlns:a="http://schemas.openxmlformats.org/drawingml/2006/main">
              <a:ext uri="{FF2B5EF4-FFF2-40B4-BE49-F238E27FC236}">
                <a16:creationId xmlns:a16="http://schemas.microsoft.com/office/drawing/2014/main" id="{68DAC128-8702-445B-918A-F09B80DD35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657850"/>
            <a:ext cx="27813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Grad regulira ponašanje radi zaštite od požara.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05DDC22-8562-4B44-BDFA-9CF238D2F1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2975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16" name="tl-year-24-1">
            <a:extLst xmlns:a="http://schemas.openxmlformats.org/drawingml/2006/main">
              <a:ext uri="{FF2B5EF4-FFF2-40B4-BE49-F238E27FC236}">
                <a16:creationId xmlns:a16="http://schemas.microsoft.com/office/drawing/2014/main" id="{F96FC26A-FCEF-47F8-9F49-D6AB54B9DE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345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1864.</a:t>
            </a:r>
          </a:p>
        </p:txBody>
      </p:sp>
      <p:sp>
        <p:nvSpPr>
          <p:cNvPr id="17" name="tl-title-24-1">
            <a:extLst xmlns:a="http://schemas.openxmlformats.org/drawingml/2006/main">
              <a:ext uri="{FF2B5EF4-FFF2-40B4-BE49-F238E27FC236}">
                <a16:creationId xmlns:a16="http://schemas.microsoft.com/office/drawing/2014/main" id="{E9DC331D-D3B2-4173-8C30-1CCAB6AFE0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345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DVD</a:t>
            </a:r>
          </a:p>
        </p:txBody>
      </p:sp>
      <p:sp>
        <p:nvSpPr>
          <p:cNvPr id="18" name="tl-copy-24-1">
            <a:extLst xmlns:a="http://schemas.openxmlformats.org/drawingml/2006/main">
              <a:ext uri="{FF2B5EF4-FFF2-40B4-BE49-F238E27FC236}">
                <a16:creationId xmlns:a16="http://schemas.microsoft.com/office/drawing/2014/main" id="{77203551-F7C4-44BF-B6CB-3DFFF2E312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3450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Dobrovoljni ustroj dobiva hrvatski početak.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F214E01-1100-4ABA-A6A9-3212A56D83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7213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20" name="tl-year-24-2">
            <a:extLst xmlns:a="http://schemas.openxmlformats.org/drawingml/2006/main">
              <a:ext uri="{FF2B5EF4-FFF2-40B4-BE49-F238E27FC236}">
                <a16:creationId xmlns:a16="http://schemas.microsoft.com/office/drawing/2014/main" id="{E2336C90-614E-453B-94D9-1C1665AB3C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62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1933.</a:t>
            </a:r>
          </a:p>
        </p:txBody>
      </p:sp>
      <p:sp>
        <p:nvSpPr>
          <p:cNvPr id="21" name="tl-title-24-2">
            <a:extLst xmlns:a="http://schemas.openxmlformats.org/drawingml/2006/main">
              <a:ext uri="{FF2B5EF4-FFF2-40B4-BE49-F238E27FC236}">
                <a16:creationId xmlns:a16="http://schemas.microsoft.com/office/drawing/2014/main" id="{F65DAD1F-2038-4C0D-832C-1B5BB036C8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62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Zakon</a:t>
            </a:r>
          </a:p>
        </p:txBody>
      </p:sp>
      <p:sp>
        <p:nvSpPr>
          <p:cNvPr id="22" name="tl-copy-24-2">
            <a:extLst xmlns:a="http://schemas.openxmlformats.org/drawingml/2006/main">
              <a:ext uri="{FF2B5EF4-FFF2-40B4-BE49-F238E27FC236}">
                <a16:creationId xmlns:a16="http://schemas.microsoft.com/office/drawing/2014/main" id="{65CB7AD5-D1DD-4F2D-A964-3497E88B7A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62925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Organizacije ulaze u zakonsku vertikalu.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DD842A1-606E-4A92-8F36-1BC39C7E52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01450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24" name="tl-year-24-3">
            <a:extLst xmlns:a="http://schemas.openxmlformats.org/drawingml/2006/main">
              <a:ext uri="{FF2B5EF4-FFF2-40B4-BE49-F238E27FC236}">
                <a16:creationId xmlns:a16="http://schemas.microsoft.com/office/drawing/2014/main" id="{9B4241AB-41CE-4F5D-810B-3B869505FB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91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2000.</a:t>
            </a:r>
          </a:p>
        </p:txBody>
      </p:sp>
      <p:sp>
        <p:nvSpPr>
          <p:cNvPr id="25" name="tl-title-24-3">
            <a:extLst xmlns:a="http://schemas.openxmlformats.org/drawingml/2006/main">
              <a:ext uri="{FF2B5EF4-FFF2-40B4-BE49-F238E27FC236}">
                <a16:creationId xmlns:a16="http://schemas.microsoft.com/office/drawing/2014/main" id="{6225A839-13DC-449F-BD16-87FEC843D6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91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JVP</a:t>
            </a:r>
          </a:p>
        </p:txBody>
      </p:sp>
      <p:sp>
        <p:nvSpPr>
          <p:cNvPr id="26" name="tl-copy-24-3">
            <a:extLst xmlns:a="http://schemas.openxmlformats.org/drawingml/2006/main">
              <a:ext uri="{FF2B5EF4-FFF2-40B4-BE49-F238E27FC236}">
                <a16:creationId xmlns:a16="http://schemas.microsoft.com/office/drawing/2014/main" id="{E3D367A6-8EE5-4ADC-8025-AB497DF701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91925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Lokalno organizirani suvremeni model.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24858B4-4643-4358-A789-1793FAAFD7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2568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8" name="tl-year-24-4">
            <a:extLst xmlns:a="http://schemas.openxmlformats.org/drawingml/2006/main">
              <a:ext uri="{FF2B5EF4-FFF2-40B4-BE49-F238E27FC236}">
                <a16:creationId xmlns:a16="http://schemas.microsoft.com/office/drawing/2014/main" id="{460847F6-0D62-4087-9690-0970C42309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2020.</a:t>
            </a:r>
          </a:p>
        </p:txBody>
      </p:sp>
      <p:sp>
        <p:nvSpPr>
          <p:cNvPr id="29" name="tl-title-24-4">
            <a:extLst xmlns:a="http://schemas.openxmlformats.org/drawingml/2006/main">
              <a:ext uri="{FF2B5EF4-FFF2-40B4-BE49-F238E27FC236}">
                <a16:creationId xmlns:a16="http://schemas.microsoft.com/office/drawing/2014/main" id="{EAADBEF9-09CB-4DD3-9A96-3D7F917069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HVZ</a:t>
            </a:r>
          </a:p>
        </p:txBody>
      </p:sp>
      <p:sp>
        <p:nvSpPr>
          <p:cNvPr id="30" name="tl-copy-24-4">
            <a:extLst xmlns:a="http://schemas.openxmlformats.org/drawingml/2006/main">
              <a:ext uri="{FF2B5EF4-FFF2-40B4-BE49-F238E27FC236}">
                <a16:creationId xmlns:a16="http://schemas.microsoft.com/office/drawing/2014/main" id="{B91E7887-A69E-4077-A240-9DD4A6EA13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Središnji državni ured za vatrogastvo.</a:t>
            </a:r>
          </a:p>
        </p:txBody>
      </p:sp>
      <p:sp>
        <p:nvSpPr>
          <p:cNvPr id="31" name="take-label-24">
            <a:extLst xmlns:a="http://schemas.openxmlformats.org/drawingml/2006/main">
              <a:ext uri="{FF2B5EF4-FFF2-40B4-BE49-F238E27FC236}">
                <a16:creationId xmlns:a16="http://schemas.microsoft.com/office/drawing/2014/main" id="{D693333E-708C-4466-A766-A2AD51FD93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7810500"/>
            <a:ext cx="3048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KLJUČNA PORUKA</a:t>
            </a:r>
          </a:p>
        </p:txBody>
      </p:sp>
      <p:sp>
        <p:nvSpPr>
          <p:cNvPr id="32" name="take-24">
            <a:extLst xmlns:a="http://schemas.openxmlformats.org/drawingml/2006/main">
              <a:ext uri="{FF2B5EF4-FFF2-40B4-BE49-F238E27FC236}">
                <a16:creationId xmlns:a16="http://schemas.microsoft.com/office/drawing/2014/main" id="{68278C99-0E7A-4CB2-BCE6-03FA2A351B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8229600"/>
            <a:ext cx="140970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Prevencija, organizacija, financiranje i zapovijedanje uvijek se razvijaju zajedno.</a:t>
            </a:r>
          </a:p>
        </p:txBody>
      </p:sp>
    </p:spTree>
    <p:extLst>
      <p:ext uri="{BB962C8B-B14F-4D97-AF65-F5344CB8AC3E}">
        <p14:creationId xmlns:p14="http://schemas.microsoft.com/office/powerpoint/2010/main" val="910704301"/>
      </p:ext>
    </p:extLst>
  </p:cSld>
</p:sld>
</file>

<file path=ppt/slides/slide25.xml><?xml version="1.0" encoding="utf-8"?>
<p:sld xmlns:p="http://schemas.openxmlformats.org/presentationml/2006/main">
  <p:cSld>
    <p:bg>
      <p:bgPr>
        <a:solidFill xmlns:a="http://schemas.openxmlformats.org/drawingml/2006/main">
          <a:srgbClr val="101B2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3B4C5ED-595F-4DD8-B633-B1D4C0F769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857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4B75275-C267-4D36-8F21-650BF471D0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467600"/>
            <a:ext cx="162877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5424D"/>
          </a:solidFill>
          <a:ln xmlns:a="http://schemas.openxmlformats.org/drawingml/2006/main" w="0">
            <a:solidFill>
              <a:srgbClr val="35424D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F2AF282-6100-4620-B14C-5434C38B62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467600"/>
            <a:ext cx="3905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4" name="section-eye-25">
            <a:extLst xmlns:a="http://schemas.openxmlformats.org/drawingml/2006/main">
              <a:ext uri="{FF2B5EF4-FFF2-40B4-BE49-F238E27FC236}">
                <a16:creationId xmlns:a16="http://schemas.microsoft.com/office/drawing/2014/main" id="{769AAE57-7B96-439E-9430-23F3CB5541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23900"/>
            <a:ext cx="914400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F15A4D"/>
                </a:solidFill>
                <a:latin typeface="Bahnschrift"/>
                <a:ea typeface="Bahnschrift"/>
                <a:cs typeface="Bahnschrift"/>
              </a:defRPr>
            </a:pPr>
            <a:r>
              <a:t>USTROJSTVO ZAŠTITE OD POŽARA</a:t>
            </a:r>
          </a:p>
        </p:txBody>
      </p:sp>
      <p:sp>
        <p:nvSpPr>
          <p:cNvPr id="5" name="section-page-25">
            <a:extLst xmlns:a="http://schemas.openxmlformats.org/drawingml/2006/main">
              <a:ext uri="{FF2B5EF4-FFF2-40B4-BE49-F238E27FC236}">
                <a16:creationId xmlns:a16="http://schemas.microsoft.com/office/drawing/2014/main" id="{B4C3A6BE-9979-49B7-9A7A-FA8F67265B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0" y="723900"/>
            <a:ext cx="12382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ABB4BB"/>
                </a:solidFill>
                <a:latin typeface="Bahnschrift"/>
                <a:ea typeface="Bahnschrift"/>
                <a:cs typeface="Bahnschrift"/>
              </a:defRPr>
            </a:pPr>
            <a:r>
              <a:t>25 / 30</a:t>
            </a:r>
          </a:p>
        </p:txBody>
      </p:sp>
      <p:sp>
        <p:nvSpPr>
          <p:cNvPr id="6" name="section-number-25">
            <a:extLst xmlns:a="http://schemas.openxmlformats.org/drawingml/2006/main">
              <a:ext uri="{FF2B5EF4-FFF2-40B4-BE49-F238E27FC236}">
                <a16:creationId xmlns:a16="http://schemas.microsoft.com/office/drawing/2014/main" id="{EFDDA159-A3BB-4F16-986F-791F6C1F16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1676400"/>
            <a:ext cx="3619500" cy="19716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90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04</a:t>
            </a:r>
          </a:p>
        </p:txBody>
      </p:sp>
      <p:sp>
        <p:nvSpPr>
          <p:cNvPr id="7" name="section-title-25">
            <a:extLst xmlns:a="http://schemas.openxmlformats.org/drawingml/2006/main">
              <a:ext uri="{FF2B5EF4-FFF2-40B4-BE49-F238E27FC236}">
                <a16:creationId xmlns:a16="http://schemas.microsoft.com/office/drawing/2014/main" id="{C311E34F-11BD-4F05-A437-B051C934F9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743325"/>
            <a:ext cx="12763500" cy="14763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650" b="1">
                <a:solidFill>
                  <a:srgbClr val="FCFBF8"/>
                </a:solidFill>
                <a:latin typeface="Bahnschrift"/>
                <a:ea typeface="Bahnschrift"/>
                <a:cs typeface="Bahnschrift"/>
              </a:defRPr>
            </a:pPr>
            <a:r>
              <a:t>Provjera</a:t>
            </a:r>
          </a:p>
          <a:p xmlns:a="http://schemas.openxmlformats.org/drawingml/2006/main">
            <a:pPr>
              <a:defRPr sz="4650" b="1">
                <a:solidFill>
                  <a:srgbClr val="FCFBF8"/>
                </a:solidFill>
                <a:latin typeface="Bahnschrift"/>
                <a:ea typeface="Bahnschrift"/>
                <a:cs typeface="Bahnschrift"/>
              </a:defRPr>
            </a:pPr>
            <a:r>
              <a:t>znanja</a:t>
            </a:r>
          </a:p>
        </p:txBody>
      </p:sp>
      <p:sp>
        <p:nvSpPr>
          <p:cNvPr id="8" name="section-promise-25">
            <a:extLst xmlns:a="http://schemas.openxmlformats.org/drawingml/2006/main">
              <a:ext uri="{FF2B5EF4-FFF2-40B4-BE49-F238E27FC236}">
                <a16:creationId xmlns:a16="http://schemas.microsoft.com/office/drawing/2014/main" id="{6C4B9C86-1D71-45A7-8792-786503F9D3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5448300"/>
            <a:ext cx="13525500" cy="3905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>
                <a:solidFill>
                  <a:srgbClr val="C6CFD4"/>
                </a:solidFill>
                <a:latin typeface="Segoe UI"/>
                <a:ea typeface="Segoe UI"/>
                <a:cs typeface="Segoe UI"/>
              </a:defRPr>
            </a:pPr>
            <a:r>
              <a:t>Pet pitanja za završetak predavanja. Odgovor je vidljiv na svakom slajdu za zajedničku provjeru.</a:t>
            </a:r>
          </a:p>
        </p:txBody>
      </p:sp>
      <p:sp>
        <p:nvSpPr>
          <p:cNvPr id="9" name="section-footer-25">
            <a:extLst xmlns:a="http://schemas.openxmlformats.org/drawingml/2006/main">
              <a:ext uri="{FF2B5EF4-FFF2-40B4-BE49-F238E27FC236}">
                <a16:creationId xmlns:a16="http://schemas.microsoft.com/office/drawing/2014/main" id="{A6B865DA-10D5-4EC5-BA6F-7510A93B7C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848600"/>
            <a:ext cx="6858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B3BDC4"/>
                </a:solidFill>
                <a:latin typeface="Segoe UI"/>
                <a:ea typeface="Segoe UI"/>
                <a:cs typeface="Segoe UI"/>
              </a:defRPr>
            </a:pPr>
            <a:r>
              <a:t>PONAVLJANJE  /  PITANJA I ODGOVORI</a:t>
            </a:r>
          </a:p>
        </p:txBody>
      </p:sp>
      <p:sp>
        <p:nvSpPr>
          <p:cNvPr id="10" name="section-tag-25">
            <a:extLst xmlns:a="http://schemas.openxmlformats.org/drawingml/2006/main">
              <a:ext uri="{FF2B5EF4-FFF2-40B4-BE49-F238E27FC236}">
                <a16:creationId xmlns:a16="http://schemas.microsoft.com/office/drawing/2014/main" id="{FFF3871E-B2E3-4904-B947-466CD0505E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954250" y="7848600"/>
            <a:ext cx="2286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F15A4D"/>
                </a:solidFill>
                <a:latin typeface="Segoe UI"/>
                <a:ea typeface="Segoe UI"/>
                <a:cs typeface="Segoe UI"/>
              </a:defRPr>
            </a:pPr>
            <a:r>
              <a:t>VOA - MODUL 2</a:t>
            </a:r>
          </a:p>
        </p:txBody>
      </p:sp>
    </p:spTree>
    <p:extLst>
      <p:ext uri="{BB962C8B-B14F-4D97-AF65-F5344CB8AC3E}">
        <p14:creationId xmlns:p14="http://schemas.microsoft.com/office/powerpoint/2010/main" val="2004985744"/>
      </p:ext>
    </p:extLst>
  </p:cSld>
</p:sld>
</file>

<file path=ppt/slides/slide26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BA72816-A055-467F-854A-0C6A6DE513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26">
            <a:extLst xmlns:a="http://schemas.openxmlformats.org/drawingml/2006/main">
              <a:ext uri="{FF2B5EF4-FFF2-40B4-BE49-F238E27FC236}">
                <a16:creationId xmlns:a16="http://schemas.microsoft.com/office/drawing/2014/main" id="{BF78A7F6-F326-40B3-AF9C-00E187845B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PROVJERA ZNANJA  /  PITANJE 01</a:t>
            </a:r>
          </a:p>
        </p:txBody>
      </p:sp>
      <p:sp>
        <p:nvSpPr>
          <p:cNvPr id="3" name="page-26">
            <a:extLst xmlns:a="http://schemas.openxmlformats.org/drawingml/2006/main">
              <a:ext uri="{FF2B5EF4-FFF2-40B4-BE49-F238E27FC236}">
                <a16:creationId xmlns:a16="http://schemas.microsoft.com/office/drawing/2014/main" id="{ED330FE3-8F53-4C01-9CA5-950A99C2E9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26 / 30</a:t>
            </a:r>
          </a:p>
        </p:txBody>
      </p:sp>
      <p:sp>
        <p:nvSpPr>
          <p:cNvPr id="4" name="title-26">
            <a:extLst xmlns:a="http://schemas.openxmlformats.org/drawingml/2006/main">
              <a:ext uri="{FF2B5EF4-FFF2-40B4-BE49-F238E27FC236}">
                <a16:creationId xmlns:a16="http://schemas.microsoft.com/office/drawing/2014/main" id="{578B6C8A-40C6-413C-BDE0-36350D4FCA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Koje je prvo hrvatsko dobrovoljno vatrogasno društvo i kada je osnovano?</a:t>
            </a:r>
          </a:p>
        </p:txBody>
      </p:sp>
      <p:sp>
        <p:nvSpPr>
          <p:cNvPr id="5" name="subtitle-26">
            <a:extLst xmlns:a="http://schemas.openxmlformats.org/drawingml/2006/main">
              <a:ext uri="{FF2B5EF4-FFF2-40B4-BE49-F238E27FC236}">
                <a16:creationId xmlns:a16="http://schemas.microsoft.com/office/drawing/2014/main" id="{DD985836-D055-4339-9441-D3C0ECB626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3009900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Razmisli, zatim provjeri odgovor.</a:t>
            </a:r>
          </a:p>
        </p:txBody>
      </p:sp>
      <p:sp>
        <p:nvSpPr>
          <p:cNvPr id="6" name="rule-26">
            <a:extLst xmlns:a="http://schemas.openxmlformats.org/drawingml/2006/main">
              <a:ext uri="{FF2B5EF4-FFF2-40B4-BE49-F238E27FC236}">
                <a16:creationId xmlns:a16="http://schemas.microsoft.com/office/drawing/2014/main" id="{7ACBA1D0-59D5-4152-B8D8-7086267644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44792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B7F306A-45F0-48E8-B289-CB8C82C01B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26">
            <a:extLst xmlns:a="http://schemas.openxmlformats.org/drawingml/2006/main">
              <a:ext uri="{FF2B5EF4-FFF2-40B4-BE49-F238E27FC236}">
                <a16:creationId xmlns:a16="http://schemas.microsoft.com/office/drawing/2014/main" id="{C641D872-75D7-4DF9-BC79-2E62678484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Izvor: HVZ, Povijesni vremeplov; Hrvatska tehnička enciklopedija, LZMK.</a:t>
            </a:r>
          </a:p>
        </p:txBody>
      </p:sp>
      <p:sp>
        <p:nvSpPr>
          <p:cNvPr id="9" name="footer-26">
            <a:extLst xmlns:a="http://schemas.openxmlformats.org/drawingml/2006/main">
              <a:ext uri="{FF2B5EF4-FFF2-40B4-BE49-F238E27FC236}">
                <a16:creationId xmlns:a16="http://schemas.microsoft.com/office/drawing/2014/main" id="{00F63E9D-EC0D-4FB8-B079-2B9FF37106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q-number-26">
            <a:extLst xmlns:a="http://schemas.openxmlformats.org/drawingml/2006/main">
              <a:ext uri="{FF2B5EF4-FFF2-40B4-BE49-F238E27FC236}">
                <a16:creationId xmlns:a16="http://schemas.microsoft.com/office/drawing/2014/main" id="{F50119A4-FE93-4C1A-9F44-491A3460FA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314700"/>
            <a:ext cx="2000250" cy="16287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6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01</a:t>
            </a:r>
          </a:p>
        </p:txBody>
      </p:sp>
      <p:sp>
        <p:nvSpPr>
          <p:cNvPr id="11" name="answer-label-26">
            <a:extLst xmlns:a="http://schemas.openxmlformats.org/drawingml/2006/main">
              <a:ext uri="{FF2B5EF4-FFF2-40B4-BE49-F238E27FC236}">
                <a16:creationId xmlns:a16="http://schemas.microsoft.com/office/drawing/2014/main" id="{8EC9AFFE-294C-4064-B99F-71D51F16CA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3333750"/>
            <a:ext cx="2667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ODGOVOR</a:t>
            </a:r>
          </a:p>
        </p:txBody>
      </p:sp>
      <p:sp>
        <p:nvSpPr>
          <p:cNvPr id="12" name="answer-26">
            <a:extLst xmlns:a="http://schemas.openxmlformats.org/drawingml/2006/main">
              <a:ext uri="{FF2B5EF4-FFF2-40B4-BE49-F238E27FC236}">
                <a16:creationId xmlns:a16="http://schemas.microsoft.com/office/drawing/2014/main" id="{680AA2F1-EB04-498A-AECB-8279AB2A84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3857625"/>
            <a:ext cx="10668000" cy="10572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Prvi hrvatski dobrovoljni vatrogasni zbor u Varaždinu, 17. lipnja 1864.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7E0F769-DC10-4D2A-A981-9E0506ECD2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5810250"/>
            <a:ext cx="10668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14" name="why-label-26">
            <a:extLst xmlns:a="http://schemas.openxmlformats.org/drawingml/2006/main">
              <a:ext uri="{FF2B5EF4-FFF2-40B4-BE49-F238E27FC236}">
                <a16:creationId xmlns:a16="http://schemas.microsoft.com/office/drawing/2014/main" id="{7C1F8AC3-630C-4D9A-83D7-F03F10673F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6400800"/>
            <a:ext cx="3048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ZAŠTO JE VAŽNO</a:t>
            </a:r>
          </a:p>
        </p:txBody>
      </p:sp>
      <p:sp>
        <p:nvSpPr>
          <p:cNvPr id="15" name="why-26">
            <a:extLst xmlns:a="http://schemas.openxmlformats.org/drawingml/2006/main">
              <a:ext uri="{FF2B5EF4-FFF2-40B4-BE49-F238E27FC236}">
                <a16:creationId xmlns:a16="http://schemas.microsoft.com/office/drawing/2014/main" id="{39D71058-4466-4596-B211-6809A49AF3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6838950"/>
            <a:ext cx="1066800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Taj događaj označava početak suvremenog dobrovoljnog vatrogastva u Hrvatskoj.</a:t>
            </a:r>
          </a:p>
        </p:txBody>
      </p:sp>
    </p:spTree>
    <p:extLst>
      <p:ext uri="{BB962C8B-B14F-4D97-AF65-F5344CB8AC3E}">
        <p14:creationId xmlns:p14="http://schemas.microsoft.com/office/powerpoint/2010/main" val="1738475851"/>
      </p:ext>
    </p:extLst>
  </p:cSld>
</p:sld>
</file>

<file path=ppt/slides/slide27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E79F5EE-095B-4D50-996A-58754E9F7B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27">
            <a:extLst xmlns:a="http://schemas.openxmlformats.org/drawingml/2006/main">
              <a:ext uri="{FF2B5EF4-FFF2-40B4-BE49-F238E27FC236}">
                <a16:creationId xmlns:a16="http://schemas.microsoft.com/office/drawing/2014/main" id="{7664FBBB-0A7B-4B97-A1D1-E007570067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PROVJERA ZNANJA  /  PITANJE 02</a:t>
            </a:r>
          </a:p>
        </p:txBody>
      </p:sp>
      <p:sp>
        <p:nvSpPr>
          <p:cNvPr id="3" name="page-27">
            <a:extLst xmlns:a="http://schemas.openxmlformats.org/drawingml/2006/main">
              <a:ext uri="{FF2B5EF4-FFF2-40B4-BE49-F238E27FC236}">
                <a16:creationId xmlns:a16="http://schemas.microsoft.com/office/drawing/2014/main" id="{EFD36AE0-DAAE-4FFC-B102-95296AF816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27 / 30</a:t>
            </a:r>
          </a:p>
        </p:txBody>
      </p:sp>
      <p:sp>
        <p:nvSpPr>
          <p:cNvPr id="4" name="title-27">
            <a:extLst xmlns:a="http://schemas.openxmlformats.org/drawingml/2006/main">
              <a:ext uri="{FF2B5EF4-FFF2-40B4-BE49-F238E27FC236}">
                <a16:creationId xmlns:a16="http://schemas.microsoft.com/office/drawing/2014/main" id="{6422515E-6E8B-4E20-AA4A-ED16DB412A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Koji je propis 1933. uredio vatrogasne organizacije u tadašnjoj državi?</a:t>
            </a:r>
          </a:p>
        </p:txBody>
      </p:sp>
      <p:sp>
        <p:nvSpPr>
          <p:cNvPr id="5" name="subtitle-27">
            <a:extLst xmlns:a="http://schemas.openxmlformats.org/drawingml/2006/main">
              <a:ext uri="{FF2B5EF4-FFF2-40B4-BE49-F238E27FC236}">
                <a16:creationId xmlns:a16="http://schemas.microsoft.com/office/drawing/2014/main" id="{1E837EAF-11F8-4041-AC6C-4D8AA748D3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3009900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Razmisli, zatim provjeri odgovor.</a:t>
            </a:r>
          </a:p>
        </p:txBody>
      </p:sp>
      <p:sp>
        <p:nvSpPr>
          <p:cNvPr id="6" name="rule-27">
            <a:extLst xmlns:a="http://schemas.openxmlformats.org/drawingml/2006/main">
              <a:ext uri="{FF2B5EF4-FFF2-40B4-BE49-F238E27FC236}">
                <a16:creationId xmlns:a16="http://schemas.microsoft.com/office/drawing/2014/main" id="{748C02F3-293C-44D7-ACCD-DE5F864F04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44792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243AEA5-2F23-44A9-8644-AB5932A679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27">
            <a:extLst xmlns:a="http://schemas.openxmlformats.org/drawingml/2006/main">
              <a:ext uri="{FF2B5EF4-FFF2-40B4-BE49-F238E27FC236}">
                <a16:creationId xmlns:a16="http://schemas.microsoft.com/office/drawing/2014/main" id="{94BFDF49-C8D7-4C0C-8A2E-EB96D902E8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Izvor: Hrvatska tehnička enciklopedija, LZMK; izvorna prezentacija.</a:t>
            </a:r>
          </a:p>
        </p:txBody>
      </p:sp>
      <p:sp>
        <p:nvSpPr>
          <p:cNvPr id="9" name="footer-27">
            <a:extLst xmlns:a="http://schemas.openxmlformats.org/drawingml/2006/main">
              <a:ext uri="{FF2B5EF4-FFF2-40B4-BE49-F238E27FC236}">
                <a16:creationId xmlns:a16="http://schemas.microsoft.com/office/drawing/2014/main" id="{3F0FBAB1-B82C-4D39-B3F3-9B206E3467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q-number-27">
            <a:extLst xmlns:a="http://schemas.openxmlformats.org/drawingml/2006/main">
              <a:ext uri="{FF2B5EF4-FFF2-40B4-BE49-F238E27FC236}">
                <a16:creationId xmlns:a16="http://schemas.microsoft.com/office/drawing/2014/main" id="{7D81A3C3-E065-4D8A-8E56-6F72F55E47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314700"/>
            <a:ext cx="2000250" cy="16287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6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02</a:t>
            </a:r>
          </a:p>
        </p:txBody>
      </p:sp>
      <p:sp>
        <p:nvSpPr>
          <p:cNvPr id="11" name="answer-label-27">
            <a:extLst xmlns:a="http://schemas.openxmlformats.org/drawingml/2006/main">
              <a:ext uri="{FF2B5EF4-FFF2-40B4-BE49-F238E27FC236}">
                <a16:creationId xmlns:a16="http://schemas.microsoft.com/office/drawing/2014/main" id="{E11E3153-DABE-47EA-8C30-727D99D699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3333750"/>
            <a:ext cx="2667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ODGOVOR</a:t>
            </a:r>
          </a:p>
        </p:txBody>
      </p:sp>
      <p:sp>
        <p:nvSpPr>
          <p:cNvPr id="12" name="answer-27">
            <a:extLst xmlns:a="http://schemas.openxmlformats.org/drawingml/2006/main">
              <a:ext uri="{FF2B5EF4-FFF2-40B4-BE49-F238E27FC236}">
                <a16:creationId xmlns:a16="http://schemas.microsoft.com/office/drawing/2014/main" id="{616F4029-0787-473F-824F-70842A30F6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3857625"/>
            <a:ext cx="10668000" cy="533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Zakon o organizaciji vatrogastva Kraljevine Jugoslavije.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552E22B-A272-4614-BABF-688513F9DF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5810250"/>
            <a:ext cx="10668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14" name="why-label-27">
            <a:extLst xmlns:a="http://schemas.openxmlformats.org/drawingml/2006/main">
              <a:ext uri="{FF2B5EF4-FFF2-40B4-BE49-F238E27FC236}">
                <a16:creationId xmlns:a16="http://schemas.microsoft.com/office/drawing/2014/main" id="{C25FFB43-5987-45EA-A1F1-6739348261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6400800"/>
            <a:ext cx="3048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ZAŠTO JE VAŽNO</a:t>
            </a:r>
          </a:p>
        </p:txBody>
      </p:sp>
      <p:sp>
        <p:nvSpPr>
          <p:cNvPr id="15" name="why-27">
            <a:extLst xmlns:a="http://schemas.openxmlformats.org/drawingml/2006/main">
              <a:ext uri="{FF2B5EF4-FFF2-40B4-BE49-F238E27FC236}">
                <a16:creationId xmlns:a16="http://schemas.microsoft.com/office/drawing/2014/main" id="{2D83570F-3D3E-44E2-8E64-841213E002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6838950"/>
            <a:ext cx="1066800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Zakonom su uređene vatrogasne čete, župe, zajednice i savez.</a:t>
            </a:r>
          </a:p>
        </p:txBody>
      </p:sp>
    </p:spTree>
    <p:extLst>
      <p:ext uri="{BB962C8B-B14F-4D97-AF65-F5344CB8AC3E}">
        <p14:creationId xmlns:p14="http://schemas.microsoft.com/office/powerpoint/2010/main" val="1365928834"/>
      </p:ext>
    </p:extLst>
  </p:cSld>
</p:sld>
</file>

<file path=ppt/slides/slide28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CFB148B-E45E-44C2-94AC-520540EF79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28">
            <a:extLst xmlns:a="http://schemas.openxmlformats.org/drawingml/2006/main">
              <a:ext uri="{FF2B5EF4-FFF2-40B4-BE49-F238E27FC236}">
                <a16:creationId xmlns:a16="http://schemas.microsoft.com/office/drawing/2014/main" id="{FF83A3A7-69D9-4C03-8057-905ABF951D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PROVJERA ZNANJA  /  PITANJE 03</a:t>
            </a:r>
          </a:p>
        </p:txBody>
      </p:sp>
      <p:sp>
        <p:nvSpPr>
          <p:cNvPr id="3" name="page-28">
            <a:extLst xmlns:a="http://schemas.openxmlformats.org/drawingml/2006/main">
              <a:ext uri="{FF2B5EF4-FFF2-40B4-BE49-F238E27FC236}">
                <a16:creationId xmlns:a16="http://schemas.microsoft.com/office/drawing/2014/main" id="{858D313E-1162-4AE4-AD4E-4AE93CEEA4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28 / 30</a:t>
            </a:r>
          </a:p>
        </p:txBody>
      </p:sp>
      <p:sp>
        <p:nvSpPr>
          <p:cNvPr id="4" name="title-28">
            <a:extLst xmlns:a="http://schemas.openxmlformats.org/drawingml/2006/main">
              <a:ext uri="{FF2B5EF4-FFF2-40B4-BE49-F238E27FC236}">
                <a16:creationId xmlns:a16="http://schemas.microsoft.com/office/drawing/2014/main" id="{C118CE4E-2214-4851-9036-7C2690A1D9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Zašto je 1977. važna u razvoju zaštite od požara?</a:t>
            </a:r>
          </a:p>
        </p:txBody>
      </p:sp>
      <p:sp>
        <p:nvSpPr>
          <p:cNvPr id="5" name="subtitle-28">
            <a:extLst xmlns:a="http://schemas.openxmlformats.org/drawingml/2006/main">
              <a:ext uri="{FF2B5EF4-FFF2-40B4-BE49-F238E27FC236}">
                <a16:creationId xmlns:a16="http://schemas.microsoft.com/office/drawing/2014/main" id="{35747DBD-F1A6-41AA-B11C-06B48535F2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3009900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Razmisli, zatim provjeri odgovor.</a:t>
            </a:r>
          </a:p>
        </p:txBody>
      </p:sp>
      <p:sp>
        <p:nvSpPr>
          <p:cNvPr id="6" name="rule-28">
            <a:extLst xmlns:a="http://schemas.openxmlformats.org/drawingml/2006/main">
              <a:ext uri="{FF2B5EF4-FFF2-40B4-BE49-F238E27FC236}">
                <a16:creationId xmlns:a16="http://schemas.microsoft.com/office/drawing/2014/main" id="{4876B8E7-1BA5-43E5-A3B9-DBD54350C0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44792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00A8907-B911-4241-BA43-1B709F594D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28">
            <a:extLst xmlns:a="http://schemas.openxmlformats.org/drawingml/2006/main">
              <a:ext uri="{FF2B5EF4-FFF2-40B4-BE49-F238E27FC236}">
                <a16:creationId xmlns:a16="http://schemas.microsoft.com/office/drawing/2014/main" id="{C967C24D-6877-4308-BFE4-516CC61801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Izvor: Organizacija-BOJNIKOVEC.ppt, izvorni nastavni materijal.</a:t>
            </a:r>
          </a:p>
        </p:txBody>
      </p:sp>
      <p:sp>
        <p:nvSpPr>
          <p:cNvPr id="9" name="footer-28">
            <a:extLst xmlns:a="http://schemas.openxmlformats.org/drawingml/2006/main">
              <a:ext uri="{FF2B5EF4-FFF2-40B4-BE49-F238E27FC236}">
                <a16:creationId xmlns:a16="http://schemas.microsoft.com/office/drawing/2014/main" id="{03FAF37A-7C84-4548-87A0-5937335C21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q-number-28">
            <a:extLst xmlns:a="http://schemas.openxmlformats.org/drawingml/2006/main">
              <a:ext uri="{FF2B5EF4-FFF2-40B4-BE49-F238E27FC236}">
                <a16:creationId xmlns:a16="http://schemas.microsoft.com/office/drawing/2014/main" id="{A8D4D77A-3262-41AA-88EA-74CDCFB3D7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314700"/>
            <a:ext cx="2000250" cy="16287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6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03</a:t>
            </a:r>
          </a:p>
        </p:txBody>
      </p:sp>
      <p:sp>
        <p:nvSpPr>
          <p:cNvPr id="11" name="answer-label-28">
            <a:extLst xmlns:a="http://schemas.openxmlformats.org/drawingml/2006/main">
              <a:ext uri="{FF2B5EF4-FFF2-40B4-BE49-F238E27FC236}">
                <a16:creationId xmlns:a16="http://schemas.microsoft.com/office/drawing/2014/main" id="{784F5A04-64EB-451D-A0F9-CA284D5AD4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3333750"/>
            <a:ext cx="2667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ODGOVOR</a:t>
            </a:r>
          </a:p>
        </p:txBody>
      </p:sp>
      <p:sp>
        <p:nvSpPr>
          <p:cNvPr id="12" name="answer-28">
            <a:extLst xmlns:a="http://schemas.openxmlformats.org/drawingml/2006/main">
              <a:ext uri="{FF2B5EF4-FFF2-40B4-BE49-F238E27FC236}">
                <a16:creationId xmlns:a16="http://schemas.microsoft.com/office/drawing/2014/main" id="{4B45EF4C-9118-44B3-B9E3-EBAAF427F3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3857625"/>
            <a:ext cx="10668000" cy="10572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Novi Zakon o zaštiti od požara definirao je zaštitu od požara kao djelatnost od posebnog društvenog interesa.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32B81A0-732C-4CA4-B8AF-66CEEB5C23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5810250"/>
            <a:ext cx="10668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14" name="why-label-28">
            <a:extLst xmlns:a="http://schemas.openxmlformats.org/drawingml/2006/main">
              <a:ext uri="{FF2B5EF4-FFF2-40B4-BE49-F238E27FC236}">
                <a16:creationId xmlns:a16="http://schemas.microsoft.com/office/drawing/2014/main" id="{142049C6-7C52-43EE-8E50-313CD58306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6400800"/>
            <a:ext cx="3048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ZAŠTO JE VAŽNO</a:t>
            </a:r>
          </a:p>
        </p:txBody>
      </p:sp>
      <p:sp>
        <p:nvSpPr>
          <p:cNvPr id="15" name="why-28">
            <a:extLst xmlns:a="http://schemas.openxmlformats.org/drawingml/2006/main">
              <a:ext uri="{FF2B5EF4-FFF2-40B4-BE49-F238E27FC236}">
                <a16:creationId xmlns:a16="http://schemas.microsoft.com/office/drawing/2014/main" id="{A7321075-BEB7-44DF-B85B-5C4254E22E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6838950"/>
            <a:ext cx="1066800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Razvoj propisa jača odgovornost općina, planove zaštite i položaj postrojbi.</a:t>
            </a:r>
          </a:p>
        </p:txBody>
      </p:sp>
    </p:spTree>
    <p:extLst>
      <p:ext uri="{BB962C8B-B14F-4D97-AF65-F5344CB8AC3E}">
        <p14:creationId xmlns:p14="http://schemas.microsoft.com/office/powerpoint/2010/main" val="728072506"/>
      </p:ext>
    </p:extLst>
  </p:cSld>
</p:sld>
</file>

<file path=ppt/slides/slide29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1403F80-14CF-4599-A3DD-0F4149B16E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29">
            <a:extLst xmlns:a="http://schemas.openxmlformats.org/drawingml/2006/main">
              <a:ext uri="{FF2B5EF4-FFF2-40B4-BE49-F238E27FC236}">
                <a16:creationId xmlns:a16="http://schemas.microsoft.com/office/drawing/2014/main" id="{B7A755DE-038E-4FBE-8851-394655A308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PROVJERA ZNANJA  /  PITANJE 04</a:t>
            </a:r>
          </a:p>
        </p:txBody>
      </p:sp>
      <p:sp>
        <p:nvSpPr>
          <p:cNvPr id="3" name="page-29">
            <a:extLst xmlns:a="http://schemas.openxmlformats.org/drawingml/2006/main">
              <a:ext uri="{FF2B5EF4-FFF2-40B4-BE49-F238E27FC236}">
                <a16:creationId xmlns:a16="http://schemas.microsoft.com/office/drawing/2014/main" id="{EA7E820A-50F8-491F-961B-83C32FAC72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29 / 30</a:t>
            </a:r>
          </a:p>
        </p:txBody>
      </p:sp>
      <p:sp>
        <p:nvSpPr>
          <p:cNvPr id="4" name="title-29">
            <a:extLst xmlns:a="http://schemas.openxmlformats.org/drawingml/2006/main">
              <a:ext uri="{FF2B5EF4-FFF2-40B4-BE49-F238E27FC236}">
                <a16:creationId xmlns:a16="http://schemas.microsoft.com/office/drawing/2014/main" id="{B05F765E-696E-4424-95C3-E4936F919B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Što je donio Zakon o vatrogastvu iz 1999., s primjenom od 2000. godine?</a:t>
            </a:r>
          </a:p>
        </p:txBody>
      </p:sp>
      <p:sp>
        <p:nvSpPr>
          <p:cNvPr id="5" name="subtitle-29">
            <a:extLst xmlns:a="http://schemas.openxmlformats.org/drawingml/2006/main">
              <a:ext uri="{FF2B5EF4-FFF2-40B4-BE49-F238E27FC236}">
                <a16:creationId xmlns:a16="http://schemas.microsoft.com/office/drawing/2014/main" id="{5DC8C637-89D6-4E99-A8CF-0EA478C6A0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3009900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Razmisli, zatim provjeri odgovor.</a:t>
            </a:r>
          </a:p>
        </p:txBody>
      </p:sp>
      <p:sp>
        <p:nvSpPr>
          <p:cNvPr id="6" name="rule-29">
            <a:extLst xmlns:a="http://schemas.openxmlformats.org/drawingml/2006/main">
              <a:ext uri="{FF2B5EF4-FFF2-40B4-BE49-F238E27FC236}">
                <a16:creationId xmlns:a16="http://schemas.microsoft.com/office/drawing/2014/main" id="{B32B7BBD-4124-445E-A241-C2AD6A6324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44792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F875F3C-D5F7-457D-B4FE-683DC01AE3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29">
            <a:extLst xmlns:a="http://schemas.openxmlformats.org/drawingml/2006/main">
              <a:ext uri="{FF2B5EF4-FFF2-40B4-BE49-F238E27FC236}">
                <a16:creationId xmlns:a16="http://schemas.microsoft.com/office/drawing/2014/main" id="{B9CAE7E0-A5D5-4150-8E97-6AB614EA37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Izvor: NN 106/1999; Organizacija-BOJNIKOVEC.ppt.</a:t>
            </a:r>
          </a:p>
        </p:txBody>
      </p:sp>
      <p:sp>
        <p:nvSpPr>
          <p:cNvPr id="9" name="footer-29">
            <a:extLst xmlns:a="http://schemas.openxmlformats.org/drawingml/2006/main">
              <a:ext uri="{FF2B5EF4-FFF2-40B4-BE49-F238E27FC236}">
                <a16:creationId xmlns:a16="http://schemas.microsoft.com/office/drawing/2014/main" id="{2A43D7F4-E740-41A1-A9BC-9BE44FD68E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q-number-29">
            <a:extLst xmlns:a="http://schemas.openxmlformats.org/drawingml/2006/main">
              <a:ext uri="{FF2B5EF4-FFF2-40B4-BE49-F238E27FC236}">
                <a16:creationId xmlns:a16="http://schemas.microsoft.com/office/drawing/2014/main" id="{C23FCB47-C3CB-4CE7-8A79-CDFE0D78F7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314700"/>
            <a:ext cx="2000250" cy="16287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6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04</a:t>
            </a:r>
          </a:p>
        </p:txBody>
      </p:sp>
      <p:sp>
        <p:nvSpPr>
          <p:cNvPr id="11" name="answer-label-29">
            <a:extLst xmlns:a="http://schemas.openxmlformats.org/drawingml/2006/main">
              <a:ext uri="{FF2B5EF4-FFF2-40B4-BE49-F238E27FC236}">
                <a16:creationId xmlns:a16="http://schemas.microsoft.com/office/drawing/2014/main" id="{8D87FE02-850D-4EBE-BD28-8B6EB5B9AF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3333750"/>
            <a:ext cx="2667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ODGOVOR</a:t>
            </a:r>
          </a:p>
        </p:txBody>
      </p:sp>
      <p:sp>
        <p:nvSpPr>
          <p:cNvPr id="12" name="answer-29">
            <a:extLst xmlns:a="http://schemas.openxmlformats.org/drawingml/2006/main">
              <a:ext uri="{FF2B5EF4-FFF2-40B4-BE49-F238E27FC236}">
                <a16:creationId xmlns:a16="http://schemas.microsoft.com/office/drawing/2014/main" id="{D9315041-8CE7-44F2-A6CF-80D57A370A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3857625"/>
            <a:ext cx="10668000" cy="10572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Decentralizaciju vatrogastva i uvođenje javnih vatrogasnih postrojbi.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56B6DB5-2F80-46AE-9F23-FD185DF825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5810250"/>
            <a:ext cx="10668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14" name="why-label-29">
            <a:extLst xmlns:a="http://schemas.openxmlformats.org/drawingml/2006/main">
              <a:ext uri="{FF2B5EF4-FFF2-40B4-BE49-F238E27FC236}">
                <a16:creationId xmlns:a16="http://schemas.microsoft.com/office/drawing/2014/main" id="{1D77814F-681F-41BE-9511-332CFD9282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6400800"/>
            <a:ext cx="3048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ZAŠTO JE VAŽNO</a:t>
            </a:r>
          </a:p>
        </p:txBody>
      </p:sp>
      <p:sp>
        <p:nvSpPr>
          <p:cNvPr id="15" name="why-29">
            <a:extLst xmlns:a="http://schemas.openxmlformats.org/drawingml/2006/main">
              <a:ext uri="{FF2B5EF4-FFF2-40B4-BE49-F238E27FC236}">
                <a16:creationId xmlns:a16="http://schemas.microsoft.com/office/drawing/2014/main" id="{2B1AE939-3722-42D1-9942-FE7C2743C9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6838950"/>
            <a:ext cx="1066800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Sustav se snažnije veže uz jedinice lokalne samouprave, uz djelovanje DVD-a.</a:t>
            </a:r>
          </a:p>
        </p:txBody>
      </p:sp>
    </p:spTree>
    <p:extLst>
      <p:ext uri="{BB962C8B-B14F-4D97-AF65-F5344CB8AC3E}">
        <p14:creationId xmlns:p14="http://schemas.microsoft.com/office/powerpoint/2010/main" val="1170276223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101B2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AE33DD4-95AD-44E9-8257-73E1DBCCAC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857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CE497E7-29DD-4D4C-981E-B8BD242BC0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467600"/>
            <a:ext cx="162877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5424D"/>
          </a:solidFill>
          <a:ln xmlns:a="http://schemas.openxmlformats.org/drawingml/2006/main" w="0">
            <a:solidFill>
              <a:srgbClr val="35424D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BB89E83-797C-46EE-A918-A4574797C9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467600"/>
            <a:ext cx="3905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4" name="section-eye-3">
            <a:extLst xmlns:a="http://schemas.openxmlformats.org/drawingml/2006/main">
              <a:ext uri="{FF2B5EF4-FFF2-40B4-BE49-F238E27FC236}">
                <a16:creationId xmlns:a16="http://schemas.microsoft.com/office/drawing/2014/main" id="{72A4296F-CFDE-4995-B90E-E5B95D1670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23900"/>
            <a:ext cx="914400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F15A4D"/>
                </a:solidFill>
                <a:latin typeface="Bahnschrift"/>
                <a:ea typeface="Bahnschrift"/>
                <a:cs typeface="Bahnschrift"/>
              </a:defRPr>
            </a:pPr>
            <a:r>
              <a:t>USTROJSTVO ZAŠTITE OD POŽARA</a:t>
            </a:r>
          </a:p>
        </p:txBody>
      </p:sp>
      <p:sp>
        <p:nvSpPr>
          <p:cNvPr id="5" name="section-page-3">
            <a:extLst xmlns:a="http://schemas.openxmlformats.org/drawingml/2006/main">
              <a:ext uri="{FF2B5EF4-FFF2-40B4-BE49-F238E27FC236}">
                <a16:creationId xmlns:a16="http://schemas.microsoft.com/office/drawing/2014/main" id="{8818B6CF-84E9-453F-8DD5-FE4E3B87E6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0" y="723900"/>
            <a:ext cx="12382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ABB4BB"/>
                </a:solidFill>
                <a:latin typeface="Bahnschrift"/>
                <a:ea typeface="Bahnschrift"/>
                <a:cs typeface="Bahnschrift"/>
              </a:defRPr>
            </a:pPr>
            <a:r>
              <a:t>03 / 30</a:t>
            </a:r>
          </a:p>
        </p:txBody>
      </p:sp>
      <p:sp>
        <p:nvSpPr>
          <p:cNvPr id="6" name="section-number-3">
            <a:extLst xmlns:a="http://schemas.openxmlformats.org/drawingml/2006/main">
              <a:ext uri="{FF2B5EF4-FFF2-40B4-BE49-F238E27FC236}">
                <a16:creationId xmlns:a16="http://schemas.microsoft.com/office/drawing/2014/main" id="{DE9742EA-301F-4EAD-886A-A4E2D3930A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1676400"/>
            <a:ext cx="3619500" cy="19716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90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01</a:t>
            </a:r>
          </a:p>
        </p:txBody>
      </p:sp>
      <p:sp>
        <p:nvSpPr>
          <p:cNvPr id="7" name="section-title-3">
            <a:extLst xmlns:a="http://schemas.openxmlformats.org/drawingml/2006/main">
              <a:ext uri="{FF2B5EF4-FFF2-40B4-BE49-F238E27FC236}">
                <a16:creationId xmlns:a16="http://schemas.microsoft.com/office/drawing/2014/main" id="{D928BE6D-2146-45CC-8B97-5D2ED2BDCF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743325"/>
            <a:ext cx="12763500" cy="14763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650" b="1">
                <a:solidFill>
                  <a:srgbClr val="FCFBF8"/>
                </a:solidFill>
                <a:latin typeface="Bahnschrift"/>
                <a:ea typeface="Bahnschrift"/>
                <a:cs typeface="Bahnschrift"/>
              </a:defRPr>
            </a:pPr>
            <a:r>
              <a:t>Počeci zaštite</a:t>
            </a:r>
          </a:p>
          <a:p xmlns:a="http://schemas.openxmlformats.org/drawingml/2006/main">
            <a:pPr>
              <a:defRPr sz="4650" b="1">
                <a:solidFill>
                  <a:srgbClr val="FCFBF8"/>
                </a:solidFill>
                <a:latin typeface="Bahnschrift"/>
                <a:ea typeface="Bahnschrift"/>
                <a:cs typeface="Bahnschrift"/>
              </a:defRPr>
            </a:pPr>
            <a:r>
              <a:t>od požara</a:t>
            </a:r>
          </a:p>
        </p:txBody>
      </p:sp>
      <p:sp>
        <p:nvSpPr>
          <p:cNvPr id="8" name="section-promise-3">
            <a:extLst xmlns:a="http://schemas.openxmlformats.org/drawingml/2006/main">
              <a:ext uri="{FF2B5EF4-FFF2-40B4-BE49-F238E27FC236}">
                <a16:creationId xmlns:a16="http://schemas.microsoft.com/office/drawing/2014/main" id="{D0026193-C846-4882-AC29-7C0CA782D8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5448300"/>
            <a:ext cx="13525500" cy="3905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>
                <a:solidFill>
                  <a:srgbClr val="C6CFD4"/>
                </a:solidFill>
                <a:latin typeface="Segoe UI"/>
                <a:ea typeface="Segoe UI"/>
                <a:cs typeface="Segoe UI"/>
              </a:defRPr>
            </a:pPr>
            <a:r>
              <a:t>Požar je od lokalne nesreće postao pitanje pravila, organizacije i zajedničke odgovornosti.</a:t>
            </a:r>
          </a:p>
        </p:txBody>
      </p:sp>
      <p:sp>
        <p:nvSpPr>
          <p:cNvPr id="9" name="section-footer-3">
            <a:extLst xmlns:a="http://schemas.openxmlformats.org/drawingml/2006/main">
              <a:ext uri="{FF2B5EF4-FFF2-40B4-BE49-F238E27FC236}">
                <a16:creationId xmlns:a16="http://schemas.microsoft.com/office/drawing/2014/main" id="{BB79E4CC-0C52-4C00-92E9-0188BF33EA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848600"/>
            <a:ext cx="6858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B3BDC4"/>
                </a:solidFill>
                <a:latin typeface="Segoe UI"/>
                <a:ea typeface="Segoe UI"/>
                <a:cs typeface="Segoe UI"/>
              </a:defRPr>
            </a:pPr>
            <a:r>
              <a:t>POVIJEST  /  PRVI PROPISI</a:t>
            </a:r>
          </a:p>
        </p:txBody>
      </p:sp>
      <p:sp>
        <p:nvSpPr>
          <p:cNvPr id="10" name="section-tag-3">
            <a:extLst xmlns:a="http://schemas.openxmlformats.org/drawingml/2006/main">
              <a:ext uri="{FF2B5EF4-FFF2-40B4-BE49-F238E27FC236}">
                <a16:creationId xmlns:a16="http://schemas.microsoft.com/office/drawing/2014/main" id="{6375AC15-406D-4072-B2E3-B60CBA1B38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954250" y="7848600"/>
            <a:ext cx="2286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F15A4D"/>
                </a:solidFill>
                <a:latin typeface="Segoe UI"/>
                <a:ea typeface="Segoe UI"/>
                <a:cs typeface="Segoe UI"/>
              </a:defRPr>
            </a:pPr>
            <a:r>
              <a:t>VOA - MODUL 2</a:t>
            </a:r>
          </a:p>
        </p:txBody>
      </p:sp>
    </p:spTree>
    <p:extLst>
      <p:ext uri="{BB962C8B-B14F-4D97-AF65-F5344CB8AC3E}">
        <p14:creationId xmlns:p14="http://schemas.microsoft.com/office/powerpoint/2010/main" val="1011095317"/>
      </p:ext>
    </p:extLst>
  </p:cSld>
</p:sld>
</file>

<file path=ppt/slides/slide30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222E52F-750D-4876-BC51-DC7C616F5E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30">
            <a:extLst xmlns:a="http://schemas.openxmlformats.org/drawingml/2006/main">
              <a:ext uri="{FF2B5EF4-FFF2-40B4-BE49-F238E27FC236}">
                <a16:creationId xmlns:a16="http://schemas.microsoft.com/office/drawing/2014/main" id="{99B18A8E-2E7F-433E-97FA-44254489EA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PROVJERA ZNANJA  /  PITANJE 05</a:t>
            </a:r>
          </a:p>
        </p:txBody>
      </p:sp>
      <p:sp>
        <p:nvSpPr>
          <p:cNvPr id="3" name="page-30">
            <a:extLst xmlns:a="http://schemas.openxmlformats.org/drawingml/2006/main">
              <a:ext uri="{FF2B5EF4-FFF2-40B4-BE49-F238E27FC236}">
                <a16:creationId xmlns:a16="http://schemas.microsoft.com/office/drawing/2014/main" id="{B623A379-F26D-44EB-96D8-2472B6B35E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30 / 30</a:t>
            </a:r>
          </a:p>
        </p:txBody>
      </p:sp>
      <p:sp>
        <p:nvSpPr>
          <p:cNvPr id="4" name="title-30">
            <a:extLst xmlns:a="http://schemas.openxmlformats.org/drawingml/2006/main">
              <a:ext uri="{FF2B5EF4-FFF2-40B4-BE49-F238E27FC236}">
                <a16:creationId xmlns:a16="http://schemas.microsoft.com/office/drawing/2014/main" id="{1A8F80C0-0CBA-4A26-B774-51C7786BC9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1143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Koje je središnje tijelo nadležno za vatrogastvo prema sustavu koji se primjenjuje od 2020.?</a:t>
            </a:r>
          </a:p>
        </p:txBody>
      </p:sp>
      <p:sp>
        <p:nvSpPr>
          <p:cNvPr id="5" name="subtitle-30">
            <a:extLst xmlns:a="http://schemas.openxmlformats.org/drawingml/2006/main">
              <a:ext uri="{FF2B5EF4-FFF2-40B4-BE49-F238E27FC236}">
                <a16:creationId xmlns:a16="http://schemas.microsoft.com/office/drawing/2014/main" id="{56C40F8F-8452-4675-B1B0-5DD62DD688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200275"/>
            <a:ext cx="3009900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Razmisli, zatim provjeri odgovor.</a:t>
            </a:r>
          </a:p>
        </p:txBody>
      </p:sp>
      <p:sp>
        <p:nvSpPr>
          <p:cNvPr id="6" name="rule-30">
            <a:extLst xmlns:a="http://schemas.openxmlformats.org/drawingml/2006/main">
              <a:ext uri="{FF2B5EF4-FFF2-40B4-BE49-F238E27FC236}">
                <a16:creationId xmlns:a16="http://schemas.microsoft.com/office/drawing/2014/main" id="{13647697-BD0A-45A8-86FA-33DD2B9552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01942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A8C30CA-BFCD-45CF-9459-2A9FDFC6C6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30">
            <a:extLst xmlns:a="http://schemas.openxmlformats.org/drawingml/2006/main">
              <a:ext uri="{FF2B5EF4-FFF2-40B4-BE49-F238E27FC236}">
                <a16:creationId xmlns:a16="http://schemas.microsoft.com/office/drawing/2014/main" id="{74A39C7A-5B7F-4515-8C9F-F6BBFDAC1E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Izvor: Zakon o vatrogastvu, NN 125/19; Hrvatska vatrogasna zajednica.</a:t>
            </a:r>
          </a:p>
        </p:txBody>
      </p:sp>
      <p:sp>
        <p:nvSpPr>
          <p:cNvPr id="9" name="footer-30">
            <a:extLst xmlns:a="http://schemas.openxmlformats.org/drawingml/2006/main">
              <a:ext uri="{FF2B5EF4-FFF2-40B4-BE49-F238E27FC236}">
                <a16:creationId xmlns:a16="http://schemas.microsoft.com/office/drawing/2014/main" id="{63C20A2D-D43C-49F9-A310-198D148B48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q-number-30">
            <a:extLst xmlns:a="http://schemas.openxmlformats.org/drawingml/2006/main">
              <a:ext uri="{FF2B5EF4-FFF2-40B4-BE49-F238E27FC236}">
                <a16:creationId xmlns:a16="http://schemas.microsoft.com/office/drawing/2014/main" id="{53B313C1-B58D-4957-9F6A-028AC55E41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314700"/>
            <a:ext cx="2000250" cy="16287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6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05</a:t>
            </a:r>
          </a:p>
        </p:txBody>
      </p:sp>
      <p:sp>
        <p:nvSpPr>
          <p:cNvPr id="11" name="answer-label-30">
            <a:extLst xmlns:a="http://schemas.openxmlformats.org/drawingml/2006/main">
              <a:ext uri="{FF2B5EF4-FFF2-40B4-BE49-F238E27FC236}">
                <a16:creationId xmlns:a16="http://schemas.microsoft.com/office/drawing/2014/main" id="{EDA38575-C702-427A-BA85-61DFD314AD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3333750"/>
            <a:ext cx="2667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ODGOVOR</a:t>
            </a:r>
          </a:p>
        </p:txBody>
      </p:sp>
      <p:sp>
        <p:nvSpPr>
          <p:cNvPr id="12" name="answer-30">
            <a:extLst xmlns:a="http://schemas.openxmlformats.org/drawingml/2006/main">
              <a:ext uri="{FF2B5EF4-FFF2-40B4-BE49-F238E27FC236}">
                <a16:creationId xmlns:a16="http://schemas.microsoft.com/office/drawing/2014/main" id="{03F1F3E4-E2F7-4A8B-A346-3F6E386C72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3857625"/>
            <a:ext cx="10668000" cy="10572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Hrvatska vatrogasna zajednica, na čelu s glavnim vatrogasnim zapovjednikom.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2A285D6-917A-4AF8-82A0-0187C56B0A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5810250"/>
            <a:ext cx="10668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14" name="why-label-30">
            <a:extLst xmlns:a="http://schemas.openxmlformats.org/drawingml/2006/main">
              <a:ext uri="{FF2B5EF4-FFF2-40B4-BE49-F238E27FC236}">
                <a16:creationId xmlns:a16="http://schemas.microsoft.com/office/drawing/2014/main" id="{D2902D5D-B4AD-4F0B-A374-12AFD5F302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6400800"/>
            <a:ext cx="3048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ZAŠTO JE VAŽNO</a:t>
            </a:r>
          </a:p>
        </p:txBody>
      </p:sp>
      <p:sp>
        <p:nvSpPr>
          <p:cNvPr id="15" name="why-30">
            <a:extLst xmlns:a="http://schemas.openxmlformats.org/drawingml/2006/main">
              <a:ext uri="{FF2B5EF4-FFF2-40B4-BE49-F238E27FC236}">
                <a16:creationId xmlns:a16="http://schemas.microsoft.com/office/drawing/2014/main" id="{5A85DC08-AF30-4F23-BD97-4CF8820AD5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6838950"/>
            <a:ext cx="1066800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Time je zatvorena povijesna crta predavanja i otvoren nastavak o Zakonu o vatrogastvu.</a:t>
            </a:r>
          </a:p>
        </p:txBody>
      </p:sp>
    </p:spTree>
    <p:extLst>
      <p:ext uri="{BB962C8B-B14F-4D97-AF65-F5344CB8AC3E}">
        <p14:creationId xmlns:p14="http://schemas.microsoft.com/office/powerpoint/2010/main" val="1610172257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BBA1563-9FB7-46C6-9330-38533C013B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4">
            <a:extLst xmlns:a="http://schemas.openxmlformats.org/drawingml/2006/main">
              <a:ext uri="{FF2B5EF4-FFF2-40B4-BE49-F238E27FC236}">
                <a16:creationId xmlns:a16="http://schemas.microsoft.com/office/drawing/2014/main" id="{56C150D0-3C5D-4D77-8446-0F4E5C3947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ANTIČKO I RANO SREDNJOVJEKOVNO NASLJEĐE</a:t>
            </a:r>
          </a:p>
        </p:txBody>
      </p:sp>
      <p:sp>
        <p:nvSpPr>
          <p:cNvPr id="3" name="page-4">
            <a:extLst xmlns:a="http://schemas.openxmlformats.org/drawingml/2006/main">
              <a:ext uri="{FF2B5EF4-FFF2-40B4-BE49-F238E27FC236}">
                <a16:creationId xmlns:a16="http://schemas.microsoft.com/office/drawing/2014/main" id="{82387EAB-4CDB-4268-91C6-1DC0696F01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04 / 30</a:t>
            </a:r>
          </a:p>
        </p:txBody>
      </p:sp>
      <p:sp>
        <p:nvSpPr>
          <p:cNvPr id="4" name="title-4">
            <a:extLst xmlns:a="http://schemas.openxmlformats.org/drawingml/2006/main">
              <a:ext uri="{FF2B5EF4-FFF2-40B4-BE49-F238E27FC236}">
                <a16:creationId xmlns:a16="http://schemas.microsoft.com/office/drawing/2014/main" id="{195DC795-7B0E-4E23-888A-77A8FFC428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Od rimske službe do noćnih straža</a:t>
            </a:r>
          </a:p>
        </p:txBody>
      </p:sp>
      <p:sp>
        <p:nvSpPr>
          <p:cNvPr id="5" name="subtitle-4">
            <a:extLst xmlns:a="http://schemas.openxmlformats.org/drawingml/2006/main">
              <a:ext uri="{FF2B5EF4-FFF2-40B4-BE49-F238E27FC236}">
                <a16:creationId xmlns:a16="http://schemas.microsoft.com/office/drawing/2014/main" id="{DFAEC9DF-EF5E-4637-A298-BBA3436477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6105525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Rani sustavi zaštite vezani su uz grad, nadzor i obvezu postupanja.</a:t>
            </a:r>
          </a:p>
        </p:txBody>
      </p:sp>
      <p:sp>
        <p:nvSpPr>
          <p:cNvPr id="6" name="rule-4">
            <a:extLst xmlns:a="http://schemas.openxmlformats.org/drawingml/2006/main">
              <a:ext uri="{FF2B5EF4-FFF2-40B4-BE49-F238E27FC236}">
                <a16:creationId xmlns:a16="http://schemas.microsoft.com/office/drawing/2014/main" id="{8C8B3FA2-C05B-4FDE-A1A1-F912B2852D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12407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D21C2FF-3D75-43FA-97F3-8561717524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4">
            <a:extLst xmlns:a="http://schemas.openxmlformats.org/drawingml/2006/main">
              <a:ext uri="{FF2B5EF4-FFF2-40B4-BE49-F238E27FC236}">
                <a16:creationId xmlns:a16="http://schemas.microsoft.com/office/drawing/2014/main" id="{E0E15F6F-724F-4110-BAB5-22DA949DC0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Izvori: izvorna prezentacija; Encyclopaedia Britannica, Vigiles.</a:t>
            </a:r>
          </a:p>
        </p:txBody>
      </p:sp>
      <p:sp>
        <p:nvSpPr>
          <p:cNvPr id="9" name="footer-4">
            <a:extLst xmlns:a="http://schemas.openxmlformats.org/drawingml/2006/main">
              <a:ext uri="{FF2B5EF4-FFF2-40B4-BE49-F238E27FC236}">
                <a16:creationId xmlns:a16="http://schemas.microsoft.com/office/drawing/2014/main" id="{0FF0E983-81BB-4CCB-9FD5-EF506DE250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5BD7DA7-D510-4B31-A60C-C4F8527E01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3114675"/>
            <a:ext cx="19050" cy="5095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1" name="left-marker-4">
            <a:extLst xmlns:a="http://schemas.openxmlformats.org/drawingml/2006/main">
              <a:ext uri="{FF2B5EF4-FFF2-40B4-BE49-F238E27FC236}">
                <a16:creationId xmlns:a16="http://schemas.microsoft.com/office/drawing/2014/main" id="{33EEE75D-15F7-449C-AC24-491BBA187A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276600"/>
            <a:ext cx="6286500" cy="12287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780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RIM</a:t>
            </a:r>
          </a:p>
        </p:txBody>
      </p:sp>
      <p:sp>
        <p:nvSpPr>
          <p:cNvPr id="12" name="left-label-4">
            <a:extLst xmlns:a="http://schemas.openxmlformats.org/drawingml/2006/main">
              <a:ext uri="{FF2B5EF4-FFF2-40B4-BE49-F238E27FC236}">
                <a16:creationId xmlns:a16="http://schemas.microsoft.com/office/drawing/2014/main" id="{DD49BA69-5836-4802-B9F3-CB17E3AE68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667250"/>
            <a:ext cx="5905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VIGILES</a:t>
            </a:r>
          </a:p>
        </p:txBody>
      </p:sp>
      <p:sp>
        <p:nvSpPr>
          <p:cNvPr id="13" name="left-copy-4">
            <a:extLst xmlns:a="http://schemas.openxmlformats.org/drawingml/2006/main">
              <a:ext uri="{FF2B5EF4-FFF2-40B4-BE49-F238E27FC236}">
                <a16:creationId xmlns:a16="http://schemas.microsoft.com/office/drawing/2014/main" id="{B1938A4E-BAEE-40DE-9CC8-36311EFB5F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5219700"/>
            <a:ext cx="59055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Organizirana rimska služba gašenja i noćnog nadzora pokazuje prvi stabilan gradski odgovor na požar.</a:t>
            </a:r>
          </a:p>
        </p:txBody>
      </p:sp>
      <p:sp>
        <p:nvSpPr>
          <p:cNvPr id="14" name="right-index-4-0">
            <a:extLst xmlns:a="http://schemas.openxmlformats.org/drawingml/2006/main">
              <a:ext uri="{FF2B5EF4-FFF2-40B4-BE49-F238E27FC236}">
                <a16:creationId xmlns:a16="http://schemas.microsoft.com/office/drawing/2014/main" id="{4B622F5B-3ACD-475A-A38A-3B74B14AF3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3276600"/>
            <a:ext cx="6286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01</a:t>
            </a:r>
          </a:p>
        </p:txBody>
      </p:sp>
      <p:sp>
        <p:nvSpPr>
          <p:cNvPr id="15" name="right-label-4-0">
            <a:extLst xmlns:a="http://schemas.openxmlformats.org/drawingml/2006/main">
              <a:ext uri="{FF2B5EF4-FFF2-40B4-BE49-F238E27FC236}">
                <a16:creationId xmlns:a16="http://schemas.microsoft.com/office/drawing/2014/main" id="{D95F17AD-6412-4304-B503-E260215F14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3276600"/>
            <a:ext cx="581025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Dalmatija i Panonija</a:t>
            </a:r>
          </a:p>
        </p:txBody>
      </p:sp>
      <p:sp>
        <p:nvSpPr>
          <p:cNvPr id="16" name="right-copy-4-0">
            <a:extLst xmlns:a="http://schemas.openxmlformats.org/drawingml/2006/main">
              <a:ext uri="{FF2B5EF4-FFF2-40B4-BE49-F238E27FC236}">
                <a16:creationId xmlns:a16="http://schemas.microsoft.com/office/drawing/2014/main" id="{9B4F4908-D5BE-4B49-B723-360A5A6FD8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3714750"/>
            <a:ext cx="5857875" cy="2571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Rimski upravni i gradski model djeluje i na prostoru današnje Hrvatske.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EC4B2B7-1938-48A0-AB58-C51256FF4E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4238625"/>
            <a:ext cx="647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8" name="right-index-4-1">
            <a:extLst xmlns:a="http://schemas.openxmlformats.org/drawingml/2006/main">
              <a:ext uri="{FF2B5EF4-FFF2-40B4-BE49-F238E27FC236}">
                <a16:creationId xmlns:a16="http://schemas.microsoft.com/office/drawing/2014/main" id="{B64188B1-243D-4BBB-A123-5960D12677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4533900"/>
            <a:ext cx="6286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02</a:t>
            </a:r>
          </a:p>
        </p:txBody>
      </p:sp>
      <p:sp>
        <p:nvSpPr>
          <p:cNvPr id="19" name="right-label-4-1">
            <a:extLst xmlns:a="http://schemas.openxmlformats.org/drawingml/2006/main">
              <a:ext uri="{FF2B5EF4-FFF2-40B4-BE49-F238E27FC236}">
                <a16:creationId xmlns:a16="http://schemas.microsoft.com/office/drawing/2014/main" id="{6A047434-1D33-47EE-A587-DC831AEAF1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4533900"/>
            <a:ext cx="581025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Nakon Rimskog Carstva</a:t>
            </a:r>
          </a:p>
        </p:txBody>
      </p:sp>
      <p:sp>
        <p:nvSpPr>
          <p:cNvPr id="20" name="right-copy-4-1">
            <a:extLst xmlns:a="http://schemas.openxmlformats.org/drawingml/2006/main">
              <a:ext uri="{FF2B5EF4-FFF2-40B4-BE49-F238E27FC236}">
                <a16:creationId xmlns:a16="http://schemas.microsoft.com/office/drawing/2014/main" id="{2E6E35C0-1309-4C8C-AA10-357A35C0ED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4972050"/>
            <a:ext cx="5857875" cy="2571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Organizirana obrana od požara slabi i ostaje lokalna.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A6FB229-AC4A-4F85-A1E9-5E18075C8C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5495925"/>
            <a:ext cx="647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22" name="right-index-4-2">
            <a:extLst xmlns:a="http://schemas.openxmlformats.org/drawingml/2006/main">
              <a:ext uri="{FF2B5EF4-FFF2-40B4-BE49-F238E27FC236}">
                <a16:creationId xmlns:a16="http://schemas.microsoft.com/office/drawing/2014/main" id="{5B1DCC2E-D737-45B0-9568-350B984A67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5791200"/>
            <a:ext cx="6286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03</a:t>
            </a:r>
          </a:p>
        </p:txBody>
      </p:sp>
      <p:sp>
        <p:nvSpPr>
          <p:cNvPr id="23" name="right-label-4-2">
            <a:extLst xmlns:a="http://schemas.openxmlformats.org/drawingml/2006/main">
              <a:ext uri="{FF2B5EF4-FFF2-40B4-BE49-F238E27FC236}">
                <a16:creationId xmlns:a16="http://schemas.microsoft.com/office/drawing/2014/main" id="{0FF3CB98-0111-437C-A0CF-1E570017D3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5791200"/>
            <a:ext cx="581025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Karlo Veliki</a:t>
            </a:r>
          </a:p>
        </p:txBody>
      </p:sp>
      <p:sp>
        <p:nvSpPr>
          <p:cNvPr id="24" name="right-copy-4-2">
            <a:extLst xmlns:a="http://schemas.openxmlformats.org/drawingml/2006/main">
              <a:ext uri="{FF2B5EF4-FFF2-40B4-BE49-F238E27FC236}">
                <a16:creationId xmlns:a16="http://schemas.microsoft.com/office/drawing/2014/main" id="{5E517B44-78FB-4E0E-9280-D77C7B0224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6229350"/>
            <a:ext cx="5857875" cy="2571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U ranom srednjem vijeku propisuje mjere i noćne straže.</a:t>
            </a:r>
          </a:p>
        </p:txBody>
      </p:sp>
    </p:spTree>
    <p:extLst>
      <p:ext uri="{BB962C8B-B14F-4D97-AF65-F5344CB8AC3E}">
        <p14:creationId xmlns:p14="http://schemas.microsoft.com/office/powerpoint/2010/main" val="1935791777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9280A4C-FBB7-4153-8C4D-2826B19D4A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5">
            <a:extLst xmlns:a="http://schemas.openxmlformats.org/drawingml/2006/main">
              <a:ext uri="{FF2B5EF4-FFF2-40B4-BE49-F238E27FC236}">
                <a16:creationId xmlns:a16="http://schemas.microsoft.com/office/drawing/2014/main" id="{5E8505E3-D6FC-41B7-9FB8-EBE90A6397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HRVATSKI GRADOVI  /  RANI PROPISI</a:t>
            </a:r>
          </a:p>
        </p:txBody>
      </p:sp>
      <p:sp>
        <p:nvSpPr>
          <p:cNvPr id="3" name="page-5">
            <a:extLst xmlns:a="http://schemas.openxmlformats.org/drawingml/2006/main">
              <a:ext uri="{FF2B5EF4-FFF2-40B4-BE49-F238E27FC236}">
                <a16:creationId xmlns:a16="http://schemas.microsoft.com/office/drawing/2014/main" id="{3B108682-8A14-440F-A4B4-8E14190298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05 / 30</a:t>
            </a:r>
          </a:p>
        </p:txBody>
      </p:sp>
      <p:sp>
        <p:nvSpPr>
          <p:cNvPr id="4" name="title-5">
            <a:extLst xmlns:a="http://schemas.openxmlformats.org/drawingml/2006/main">
              <a:ext uri="{FF2B5EF4-FFF2-40B4-BE49-F238E27FC236}">
                <a16:creationId xmlns:a16="http://schemas.microsoft.com/office/drawing/2014/main" id="{DFB19CEC-9F4C-424C-BC66-915A804C90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Pravila nastaju nakon iskustva s požarom</a:t>
            </a:r>
          </a:p>
        </p:txBody>
      </p:sp>
      <p:sp>
        <p:nvSpPr>
          <p:cNvPr id="5" name="subtitle-5">
            <a:extLst xmlns:a="http://schemas.openxmlformats.org/drawingml/2006/main">
              <a:ext uri="{FF2B5EF4-FFF2-40B4-BE49-F238E27FC236}">
                <a16:creationId xmlns:a16="http://schemas.microsoft.com/office/drawing/2014/main" id="{40F16D4B-8F8C-4521-94B2-D1899E247C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10029825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Dubrovački i kontinentalni zapisi pokazuju da se opasnost postupno uređuje statutima i gradskim obvezama.</a:t>
            </a:r>
          </a:p>
        </p:txBody>
      </p:sp>
      <p:sp>
        <p:nvSpPr>
          <p:cNvPr id="6" name="rule-5">
            <a:extLst xmlns:a="http://schemas.openxmlformats.org/drawingml/2006/main">
              <a:ext uri="{FF2B5EF4-FFF2-40B4-BE49-F238E27FC236}">
                <a16:creationId xmlns:a16="http://schemas.microsoft.com/office/drawing/2014/main" id="{7BA6AC42-DF4A-477C-B8D2-FFA7F93D5C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12407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D7194F0-51E3-4514-8822-3BF1804C69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5">
            <a:extLst xmlns:a="http://schemas.openxmlformats.org/drawingml/2006/main">
              <a:ext uri="{FF2B5EF4-FFF2-40B4-BE49-F238E27FC236}">
                <a16:creationId xmlns:a16="http://schemas.microsoft.com/office/drawing/2014/main" id="{C7324D86-A5DA-4596-BFB3-9EFF04955C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Izvor: izvorna prezentacija; Dubrovački vatrogasci, Povijest dubrovačkog vatrogastva.</a:t>
            </a:r>
          </a:p>
        </p:txBody>
      </p:sp>
      <p:sp>
        <p:nvSpPr>
          <p:cNvPr id="9" name="footer-5">
            <a:extLst xmlns:a="http://schemas.openxmlformats.org/drawingml/2006/main">
              <a:ext uri="{FF2B5EF4-FFF2-40B4-BE49-F238E27FC236}">
                <a16:creationId xmlns:a16="http://schemas.microsoft.com/office/drawing/2014/main" id="{4F91D88A-D7D9-43E9-B699-6E78C75D30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750C944-F6FC-4D9E-A99C-2E2D3DE5FF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400550"/>
            <a:ext cx="14192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D96FF56-0FBD-492F-B267-AC58FE8D8F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873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12" name="tl-year-5-0">
            <a:extLst xmlns:a="http://schemas.openxmlformats.org/drawingml/2006/main">
              <a:ext uri="{FF2B5EF4-FFF2-40B4-BE49-F238E27FC236}">
                <a16:creationId xmlns:a16="http://schemas.microsoft.com/office/drawing/2014/main" id="{0F58ED60-3165-4EF3-92A7-8EB0897020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1272.</a:t>
            </a:r>
          </a:p>
        </p:txBody>
      </p:sp>
      <p:sp>
        <p:nvSpPr>
          <p:cNvPr id="13" name="tl-title-5-0">
            <a:extLst xmlns:a="http://schemas.openxmlformats.org/drawingml/2006/main">
              <a:ext uri="{FF2B5EF4-FFF2-40B4-BE49-F238E27FC236}">
                <a16:creationId xmlns:a16="http://schemas.microsoft.com/office/drawing/2014/main" id="{9B42E6FB-9B90-48B8-823F-23007BB488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Dubrovnik</a:t>
            </a:r>
          </a:p>
        </p:txBody>
      </p:sp>
      <p:sp>
        <p:nvSpPr>
          <p:cNvPr id="14" name="tl-copy-5-0">
            <a:extLst xmlns:a="http://schemas.openxmlformats.org/drawingml/2006/main">
              <a:ext uri="{FF2B5EF4-FFF2-40B4-BE49-F238E27FC236}">
                <a16:creationId xmlns:a16="http://schemas.microsoft.com/office/drawing/2014/main" id="{AF7876E6-1E31-4122-B819-C851AF6A7B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657850"/>
            <a:ext cx="27813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Statut zabranjuje slamnate krovove unutar zidina.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FDDD6A5-9F7A-4E06-B505-CF9FAF4316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9438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16" name="tl-year-5-1">
            <a:extLst xmlns:a="http://schemas.openxmlformats.org/drawingml/2006/main">
              <a:ext uri="{FF2B5EF4-FFF2-40B4-BE49-F238E27FC236}">
                <a16:creationId xmlns:a16="http://schemas.microsoft.com/office/drawing/2014/main" id="{94D1EC73-0334-488C-8D95-46CA22B303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1296.</a:t>
            </a:r>
          </a:p>
        </p:txBody>
      </p:sp>
      <p:sp>
        <p:nvSpPr>
          <p:cNvPr id="17" name="tl-title-5-1">
            <a:extLst xmlns:a="http://schemas.openxmlformats.org/drawingml/2006/main">
              <a:ext uri="{FF2B5EF4-FFF2-40B4-BE49-F238E27FC236}">
                <a16:creationId xmlns:a16="http://schemas.microsoft.com/office/drawing/2014/main" id="{1C31C61D-0394-444F-938A-64B6ACBA85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Veliki požar</a:t>
            </a:r>
          </a:p>
        </p:txBody>
      </p:sp>
      <p:sp>
        <p:nvSpPr>
          <p:cNvPr id="18" name="tl-copy-5-1">
            <a:extLst xmlns:a="http://schemas.openxmlformats.org/drawingml/2006/main">
              <a:ext uri="{FF2B5EF4-FFF2-40B4-BE49-F238E27FC236}">
                <a16:creationId xmlns:a16="http://schemas.microsoft.com/office/drawing/2014/main" id="{E2EB25A1-5A61-4B46-B7A6-0BD8C9EB97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Uređuju se organizacija i način gašenja.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85D0C32-670B-424D-94BC-3993F30751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6003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20" name="tl-year-5-2">
            <a:extLst xmlns:a="http://schemas.openxmlformats.org/drawingml/2006/main">
              <a:ext uri="{FF2B5EF4-FFF2-40B4-BE49-F238E27FC236}">
                <a16:creationId xmlns:a16="http://schemas.microsoft.com/office/drawing/2014/main" id="{A18110E2-93CA-498A-9FA3-E07771F59A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1588.</a:t>
            </a:r>
          </a:p>
        </p:txBody>
      </p:sp>
      <p:sp>
        <p:nvSpPr>
          <p:cNvPr id="21" name="tl-title-5-2">
            <a:extLst xmlns:a="http://schemas.openxmlformats.org/drawingml/2006/main">
              <a:ext uri="{FF2B5EF4-FFF2-40B4-BE49-F238E27FC236}">
                <a16:creationId xmlns:a16="http://schemas.microsoft.com/office/drawing/2014/main" id="{09BBC65D-35AB-4631-AFE2-E7978834B1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Varaždin</a:t>
            </a:r>
          </a:p>
        </p:txBody>
      </p:sp>
      <p:sp>
        <p:nvSpPr>
          <p:cNvPr id="22" name="tl-copy-5-2">
            <a:extLst xmlns:a="http://schemas.openxmlformats.org/drawingml/2006/main">
              <a:ext uri="{FF2B5EF4-FFF2-40B4-BE49-F238E27FC236}">
                <a16:creationId xmlns:a16="http://schemas.microsoft.com/office/drawing/2014/main" id="{57A9FA2F-758C-44E4-87CE-017F2AC94C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Rani kontinentalni zapis o obrani od požara.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A131999-F51F-46DD-B1CD-A1355D73AA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2568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4" name="tl-year-5-3">
            <a:extLst xmlns:a="http://schemas.openxmlformats.org/drawingml/2006/main">
              <a:ext uri="{FF2B5EF4-FFF2-40B4-BE49-F238E27FC236}">
                <a16:creationId xmlns:a16="http://schemas.microsoft.com/office/drawing/2014/main" id="{9540BC67-4CC6-40F5-8FA4-9676254E62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1741.</a:t>
            </a:r>
          </a:p>
        </p:txBody>
      </p:sp>
      <p:sp>
        <p:nvSpPr>
          <p:cNvPr id="25" name="tl-title-5-3">
            <a:extLst xmlns:a="http://schemas.openxmlformats.org/drawingml/2006/main">
              <a:ext uri="{FF2B5EF4-FFF2-40B4-BE49-F238E27FC236}">
                <a16:creationId xmlns:a16="http://schemas.microsoft.com/office/drawing/2014/main" id="{40C09105-743F-42DE-AFE7-56CCA324C9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Samobor</a:t>
            </a:r>
          </a:p>
        </p:txBody>
      </p:sp>
      <p:sp>
        <p:nvSpPr>
          <p:cNvPr id="26" name="tl-copy-5-3">
            <a:extLst xmlns:a="http://schemas.openxmlformats.org/drawingml/2006/main">
              <a:ext uri="{FF2B5EF4-FFF2-40B4-BE49-F238E27FC236}">
                <a16:creationId xmlns:a16="http://schemas.microsoft.com/office/drawing/2014/main" id="{E7992993-9F39-4A17-86C3-FB74508566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Lokalni zapis o protupožarnoj zaštiti.</a:t>
            </a:r>
          </a:p>
        </p:txBody>
      </p:sp>
      <p:sp>
        <p:nvSpPr>
          <p:cNvPr id="27" name="take-label-5">
            <a:extLst xmlns:a="http://schemas.openxmlformats.org/drawingml/2006/main">
              <a:ext uri="{FF2B5EF4-FFF2-40B4-BE49-F238E27FC236}">
                <a16:creationId xmlns:a16="http://schemas.microsoft.com/office/drawing/2014/main" id="{C544D581-27C0-4F7D-9BD4-DBE37FCC26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7810500"/>
            <a:ext cx="3048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KLJUČNA PORUKA</a:t>
            </a:r>
          </a:p>
        </p:txBody>
      </p:sp>
      <p:sp>
        <p:nvSpPr>
          <p:cNvPr id="28" name="take-5">
            <a:extLst xmlns:a="http://schemas.openxmlformats.org/drawingml/2006/main">
              <a:ext uri="{FF2B5EF4-FFF2-40B4-BE49-F238E27FC236}">
                <a16:creationId xmlns:a16="http://schemas.microsoft.com/office/drawing/2014/main" id="{1FAAFD67-5E2B-498D-9A4E-CCC813366F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8229600"/>
            <a:ext cx="140970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Propis nastaje kada zajednica prepoznaje da požar ugrožava cijeli grad.</a:t>
            </a:r>
          </a:p>
        </p:txBody>
      </p:sp>
    </p:spTree>
    <p:extLst>
      <p:ext uri="{BB962C8B-B14F-4D97-AF65-F5344CB8AC3E}">
        <p14:creationId xmlns:p14="http://schemas.microsoft.com/office/powerpoint/2010/main" val="465598889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77C0CEB-D408-4369-B32F-AECF8B2933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6">
            <a:extLst xmlns:a="http://schemas.openxmlformats.org/drawingml/2006/main">
              <a:ext uri="{FF2B5EF4-FFF2-40B4-BE49-F238E27FC236}">
                <a16:creationId xmlns:a16="http://schemas.microsoft.com/office/drawing/2014/main" id="{EF2CAABF-3B5D-407A-BAEB-9A373912FB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18. I 19. STOLJEĆE  /  OBVEZE</a:t>
            </a:r>
          </a:p>
        </p:txBody>
      </p:sp>
      <p:sp>
        <p:nvSpPr>
          <p:cNvPr id="3" name="page-6">
            <a:extLst xmlns:a="http://schemas.openxmlformats.org/drawingml/2006/main">
              <a:ext uri="{FF2B5EF4-FFF2-40B4-BE49-F238E27FC236}">
                <a16:creationId xmlns:a16="http://schemas.microsoft.com/office/drawing/2014/main" id="{6EA277D8-2995-426A-B38A-00097A9BD2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06 / 30</a:t>
            </a:r>
          </a:p>
        </p:txBody>
      </p:sp>
      <p:sp>
        <p:nvSpPr>
          <p:cNvPr id="4" name="title-6">
            <a:extLst xmlns:a="http://schemas.openxmlformats.org/drawingml/2006/main">
              <a:ext uri="{FF2B5EF4-FFF2-40B4-BE49-F238E27FC236}">
                <a16:creationId xmlns:a16="http://schemas.microsoft.com/office/drawing/2014/main" id="{FC6247D7-DC8A-4563-A249-8E46047198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Od carskog propisa prema lokalnoj obrani</a:t>
            </a:r>
          </a:p>
        </p:txBody>
      </p:sp>
      <p:sp>
        <p:nvSpPr>
          <p:cNvPr id="5" name="subtitle-6">
            <a:extLst xmlns:a="http://schemas.openxmlformats.org/drawingml/2006/main">
              <a:ext uri="{FF2B5EF4-FFF2-40B4-BE49-F238E27FC236}">
                <a16:creationId xmlns:a16="http://schemas.microsoft.com/office/drawing/2014/main" id="{E489B737-D63C-4564-8EFB-B2E77BFE76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7848600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Propisi se šire, a cehovska organizacija postupno ustupa mjesto modernijim oblicima.</a:t>
            </a:r>
          </a:p>
        </p:txBody>
      </p:sp>
      <p:sp>
        <p:nvSpPr>
          <p:cNvPr id="6" name="rule-6">
            <a:extLst xmlns:a="http://schemas.openxmlformats.org/drawingml/2006/main">
              <a:ext uri="{FF2B5EF4-FFF2-40B4-BE49-F238E27FC236}">
                <a16:creationId xmlns:a16="http://schemas.microsoft.com/office/drawing/2014/main" id="{1A69BABE-91BA-4C25-9D50-D266C574BA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44792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8A18CBA-FABD-470E-AD4E-0A8CA8BA9D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6">
            <a:extLst xmlns:a="http://schemas.openxmlformats.org/drawingml/2006/main">
              <a:ext uri="{FF2B5EF4-FFF2-40B4-BE49-F238E27FC236}">
                <a16:creationId xmlns:a16="http://schemas.microsoft.com/office/drawing/2014/main" id="{F062F60B-67F4-42DC-8B4B-CE6367E6C1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Izvor: Organizacija-BOJNIKOVEC.ppt, izvorni nastavni materijal.</a:t>
            </a:r>
          </a:p>
        </p:txBody>
      </p:sp>
      <p:sp>
        <p:nvSpPr>
          <p:cNvPr id="9" name="footer-6">
            <a:extLst xmlns:a="http://schemas.openxmlformats.org/drawingml/2006/main">
              <a:ext uri="{FF2B5EF4-FFF2-40B4-BE49-F238E27FC236}">
                <a16:creationId xmlns:a16="http://schemas.microsoft.com/office/drawing/2014/main" id="{47254FAF-4EEA-42AD-8890-2A1178620A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2AC0E57-AA45-4495-9EDB-186CF95B99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400550"/>
            <a:ext cx="14192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FB3B662-9DBC-42F3-94B6-48C332E57A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873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12" name="tl-year-6-0">
            <a:extLst xmlns:a="http://schemas.openxmlformats.org/drawingml/2006/main">
              <a:ext uri="{FF2B5EF4-FFF2-40B4-BE49-F238E27FC236}">
                <a16:creationId xmlns:a16="http://schemas.microsoft.com/office/drawing/2014/main" id="{5922F1A1-C917-4C8E-900E-92E2A7B759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1768.</a:t>
            </a:r>
          </a:p>
        </p:txBody>
      </p:sp>
      <p:sp>
        <p:nvSpPr>
          <p:cNvPr id="13" name="tl-title-6-0">
            <a:extLst xmlns:a="http://schemas.openxmlformats.org/drawingml/2006/main">
              <a:ext uri="{FF2B5EF4-FFF2-40B4-BE49-F238E27FC236}">
                <a16:creationId xmlns:a16="http://schemas.microsoft.com/office/drawing/2014/main" id="{FDAAFB19-8E9D-4A83-B0A2-18C960CFE2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Požarnički propis</a:t>
            </a:r>
          </a:p>
        </p:txBody>
      </p:sp>
      <p:sp>
        <p:nvSpPr>
          <p:cNvPr id="14" name="tl-copy-6-0">
            <a:extLst xmlns:a="http://schemas.openxmlformats.org/drawingml/2006/main">
              <a:ext uri="{FF2B5EF4-FFF2-40B4-BE49-F238E27FC236}">
                <a16:creationId xmlns:a16="http://schemas.microsoft.com/office/drawing/2014/main" id="{8CB0E208-49F9-425E-A233-6AA04ED4B9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Marija Terezija; propis za obranu od požara.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8387908-D000-4CC0-87BC-68806F3793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9438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16" name="tl-year-6-1">
            <a:extLst xmlns:a="http://schemas.openxmlformats.org/drawingml/2006/main">
              <a:ext uri="{FF2B5EF4-FFF2-40B4-BE49-F238E27FC236}">
                <a16:creationId xmlns:a16="http://schemas.microsoft.com/office/drawing/2014/main" id="{E076CCF8-28E4-495B-8455-DD1EC1E0A7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1772.</a:t>
            </a:r>
          </a:p>
        </p:txBody>
      </p:sp>
      <p:sp>
        <p:nvSpPr>
          <p:cNvPr id="17" name="tl-title-6-1">
            <a:extLst xmlns:a="http://schemas.openxmlformats.org/drawingml/2006/main">
              <a:ext uri="{FF2B5EF4-FFF2-40B4-BE49-F238E27FC236}">
                <a16:creationId xmlns:a16="http://schemas.microsoft.com/office/drawing/2014/main" id="{BF5588CF-3AD8-44CF-BD06-CA3DAFB697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Samobor</a:t>
            </a:r>
          </a:p>
        </p:txBody>
      </p:sp>
      <p:sp>
        <p:nvSpPr>
          <p:cNvPr id="18" name="tl-copy-6-1">
            <a:extLst xmlns:a="http://schemas.openxmlformats.org/drawingml/2006/main">
              <a:ext uri="{FF2B5EF4-FFF2-40B4-BE49-F238E27FC236}">
                <a16:creationId xmlns:a16="http://schemas.microsoft.com/office/drawing/2014/main" id="{2968AA2D-D11E-471E-A5B6-4B48B9DB09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Grad izdaje vlastite protupožarne odredbe.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889E9CC-E163-4EEF-8178-780581CDA2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6003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20" name="tl-year-6-2">
            <a:extLst xmlns:a="http://schemas.openxmlformats.org/drawingml/2006/main">
              <a:ext uri="{FF2B5EF4-FFF2-40B4-BE49-F238E27FC236}">
                <a16:creationId xmlns:a16="http://schemas.microsoft.com/office/drawing/2014/main" id="{5C3D3A78-081D-4DA7-86BE-EBB3F2E673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1807.</a:t>
            </a:r>
          </a:p>
        </p:txBody>
      </p:sp>
      <p:sp>
        <p:nvSpPr>
          <p:cNvPr id="21" name="tl-title-6-2">
            <a:extLst xmlns:a="http://schemas.openxmlformats.org/drawingml/2006/main">
              <a:ext uri="{FF2B5EF4-FFF2-40B4-BE49-F238E27FC236}">
                <a16:creationId xmlns:a16="http://schemas.microsoft.com/office/drawing/2014/main" id="{9A9E0F27-AD1B-474B-92A1-9784E613DC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Križevci</a:t>
            </a:r>
          </a:p>
        </p:txBody>
      </p:sp>
      <p:sp>
        <p:nvSpPr>
          <p:cNvPr id="22" name="tl-copy-6-2">
            <a:extLst xmlns:a="http://schemas.openxmlformats.org/drawingml/2006/main">
              <a:ext uri="{FF2B5EF4-FFF2-40B4-BE49-F238E27FC236}">
                <a16:creationId xmlns:a16="http://schemas.microsoft.com/office/drawing/2014/main" id="{39C16767-05E2-4C48-95B6-8439D2EDA9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Nastavlja se lokalno normiranje.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07DFD8D-441C-420D-8941-196EE24C9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2568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4" name="tl-year-6-3">
            <a:extLst xmlns:a="http://schemas.openxmlformats.org/drawingml/2006/main">
              <a:ext uri="{FF2B5EF4-FFF2-40B4-BE49-F238E27FC236}">
                <a16:creationId xmlns:a16="http://schemas.microsoft.com/office/drawing/2014/main" id="{153FA957-F167-4EA7-9575-9D7DBE9BF6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1857.</a:t>
            </a:r>
          </a:p>
        </p:txBody>
      </p:sp>
      <p:sp>
        <p:nvSpPr>
          <p:cNvPr id="25" name="tl-title-6-3">
            <a:extLst xmlns:a="http://schemas.openxmlformats.org/drawingml/2006/main">
              <a:ext uri="{FF2B5EF4-FFF2-40B4-BE49-F238E27FC236}">
                <a16:creationId xmlns:a16="http://schemas.microsoft.com/office/drawing/2014/main" id="{E85C2807-EB65-4E44-8431-FB3CF4C835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Smjernice</a:t>
            </a:r>
          </a:p>
        </p:txBody>
      </p:sp>
      <p:sp>
        <p:nvSpPr>
          <p:cNvPr id="26" name="tl-copy-6-3">
            <a:extLst xmlns:a="http://schemas.openxmlformats.org/drawingml/2006/main">
              <a:ext uri="{FF2B5EF4-FFF2-40B4-BE49-F238E27FC236}">
                <a16:creationId xmlns:a16="http://schemas.microsoft.com/office/drawing/2014/main" id="{039A552E-0D72-46DC-AE4A-9F7BED6B78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Propisuju se smjernice za obranu od požara.</a:t>
            </a:r>
          </a:p>
        </p:txBody>
      </p:sp>
      <p:sp>
        <p:nvSpPr>
          <p:cNvPr id="27" name="take-label-6">
            <a:extLst xmlns:a="http://schemas.openxmlformats.org/drawingml/2006/main">
              <a:ext uri="{FF2B5EF4-FFF2-40B4-BE49-F238E27FC236}">
                <a16:creationId xmlns:a16="http://schemas.microsoft.com/office/drawing/2014/main" id="{D221F48C-976B-4192-B8CA-29C9336F2B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7810500"/>
            <a:ext cx="3048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KLJUČNA PORUKA</a:t>
            </a:r>
          </a:p>
        </p:txBody>
      </p:sp>
      <p:sp>
        <p:nvSpPr>
          <p:cNvPr id="28" name="take-6">
            <a:extLst xmlns:a="http://schemas.openxmlformats.org/drawingml/2006/main">
              <a:ext uri="{FF2B5EF4-FFF2-40B4-BE49-F238E27FC236}">
                <a16:creationId xmlns:a16="http://schemas.microsoft.com/office/drawing/2014/main" id="{3A35E3CB-C2DB-400A-9E50-F6DBECC956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8229600"/>
            <a:ext cx="140970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Prije osnivanja DVD-a, zaštita počiva na obvezama grada, cehova i stanovnika.</a:t>
            </a:r>
          </a:p>
        </p:txBody>
      </p:sp>
    </p:spTree>
    <p:extLst>
      <p:ext uri="{BB962C8B-B14F-4D97-AF65-F5344CB8AC3E}">
        <p14:creationId xmlns:p14="http://schemas.microsoft.com/office/powerpoint/2010/main" val="224337355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101B2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7583A62-B005-4AC4-BB08-B7C489D103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857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A5DA958-0A71-486C-B7AD-C754E9B280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467600"/>
            <a:ext cx="162877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5424D"/>
          </a:solidFill>
          <a:ln xmlns:a="http://schemas.openxmlformats.org/drawingml/2006/main" w="0">
            <a:solidFill>
              <a:srgbClr val="35424D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AF40421-EFEE-4914-A9B5-2F204B646A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467600"/>
            <a:ext cx="3905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4" name="section-eye-7">
            <a:extLst xmlns:a="http://schemas.openxmlformats.org/drawingml/2006/main">
              <a:ext uri="{FF2B5EF4-FFF2-40B4-BE49-F238E27FC236}">
                <a16:creationId xmlns:a16="http://schemas.microsoft.com/office/drawing/2014/main" id="{4DC170CF-2154-4C5E-894E-0ED6267520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23900"/>
            <a:ext cx="914400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F15A4D"/>
                </a:solidFill>
                <a:latin typeface="Bahnschrift"/>
                <a:ea typeface="Bahnschrift"/>
                <a:cs typeface="Bahnschrift"/>
              </a:defRPr>
            </a:pPr>
            <a:r>
              <a:t>USTROJSTVO ZAŠTITE OD POŽARA</a:t>
            </a:r>
          </a:p>
        </p:txBody>
      </p:sp>
      <p:sp>
        <p:nvSpPr>
          <p:cNvPr id="5" name="section-page-7">
            <a:extLst xmlns:a="http://schemas.openxmlformats.org/drawingml/2006/main">
              <a:ext uri="{FF2B5EF4-FFF2-40B4-BE49-F238E27FC236}">
                <a16:creationId xmlns:a16="http://schemas.microsoft.com/office/drawing/2014/main" id="{1E1D8CFC-D709-4FEC-AD29-139DEACEAB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0" y="723900"/>
            <a:ext cx="12382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ABB4BB"/>
                </a:solidFill>
                <a:latin typeface="Bahnschrift"/>
                <a:ea typeface="Bahnschrift"/>
                <a:cs typeface="Bahnschrift"/>
              </a:defRPr>
            </a:pPr>
            <a:r>
              <a:t>07 / 30</a:t>
            </a:r>
          </a:p>
        </p:txBody>
      </p:sp>
      <p:sp>
        <p:nvSpPr>
          <p:cNvPr id="6" name="section-number-7">
            <a:extLst xmlns:a="http://schemas.openxmlformats.org/drawingml/2006/main">
              <a:ext uri="{FF2B5EF4-FFF2-40B4-BE49-F238E27FC236}">
                <a16:creationId xmlns:a16="http://schemas.microsoft.com/office/drawing/2014/main" id="{3BAFCC91-6257-4CB7-A525-1B04B6ED64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1676400"/>
            <a:ext cx="3619500" cy="19716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90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02</a:t>
            </a:r>
          </a:p>
        </p:txBody>
      </p:sp>
      <p:sp>
        <p:nvSpPr>
          <p:cNvPr id="7" name="section-title-7">
            <a:extLst xmlns:a="http://schemas.openxmlformats.org/drawingml/2006/main">
              <a:ext uri="{FF2B5EF4-FFF2-40B4-BE49-F238E27FC236}">
                <a16:creationId xmlns:a16="http://schemas.microsoft.com/office/drawing/2014/main" id="{D54481E1-B587-49B5-A8D6-937F0C4814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743325"/>
            <a:ext cx="12763500" cy="14763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650" b="1">
                <a:solidFill>
                  <a:srgbClr val="FCFBF8"/>
                </a:solidFill>
                <a:latin typeface="Bahnschrift"/>
                <a:ea typeface="Bahnschrift"/>
                <a:cs typeface="Bahnschrift"/>
              </a:defRPr>
            </a:pPr>
            <a:r>
              <a:t>Dobrovoljno</a:t>
            </a:r>
          </a:p>
          <a:p xmlns:a="http://schemas.openxmlformats.org/drawingml/2006/main">
            <a:pPr>
              <a:defRPr sz="4650" b="1">
                <a:solidFill>
                  <a:srgbClr val="FCFBF8"/>
                </a:solidFill>
                <a:latin typeface="Bahnschrift"/>
                <a:ea typeface="Bahnschrift"/>
                <a:cs typeface="Bahnschrift"/>
              </a:defRPr>
            </a:pPr>
            <a:r>
              <a:t>vatrogastvo</a:t>
            </a:r>
          </a:p>
        </p:txBody>
      </p:sp>
      <p:sp>
        <p:nvSpPr>
          <p:cNvPr id="8" name="section-promise-7">
            <a:extLst xmlns:a="http://schemas.openxmlformats.org/drawingml/2006/main">
              <a:ext uri="{FF2B5EF4-FFF2-40B4-BE49-F238E27FC236}">
                <a16:creationId xmlns:a16="http://schemas.microsoft.com/office/drawing/2014/main" id="{1DE4EBE1-1631-4CCC-8FC0-E3133095E8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5448300"/>
            <a:ext cx="13525500" cy="3905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>
                <a:solidFill>
                  <a:srgbClr val="C6CFD4"/>
                </a:solidFill>
                <a:latin typeface="Segoe UI"/>
                <a:ea typeface="Segoe UI"/>
                <a:cs typeface="Segoe UI"/>
              </a:defRPr>
            </a:pPr>
            <a:r>
              <a:t>Sredinom 19. stoljeća zaštita od požara dobiva uvježbane članove, društva i zajedničke standarde.</a:t>
            </a:r>
          </a:p>
        </p:txBody>
      </p:sp>
      <p:sp>
        <p:nvSpPr>
          <p:cNvPr id="9" name="section-footer-7">
            <a:extLst xmlns:a="http://schemas.openxmlformats.org/drawingml/2006/main">
              <a:ext uri="{FF2B5EF4-FFF2-40B4-BE49-F238E27FC236}">
                <a16:creationId xmlns:a16="http://schemas.microsoft.com/office/drawing/2014/main" id="{46D69E1F-9359-4462-8E6D-66DC794E41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848600"/>
            <a:ext cx="6858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B3BDC4"/>
                </a:solidFill>
                <a:latin typeface="Segoe UI"/>
                <a:ea typeface="Segoe UI"/>
                <a:cs typeface="Segoe UI"/>
              </a:defRPr>
            </a:pPr>
            <a:r>
              <a:t>POVIJEST  /  DRUŠTVA I ZAJEDNICA</a:t>
            </a:r>
          </a:p>
        </p:txBody>
      </p:sp>
      <p:sp>
        <p:nvSpPr>
          <p:cNvPr id="10" name="section-tag-7">
            <a:extLst xmlns:a="http://schemas.openxmlformats.org/drawingml/2006/main">
              <a:ext uri="{FF2B5EF4-FFF2-40B4-BE49-F238E27FC236}">
                <a16:creationId xmlns:a16="http://schemas.microsoft.com/office/drawing/2014/main" id="{211E1693-7A1A-47EF-B2E4-ECB4B560F4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954250" y="7848600"/>
            <a:ext cx="2286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F15A4D"/>
                </a:solidFill>
                <a:latin typeface="Segoe UI"/>
                <a:ea typeface="Segoe UI"/>
                <a:cs typeface="Segoe UI"/>
              </a:defRPr>
            </a:pPr>
            <a:r>
              <a:t>VOA - MODUL 2</a:t>
            </a:r>
          </a:p>
        </p:txBody>
      </p:sp>
    </p:spTree>
    <p:extLst>
      <p:ext uri="{BB962C8B-B14F-4D97-AF65-F5344CB8AC3E}">
        <p14:creationId xmlns:p14="http://schemas.microsoft.com/office/powerpoint/2010/main" val="79281700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E91561C-E497-47E9-850F-98538571B0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8">
            <a:extLst xmlns:a="http://schemas.openxmlformats.org/drawingml/2006/main">
              <a:ext uri="{FF2B5EF4-FFF2-40B4-BE49-F238E27FC236}">
                <a16:creationId xmlns:a16="http://schemas.microsoft.com/office/drawing/2014/main" id="{036805E1-1F95-4369-984D-887A21D0C9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EUROPA I HRVATSKA  /  PRVI DVD-i</a:t>
            </a:r>
          </a:p>
        </p:txBody>
      </p:sp>
      <p:sp>
        <p:nvSpPr>
          <p:cNvPr id="3" name="page-8">
            <a:extLst xmlns:a="http://schemas.openxmlformats.org/drawingml/2006/main">
              <a:ext uri="{FF2B5EF4-FFF2-40B4-BE49-F238E27FC236}">
                <a16:creationId xmlns:a16="http://schemas.microsoft.com/office/drawing/2014/main" id="{5AA2A3BB-7899-40D6-A70F-65732435B0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08 / 30</a:t>
            </a:r>
          </a:p>
        </p:txBody>
      </p:sp>
      <p:sp>
        <p:nvSpPr>
          <p:cNvPr id="4" name="title-8">
            <a:extLst xmlns:a="http://schemas.openxmlformats.org/drawingml/2006/main">
              <a:ext uri="{FF2B5EF4-FFF2-40B4-BE49-F238E27FC236}">
                <a16:creationId xmlns:a16="http://schemas.microsoft.com/office/drawing/2014/main" id="{1660E7D9-743E-4FD3-A3E9-492498D1C4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Dobrovoljni model stiže u hrvatske gradove</a:t>
            </a:r>
          </a:p>
        </p:txBody>
      </p:sp>
      <p:sp>
        <p:nvSpPr>
          <p:cNvPr id="5" name="subtitle-8">
            <a:extLst xmlns:a="http://schemas.openxmlformats.org/drawingml/2006/main">
              <a:ext uri="{FF2B5EF4-FFF2-40B4-BE49-F238E27FC236}">
                <a16:creationId xmlns:a16="http://schemas.microsoft.com/office/drawing/2014/main" id="{73CE4EB1-FD91-417F-BFFB-FD89B5D7CD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92583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Austrijski i njemački primjeri snažno utječu na suvremeni razvoj hrvatskog dobrovoljnog vatrogastva.</a:t>
            </a:r>
          </a:p>
        </p:txBody>
      </p:sp>
      <p:sp>
        <p:nvSpPr>
          <p:cNvPr id="6" name="rule-8">
            <a:extLst xmlns:a="http://schemas.openxmlformats.org/drawingml/2006/main">
              <a:ext uri="{FF2B5EF4-FFF2-40B4-BE49-F238E27FC236}">
                <a16:creationId xmlns:a16="http://schemas.microsoft.com/office/drawing/2014/main" id="{D41177B5-8699-4AD6-9209-120D7AFDFB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12407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AA0C0EC-A1FE-4505-B7F3-D57E006C9C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8">
            <a:extLst xmlns:a="http://schemas.openxmlformats.org/drawingml/2006/main">
              <a:ext uri="{FF2B5EF4-FFF2-40B4-BE49-F238E27FC236}">
                <a16:creationId xmlns:a16="http://schemas.microsoft.com/office/drawing/2014/main" id="{01840441-F954-4BAF-BA56-B2D7D98174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Izvori: HVZ, Povijesni vremeplov; Hrvatska tehnička enciklopedija, LZMK.</a:t>
            </a:r>
          </a:p>
        </p:txBody>
      </p:sp>
      <p:sp>
        <p:nvSpPr>
          <p:cNvPr id="9" name="footer-8">
            <a:extLst xmlns:a="http://schemas.openxmlformats.org/drawingml/2006/main">
              <a:ext uri="{FF2B5EF4-FFF2-40B4-BE49-F238E27FC236}">
                <a16:creationId xmlns:a16="http://schemas.microsoft.com/office/drawing/2014/main" id="{79649F93-0218-485C-A0B7-609C8E5907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AF8B663-F1CE-44D7-A6D7-A88479EB57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400550"/>
            <a:ext cx="14192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21C4B66-6333-4DC1-83BC-CC36E81B9F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873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12" name="tl-year-8-0">
            <a:extLst xmlns:a="http://schemas.openxmlformats.org/drawingml/2006/main">
              <a:ext uri="{FF2B5EF4-FFF2-40B4-BE49-F238E27FC236}">
                <a16:creationId xmlns:a16="http://schemas.microsoft.com/office/drawing/2014/main" id="{86877A12-79B5-4D1C-BEAE-8F660D021F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1846.</a:t>
            </a:r>
          </a:p>
        </p:txBody>
      </p:sp>
      <p:sp>
        <p:nvSpPr>
          <p:cNvPr id="13" name="tl-title-8-0">
            <a:extLst xmlns:a="http://schemas.openxmlformats.org/drawingml/2006/main">
              <a:ext uri="{FF2B5EF4-FFF2-40B4-BE49-F238E27FC236}">
                <a16:creationId xmlns:a16="http://schemas.microsoft.com/office/drawing/2014/main" id="{F4E15AF7-EC44-430F-A7E1-4AE8E2569F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Durlach</a:t>
            </a:r>
          </a:p>
        </p:txBody>
      </p:sp>
      <p:sp>
        <p:nvSpPr>
          <p:cNvPr id="14" name="tl-copy-8-0">
            <a:extLst xmlns:a="http://schemas.openxmlformats.org/drawingml/2006/main">
              <a:ext uri="{FF2B5EF4-FFF2-40B4-BE49-F238E27FC236}">
                <a16:creationId xmlns:a16="http://schemas.microsoft.com/office/drawing/2014/main" id="{19B021DD-BCD2-4043-B5B3-90E601EDD7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657850"/>
            <a:ext cx="27813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Rani europski primjer dobrovoljnog vatrogastva.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744A1D5-73AB-41D2-B046-0F2A8E358C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9438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01B26"/>
          </a:solidFill>
          <a:ln xmlns:a="http://schemas.openxmlformats.org/drawingml/2006/main" w="0">
            <a:solidFill>
              <a:srgbClr val="101B26"/>
            </a:solidFill>
            <a:prstDash val="solid"/>
          </a:ln>
        </p:spPr>
      </p:sp>
      <p:sp>
        <p:nvSpPr>
          <p:cNvPr id="16" name="tl-year-8-1">
            <a:extLst xmlns:a="http://schemas.openxmlformats.org/drawingml/2006/main">
              <a:ext uri="{FF2B5EF4-FFF2-40B4-BE49-F238E27FC236}">
                <a16:creationId xmlns:a16="http://schemas.microsoft.com/office/drawing/2014/main" id="{9A5AE14C-B5F5-40D1-AE6A-98D931B268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1863.</a:t>
            </a:r>
          </a:p>
        </p:txBody>
      </p:sp>
      <p:sp>
        <p:nvSpPr>
          <p:cNvPr id="17" name="tl-title-8-1">
            <a:extLst xmlns:a="http://schemas.openxmlformats.org/drawingml/2006/main">
              <a:ext uri="{FF2B5EF4-FFF2-40B4-BE49-F238E27FC236}">
                <a16:creationId xmlns:a16="http://schemas.microsoft.com/office/drawing/2014/main" id="{BD114131-1693-4C6F-B60B-537639429D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Rijeka</a:t>
            </a:r>
          </a:p>
        </p:txBody>
      </p:sp>
      <p:sp>
        <p:nvSpPr>
          <p:cNvPr id="18" name="tl-copy-8-1">
            <a:extLst xmlns:a="http://schemas.openxmlformats.org/drawingml/2006/main">
              <a:ext uri="{FF2B5EF4-FFF2-40B4-BE49-F238E27FC236}">
                <a16:creationId xmlns:a16="http://schemas.microsoft.com/office/drawing/2014/main" id="{2EBB722B-A7C9-46C4-8F66-6865AF1135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76925" y="5657850"/>
            <a:ext cx="27813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Prva profesionalna vatrogasna postrojba u Hrvatskoj.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403E9E2-5C2D-4A4D-B7BA-9576631F52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60037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0" name="tl-year-8-2">
            <a:extLst xmlns:a="http://schemas.openxmlformats.org/drawingml/2006/main">
              <a:ext uri="{FF2B5EF4-FFF2-40B4-BE49-F238E27FC236}">
                <a16:creationId xmlns:a16="http://schemas.microsoft.com/office/drawing/2014/main" id="{47C4F092-AB04-4C7C-A1AA-BF534122A3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1864.</a:t>
            </a:r>
          </a:p>
        </p:txBody>
      </p:sp>
      <p:sp>
        <p:nvSpPr>
          <p:cNvPr id="21" name="tl-title-8-2">
            <a:extLst xmlns:a="http://schemas.openxmlformats.org/drawingml/2006/main">
              <a:ext uri="{FF2B5EF4-FFF2-40B4-BE49-F238E27FC236}">
                <a16:creationId xmlns:a16="http://schemas.microsoft.com/office/drawing/2014/main" id="{99327727-AC5B-484A-A1F1-1739FB6020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Varaždin</a:t>
            </a:r>
          </a:p>
        </p:txBody>
      </p:sp>
      <p:sp>
        <p:nvSpPr>
          <p:cNvPr id="22" name="tl-copy-8-2">
            <a:extLst xmlns:a="http://schemas.openxmlformats.org/drawingml/2006/main">
              <a:ext uri="{FF2B5EF4-FFF2-40B4-BE49-F238E27FC236}">
                <a16:creationId xmlns:a16="http://schemas.microsoft.com/office/drawing/2014/main" id="{32F35437-FEE5-48D2-A640-C46FA2552B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925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Prvi hrvatski dobrovoljni vatrogasni zbor.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1038FF0-A044-43E9-B909-FE8B0F475F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25688" y="4300538"/>
            <a:ext cx="200025" cy="2000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4" name="tl-year-8-3">
            <a:extLst xmlns:a="http://schemas.openxmlformats.org/drawingml/2006/main">
              <a:ext uri="{FF2B5EF4-FFF2-40B4-BE49-F238E27FC236}">
                <a16:creationId xmlns:a16="http://schemas.microsoft.com/office/drawing/2014/main" id="{270E54D1-F2BD-4707-98FF-080262C98E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4733925"/>
            <a:ext cx="2476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1865.+</a:t>
            </a:r>
          </a:p>
        </p:txBody>
      </p:sp>
      <p:sp>
        <p:nvSpPr>
          <p:cNvPr id="25" name="tl-title-8-3">
            <a:extLst xmlns:a="http://schemas.openxmlformats.org/drawingml/2006/main">
              <a:ext uri="{FF2B5EF4-FFF2-40B4-BE49-F238E27FC236}">
                <a16:creationId xmlns:a16="http://schemas.microsoft.com/office/drawing/2014/main" id="{E9564E92-4CBB-4916-AA6C-46AB441207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172075"/>
            <a:ext cx="2714625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Širenje</a:t>
            </a:r>
          </a:p>
        </p:txBody>
      </p:sp>
      <p:sp>
        <p:nvSpPr>
          <p:cNvPr id="26" name="tl-copy-8-3">
            <a:extLst xmlns:a="http://schemas.openxmlformats.org/drawingml/2006/main">
              <a:ext uri="{FF2B5EF4-FFF2-40B4-BE49-F238E27FC236}">
                <a16:creationId xmlns:a16="http://schemas.microsoft.com/office/drawing/2014/main" id="{5C4CDB09-FAA6-45B5-B753-A8D8853667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5657850"/>
            <a:ext cx="2781300" cy="2190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Društva nastaju u nizu hrvatskih gradova.</a:t>
            </a:r>
          </a:p>
        </p:txBody>
      </p:sp>
      <p:sp>
        <p:nvSpPr>
          <p:cNvPr id="27" name="take-label-8">
            <a:extLst xmlns:a="http://schemas.openxmlformats.org/drawingml/2006/main">
              <a:ext uri="{FF2B5EF4-FFF2-40B4-BE49-F238E27FC236}">
                <a16:creationId xmlns:a16="http://schemas.microsoft.com/office/drawing/2014/main" id="{F97196ED-EF83-433D-B525-4634215D27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7810500"/>
            <a:ext cx="30480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KLJUČNA PORUKA</a:t>
            </a:r>
          </a:p>
        </p:txBody>
      </p:sp>
      <p:sp>
        <p:nvSpPr>
          <p:cNvPr id="28" name="take-8">
            <a:extLst xmlns:a="http://schemas.openxmlformats.org/drawingml/2006/main">
              <a:ext uri="{FF2B5EF4-FFF2-40B4-BE49-F238E27FC236}">
                <a16:creationId xmlns:a16="http://schemas.microsoft.com/office/drawing/2014/main" id="{E81FDAFA-BD30-497B-959D-D30D348749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8229600"/>
            <a:ext cx="140970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Moderni hrvatski sustav od početka poznaje profesionalni i dobrovoljni put.</a:t>
            </a:r>
          </a:p>
        </p:txBody>
      </p:sp>
    </p:spTree>
    <p:extLst>
      <p:ext uri="{BB962C8B-B14F-4D97-AF65-F5344CB8AC3E}">
        <p14:creationId xmlns:p14="http://schemas.microsoft.com/office/powerpoint/2010/main" val="324771893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F7F3E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E240F82-4589-4BAC-ACD0-4CAA76CF96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2476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2" name="eyebrow-9">
            <a:extLst xmlns:a="http://schemas.openxmlformats.org/drawingml/2006/main">
              <a:ext uri="{FF2B5EF4-FFF2-40B4-BE49-F238E27FC236}">
                <a16:creationId xmlns:a16="http://schemas.microsoft.com/office/drawing/2014/main" id="{54E9CD1B-3A56-4D3C-88AF-CC4E92560A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4350"/>
            <a:ext cx="11715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VARAŽDIN  /  17. LIPNJA 1864.</a:t>
            </a:r>
          </a:p>
        </p:txBody>
      </p:sp>
      <p:sp>
        <p:nvSpPr>
          <p:cNvPr id="3" name="page-9">
            <a:extLst xmlns:a="http://schemas.openxmlformats.org/drawingml/2006/main">
              <a:ext uri="{FF2B5EF4-FFF2-40B4-BE49-F238E27FC236}">
                <a16:creationId xmlns:a16="http://schemas.microsoft.com/office/drawing/2014/main" id="{65F5A8E6-D1E5-40B6-BDE5-359465CE05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82950" y="523875"/>
            <a:ext cx="14287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1275" b="1">
                <a:solidFill>
                  <a:srgbClr val="566674"/>
                </a:solidFill>
                <a:latin typeface="Bahnschrift"/>
                <a:ea typeface="Bahnschrift"/>
                <a:cs typeface="Bahnschrift"/>
              </a:defRPr>
            </a:pPr>
            <a:r>
              <a:t>09 / 30</a:t>
            </a:r>
          </a:p>
        </p:txBody>
      </p:sp>
      <p:sp>
        <p:nvSpPr>
          <p:cNvPr id="4" name="title-9">
            <a:extLst xmlns:a="http://schemas.openxmlformats.org/drawingml/2006/main">
              <a:ext uri="{FF2B5EF4-FFF2-40B4-BE49-F238E27FC236}">
                <a16:creationId xmlns:a16="http://schemas.microsoft.com/office/drawing/2014/main" id="{45448843-2F50-4749-981A-30E389FD0B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895350"/>
            <a:ext cx="16573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525" b="1">
                <a:solidFill>
                  <a:srgbClr val="101B26"/>
                </a:solidFill>
                <a:latin typeface="Bahnschrift"/>
                <a:ea typeface="Bahnschrift"/>
                <a:cs typeface="Bahnschrift"/>
              </a:defRPr>
            </a:pPr>
            <a:r>
              <a:t>Prvi hrvatski dobrovoljni vatrogasni zbor</a:t>
            </a:r>
          </a:p>
        </p:txBody>
      </p:sp>
      <p:sp>
        <p:nvSpPr>
          <p:cNvPr id="5" name="subtitle-9">
            <a:extLst xmlns:a="http://schemas.openxmlformats.org/drawingml/2006/main">
              <a:ext uri="{FF2B5EF4-FFF2-40B4-BE49-F238E27FC236}">
                <a16:creationId xmlns:a16="http://schemas.microsoft.com/office/drawing/2014/main" id="{318A1099-DCBE-481B-B355-5CBDDD68C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7715250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Društvo počinje kao građanska inicijativa, ali ubrzo postaje uzor organiziranog rada.</a:t>
            </a:r>
          </a:p>
        </p:txBody>
      </p:sp>
      <p:sp>
        <p:nvSpPr>
          <p:cNvPr id="6" name="rule-9">
            <a:extLst xmlns:a="http://schemas.openxmlformats.org/drawingml/2006/main">
              <a:ext uri="{FF2B5EF4-FFF2-40B4-BE49-F238E27FC236}">
                <a16:creationId xmlns:a16="http://schemas.microsoft.com/office/drawing/2014/main" id="{8BB933DD-D55E-4E20-9AE4-A80E0C8C34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447925"/>
            <a:ext cx="20002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2E2B"/>
          </a:solidFill>
          <a:ln xmlns:a="http://schemas.openxmlformats.org/drawingml/2006/main" w="0">
            <a:solidFill>
              <a:srgbClr val="C92E2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7778A2A-4494-4CAD-8026-57BE12A080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563100"/>
            <a:ext cx="156019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8" name="source-9">
            <a:extLst xmlns:a="http://schemas.openxmlformats.org/drawingml/2006/main">
              <a:ext uri="{FF2B5EF4-FFF2-40B4-BE49-F238E27FC236}">
                <a16:creationId xmlns:a16="http://schemas.microsoft.com/office/drawing/2014/main" id="{E1F2B60C-B0BD-4D2B-A224-31168F006A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734550"/>
            <a:ext cx="1295400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6A756E"/>
                </a:solidFill>
                <a:latin typeface="Segoe UI"/>
                <a:ea typeface="Segoe UI"/>
                <a:cs typeface="Segoe UI"/>
              </a:defRPr>
            </a:pPr>
            <a:r>
              <a:t>Izvori: HVZ, Povijesni vremeplov; Organizacija-BOJNIKOVEC.ppt.</a:t>
            </a:r>
          </a:p>
        </p:txBody>
      </p:sp>
      <p:sp>
        <p:nvSpPr>
          <p:cNvPr id="9" name="footer-9">
            <a:extLst xmlns:a="http://schemas.openxmlformats.org/drawingml/2006/main">
              <a:ext uri="{FF2B5EF4-FFF2-40B4-BE49-F238E27FC236}">
                <a16:creationId xmlns:a16="http://schemas.microsoft.com/office/drawing/2014/main" id="{19C93316-6DF9-47AF-B088-B9B245895E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9734550"/>
            <a:ext cx="2762250" cy="142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C92E2B"/>
                </a:solidFill>
                <a:latin typeface="Segoe UI"/>
                <a:ea typeface="Segoe UI"/>
                <a:cs typeface="Segoe UI"/>
              </a:defRPr>
            </a:pPr>
            <a:r>
              <a:t>VOA - MODUL 2  /  VATROGASAC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E5D6116-FA6E-4869-8193-9C7A032DE6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3114675"/>
            <a:ext cx="19050" cy="5095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1" name="left-marker-9">
            <a:extLst xmlns:a="http://schemas.openxmlformats.org/drawingml/2006/main">
              <a:ext uri="{FF2B5EF4-FFF2-40B4-BE49-F238E27FC236}">
                <a16:creationId xmlns:a16="http://schemas.microsoft.com/office/drawing/2014/main" id="{9C661BCA-52EC-4294-9D95-660D0B14C4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276600"/>
            <a:ext cx="6286500" cy="1162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7350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1864.</a:t>
            </a:r>
          </a:p>
        </p:txBody>
      </p:sp>
      <p:sp>
        <p:nvSpPr>
          <p:cNvPr id="12" name="left-label-9">
            <a:extLst xmlns:a="http://schemas.openxmlformats.org/drawingml/2006/main">
              <a:ext uri="{FF2B5EF4-FFF2-40B4-BE49-F238E27FC236}">
                <a16:creationId xmlns:a16="http://schemas.microsoft.com/office/drawing/2014/main" id="{E7A320F0-5450-4419-9DC3-9BCE6E0396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667250"/>
            <a:ext cx="590550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VARAŽDIN</a:t>
            </a:r>
          </a:p>
        </p:txBody>
      </p:sp>
      <p:sp>
        <p:nvSpPr>
          <p:cNvPr id="13" name="left-copy-9">
            <a:extLst xmlns:a="http://schemas.openxmlformats.org/drawingml/2006/main">
              <a:ext uri="{FF2B5EF4-FFF2-40B4-BE49-F238E27FC236}">
                <a16:creationId xmlns:a16="http://schemas.microsoft.com/office/drawing/2014/main" id="{F8AF05DB-DB47-4204-941E-7E7C0CCB98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5219700"/>
            <a:ext cx="59055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Osnivanje Prvog hrvatskog dobrovoljnog vatrogasnog zbora veže se uz Otona Mayera.</a:t>
            </a:r>
          </a:p>
        </p:txBody>
      </p:sp>
      <p:sp>
        <p:nvSpPr>
          <p:cNvPr id="14" name="right-index-9-0">
            <a:extLst xmlns:a="http://schemas.openxmlformats.org/drawingml/2006/main">
              <a:ext uri="{FF2B5EF4-FFF2-40B4-BE49-F238E27FC236}">
                <a16:creationId xmlns:a16="http://schemas.microsoft.com/office/drawing/2014/main" id="{27F7EACD-6B70-4842-9507-D65F25AF14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3276600"/>
            <a:ext cx="6286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01</a:t>
            </a:r>
          </a:p>
        </p:txBody>
      </p:sp>
      <p:sp>
        <p:nvSpPr>
          <p:cNvPr id="15" name="right-label-9-0">
            <a:extLst xmlns:a="http://schemas.openxmlformats.org/drawingml/2006/main">
              <a:ext uri="{FF2B5EF4-FFF2-40B4-BE49-F238E27FC236}">
                <a16:creationId xmlns:a16="http://schemas.microsoft.com/office/drawing/2014/main" id="{09AB9EF1-81B7-4765-9642-2C9E9FCD99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3276600"/>
            <a:ext cx="581025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Uzor</a:t>
            </a:r>
          </a:p>
        </p:txBody>
      </p:sp>
      <p:sp>
        <p:nvSpPr>
          <p:cNvPr id="16" name="right-copy-9-0">
            <a:extLst xmlns:a="http://schemas.openxmlformats.org/drawingml/2006/main">
              <a:ext uri="{FF2B5EF4-FFF2-40B4-BE49-F238E27FC236}">
                <a16:creationId xmlns:a16="http://schemas.microsoft.com/office/drawing/2014/main" id="{2144A7E7-B690-4098-A714-C178C102A9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3714750"/>
            <a:ext cx="5857875" cy="2571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Organizirani dobrovoljni rad i uvježbavanje.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F5B7352-8BF6-4323-BFB8-24452AA31F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4238625"/>
            <a:ext cx="647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18" name="right-index-9-1">
            <a:extLst xmlns:a="http://schemas.openxmlformats.org/drawingml/2006/main">
              <a:ext uri="{FF2B5EF4-FFF2-40B4-BE49-F238E27FC236}">
                <a16:creationId xmlns:a16="http://schemas.microsoft.com/office/drawing/2014/main" id="{D8BAF785-3FB7-4336-A623-9E7A14E458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4533900"/>
            <a:ext cx="6286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02</a:t>
            </a:r>
          </a:p>
        </p:txBody>
      </p:sp>
      <p:sp>
        <p:nvSpPr>
          <p:cNvPr id="19" name="right-label-9-1">
            <a:extLst xmlns:a="http://schemas.openxmlformats.org/drawingml/2006/main">
              <a:ext uri="{FF2B5EF4-FFF2-40B4-BE49-F238E27FC236}">
                <a16:creationId xmlns:a16="http://schemas.microsoft.com/office/drawing/2014/main" id="{CE1D73A1-DEE1-4FDF-B479-BB4C938F7F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4533900"/>
            <a:ext cx="581025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Širenje</a:t>
            </a:r>
          </a:p>
        </p:txBody>
      </p:sp>
      <p:sp>
        <p:nvSpPr>
          <p:cNvPr id="20" name="right-copy-9-1">
            <a:extLst xmlns:a="http://schemas.openxmlformats.org/drawingml/2006/main">
              <a:ext uri="{FF2B5EF4-FFF2-40B4-BE49-F238E27FC236}">
                <a16:creationId xmlns:a16="http://schemas.microsoft.com/office/drawing/2014/main" id="{72D0485B-466F-42F0-BB10-D79C6D92B9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4972050"/>
            <a:ext cx="5857875" cy="2571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Društva nastaju u drugim hrvatskim gradovima.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32710B5-4752-49DA-BB38-CF2694B12F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5495925"/>
            <a:ext cx="6477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C4B5"/>
          </a:solidFill>
          <a:ln xmlns:a="http://schemas.openxmlformats.org/drawingml/2006/main" w="0">
            <a:solidFill>
              <a:srgbClr val="CDC4B5"/>
            </a:solidFill>
            <a:prstDash val="solid"/>
          </a:ln>
        </p:spPr>
      </p:sp>
      <p:sp>
        <p:nvSpPr>
          <p:cNvPr id="22" name="right-index-9-2">
            <a:extLst xmlns:a="http://schemas.openxmlformats.org/drawingml/2006/main">
              <a:ext uri="{FF2B5EF4-FFF2-40B4-BE49-F238E27FC236}">
                <a16:creationId xmlns:a16="http://schemas.microsoft.com/office/drawing/2014/main" id="{4D65E690-AE57-4854-986D-49053A3866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5791200"/>
            <a:ext cx="628650" cy="2000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C92E2B"/>
                </a:solidFill>
                <a:latin typeface="Bahnschrift"/>
                <a:ea typeface="Bahnschrift"/>
                <a:cs typeface="Bahnschrift"/>
              </a:defRPr>
            </a:pPr>
            <a:r>
              <a:t>03</a:t>
            </a:r>
          </a:p>
        </p:txBody>
      </p:sp>
      <p:sp>
        <p:nvSpPr>
          <p:cNvPr id="23" name="right-label-9-2">
            <a:extLst xmlns:a="http://schemas.openxmlformats.org/drawingml/2006/main">
              <a:ext uri="{FF2B5EF4-FFF2-40B4-BE49-F238E27FC236}">
                <a16:creationId xmlns:a16="http://schemas.microsoft.com/office/drawing/2014/main" id="{C806EAB7-CCD2-4E1F-9E22-405E4885FC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5791200"/>
            <a:ext cx="5810250" cy="371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01B26"/>
                </a:solidFill>
                <a:latin typeface="Segoe UI"/>
                <a:ea typeface="Segoe UI"/>
                <a:cs typeface="Segoe UI"/>
              </a:defRPr>
            </a:pPr>
            <a:r>
              <a:t>Lokalni primjer</a:t>
            </a:r>
          </a:p>
        </p:txBody>
      </p:sp>
      <p:sp>
        <p:nvSpPr>
          <p:cNvPr id="24" name="right-copy-9-2">
            <a:extLst xmlns:a="http://schemas.openxmlformats.org/drawingml/2006/main">
              <a:ext uri="{FF2B5EF4-FFF2-40B4-BE49-F238E27FC236}">
                <a16:creationId xmlns:a16="http://schemas.microsoft.com/office/drawing/2014/main" id="{A216A913-60B9-46A7-9498-E7C73B69FA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6229350"/>
            <a:ext cx="5857875" cy="2571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566674"/>
                </a:solidFill>
                <a:latin typeface="Segoe UI"/>
                <a:ea typeface="Segoe UI"/>
                <a:cs typeface="Segoe UI"/>
              </a:defRPr>
            </a:pPr>
            <a:r>
              <a:t>DVD Križevci i DVD Koprivnica osnovani su 1874. prema izvornom gradivu.</a:t>
            </a:r>
          </a:p>
        </p:txBody>
      </p:sp>
    </p:spTree>
    <p:extLst>
      <p:ext uri="{BB962C8B-B14F-4D97-AF65-F5344CB8AC3E}">
        <p14:creationId xmlns:p14="http://schemas.microsoft.com/office/powerpoint/2010/main" val="178893183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2026-05-24T17:45:26.4760000Z</dcterms:created>
  <dcterms:modified xsi:type="dcterms:W3CDTF">2026-05-24T17:45:26.4760000Z</dcterms:modified>
</coreProperties>
</file>