
<file path=[Content_Types].xml><?xml version="1.0" encoding="utf-8"?>
<Types xmlns="http://schemas.openxmlformats.org/package/2006/content-types">
  <Default Extension="xml" ContentType="application/vnd.openxmlformats-package.core-properties+xml"/>
  <Default Extension="rels" ContentType="application/vnd.openxmlformats-package.relationship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notesMasters/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2.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Types>
</file>

<file path=_rels/.rels>&#65279;<?xml version="1.0" encoding="utf-8"?><Relationships xmlns="http://schemas.openxmlformats.org/package/2006/relationships"><Relationship Type="http://schemas.openxmlformats.org/package/2006/relationships/metadata/core-properties" Target="/docProps/core.xml" Id="R2a1503ba4a274759" /><Relationship Type="http://schemas.openxmlformats.org/officeDocument/2006/relationships/extended-properties" Target="/docProps/app.xml" Id="R6ba05e69f0334d3e" /><Relationship Type="http://schemas.openxmlformats.org/officeDocument/2006/relationships/officeDocument" Target="/ppt/presentation.xml" Id="R517c9f33e1224b5b" /></Relationships>
</file>

<file path=ppt/presentation.xml><?xml version="1.0" encoding="utf-8"?>
<p:presentation xmlns:p="http://schemas.openxmlformats.org/presentationml/2006/main">
  <p:sldMasterIdLst>
    <p:sldMasterId xmlns:r="http://schemas.openxmlformats.org/officeDocument/2006/relationships" id="2147483648" r:id="R755d0f920b4c4727"/>
  </p:sldMasterIdLst>
  <p:notesMasterIdLst>
    <p:notesMasterId xmlns:r="http://schemas.openxmlformats.org/officeDocument/2006/relationships" r:id="R76b3dec0088c47d2"/>
  </p:notesMasterIdLst>
  <p:sldIdLst>
    <p:sldId xmlns:r="http://schemas.openxmlformats.org/officeDocument/2006/relationships" id="256" r:id="R0690dc87173f4d8f"/>
    <p:sldId xmlns:r="http://schemas.openxmlformats.org/officeDocument/2006/relationships" id="257" r:id="R9aa1389d06384bd1"/>
    <p:sldId xmlns:r="http://schemas.openxmlformats.org/officeDocument/2006/relationships" id="258" r:id="Rb02cbf5c5e8b4170"/>
    <p:sldId xmlns:r="http://schemas.openxmlformats.org/officeDocument/2006/relationships" id="259" r:id="R0124fdbf138e48a3"/>
    <p:sldId xmlns:r="http://schemas.openxmlformats.org/officeDocument/2006/relationships" id="260" r:id="R3d9273dc36844a98"/>
    <p:sldId xmlns:r="http://schemas.openxmlformats.org/officeDocument/2006/relationships" id="261" r:id="R0111978959a74ba6"/>
    <p:sldId xmlns:r="http://schemas.openxmlformats.org/officeDocument/2006/relationships" id="262" r:id="R43f1ee5273964b43"/>
    <p:sldId xmlns:r="http://schemas.openxmlformats.org/officeDocument/2006/relationships" id="263" r:id="R6bab5316204d4165"/>
    <p:sldId xmlns:r="http://schemas.openxmlformats.org/officeDocument/2006/relationships" id="264" r:id="R28ccffceb95b4d11"/>
    <p:sldId xmlns:r="http://schemas.openxmlformats.org/officeDocument/2006/relationships" id="265" r:id="R1103729687544cae"/>
    <p:sldId xmlns:r="http://schemas.openxmlformats.org/officeDocument/2006/relationships" id="266" r:id="R8516c3632f0b4b5c"/>
    <p:sldId xmlns:r="http://schemas.openxmlformats.org/officeDocument/2006/relationships" id="267" r:id="R36ed4e6129934f2e"/>
    <p:sldId xmlns:r="http://schemas.openxmlformats.org/officeDocument/2006/relationships" id="268" r:id="R840433568c7b49da"/>
    <p:sldId xmlns:r="http://schemas.openxmlformats.org/officeDocument/2006/relationships" id="269" r:id="R9a9262350d7c4690"/>
    <p:sldId xmlns:r="http://schemas.openxmlformats.org/officeDocument/2006/relationships" id="270" r:id="R48444935e5984f39"/>
    <p:sldId xmlns:r="http://schemas.openxmlformats.org/officeDocument/2006/relationships" id="271" r:id="R2fbd37a47995428c"/>
    <p:sldId xmlns:r="http://schemas.openxmlformats.org/officeDocument/2006/relationships" id="272" r:id="R25e946f731fd472e"/>
    <p:sldId xmlns:r="http://schemas.openxmlformats.org/officeDocument/2006/relationships" id="273" r:id="Rf97b27dd09114e5c"/>
    <p:sldId xmlns:r="http://schemas.openxmlformats.org/officeDocument/2006/relationships" id="274" r:id="R723bd5bd04e44ba4"/>
    <p:sldId xmlns:r="http://schemas.openxmlformats.org/officeDocument/2006/relationships" id="275" r:id="R76fa5189ba394eca"/>
    <p:sldId xmlns:r="http://schemas.openxmlformats.org/officeDocument/2006/relationships" id="276" r:id="R0a44e471b0e64d81"/>
    <p:sldId xmlns:r="http://schemas.openxmlformats.org/officeDocument/2006/relationships" id="277" r:id="R8da62ac903e648f3"/>
    <p:sldId xmlns:r="http://schemas.openxmlformats.org/officeDocument/2006/relationships" id="278" r:id="Rc9ac8121db6540cb"/>
    <p:sldId xmlns:r="http://schemas.openxmlformats.org/officeDocument/2006/relationships" id="279" r:id="R12f8c0f10c884db1"/>
    <p:sldId xmlns:r="http://schemas.openxmlformats.org/officeDocument/2006/relationships" id="280" r:id="R9dabbda9b4964164"/>
    <p:sldId xmlns:r="http://schemas.openxmlformats.org/officeDocument/2006/relationships" id="281" r:id="R12cd04f122734428"/>
    <p:sldId xmlns:r="http://schemas.openxmlformats.org/officeDocument/2006/relationships" id="282" r:id="R1ad65e459d404824"/>
    <p:sldId xmlns:r="http://schemas.openxmlformats.org/officeDocument/2006/relationships" id="283" r:id="Rf604f6c3e3714b2f"/>
    <p:sldId xmlns:r="http://schemas.openxmlformats.org/officeDocument/2006/relationships" id="284" r:id="R16061459b6c64056"/>
    <p:sldId xmlns:r="http://schemas.openxmlformats.org/officeDocument/2006/relationships" id="285" r:id="R9f08cc37d52a47c7"/>
    <p:sldId xmlns:r="http://schemas.openxmlformats.org/officeDocument/2006/relationships" id="286" r:id="R552aebcb486540d9"/>
    <p:sldId xmlns:r="http://schemas.openxmlformats.org/officeDocument/2006/relationships" id="287" r:id="R8ca78dcc5a654152"/>
    <p:sldId xmlns:r="http://schemas.openxmlformats.org/officeDocument/2006/relationships" id="288" r:id="R9325275bb120431e"/>
    <p:sldId xmlns:r="http://schemas.openxmlformats.org/officeDocument/2006/relationships" id="289" r:id="Rae070330336d4fe0"/>
    <p:sldId xmlns:r="http://schemas.openxmlformats.org/officeDocument/2006/relationships" id="290" r:id="R59437667b491409a"/>
    <p:sldId xmlns:r="http://schemas.openxmlformats.org/officeDocument/2006/relationships" id="291" r:id="Rb5c487d46bc9406b"/>
  </p:sldIdLst>
  <p:sldSz cx="18288000" cy="10287000"/>
  <p:notesSz cx="6858000" cy="9144000"/>
  <p:defaultTextStyle>
    <a:defPPr xmlns:a="http://schemas.openxmlformats.org/drawingml/2006/main">
      <a:defRPr lang="en-US"/>
    </a:defPPr>
    <a:lvl1pPr xmlns:a="http://schemas.openxmlformats.org/drawingml/2006/main" marL="0" indent="0" algn="l" defTabSz="914400">
      <a:defRPr sz="1800" kern="1200">
        <a:solidFill>
          <a:schemeClr val="tx1"/>
        </a:solidFill>
        <a:latin typeface="+mn-lt"/>
        <a:ea typeface="+mn-ea"/>
        <a:cs typeface="+mn-cs"/>
      </a:defRPr>
    </a:lvl1pPr>
    <a:lvl2pPr xmlns:a="http://schemas.openxmlformats.org/drawingml/2006/main" marL="457200" indent="0" algn="l" defTabSz="914400">
      <a:defRPr sz="1800" kern="1200">
        <a:solidFill>
          <a:schemeClr val="tx1"/>
        </a:solidFill>
        <a:latin typeface="+mn-lt"/>
        <a:ea typeface="+mn-ea"/>
        <a:cs typeface="+mn-cs"/>
      </a:defRPr>
    </a:lvl2pPr>
    <a:lvl3pPr xmlns:a="http://schemas.openxmlformats.org/drawingml/2006/main" marL="914400" indent="0" algn="l" defTabSz="914400">
      <a:defRPr sz="1800" kern="1200">
        <a:solidFill>
          <a:schemeClr val="tx1"/>
        </a:solidFill>
        <a:latin typeface="+mn-lt"/>
        <a:ea typeface="+mn-ea"/>
        <a:cs typeface="+mn-cs"/>
      </a:defRPr>
    </a:lvl3pPr>
    <a:lvl4pPr xmlns:a="http://schemas.openxmlformats.org/drawingml/2006/main" marL="1371600" indent="0" algn="l" defTabSz="914400">
      <a:defRPr sz="1800" kern="1200">
        <a:solidFill>
          <a:schemeClr val="tx1"/>
        </a:solidFill>
        <a:latin typeface="+mn-lt"/>
        <a:ea typeface="+mn-ea"/>
        <a:cs typeface="+mn-cs"/>
      </a:defRPr>
    </a:lvl4pPr>
    <a:lvl5pPr xmlns:a="http://schemas.openxmlformats.org/drawingml/2006/main" marL="1828800" indent="0" algn="l" defTabSz="914400">
      <a:defRPr sz="1800" kern="1200">
        <a:solidFill>
          <a:schemeClr val="tx1"/>
        </a:solidFill>
        <a:latin typeface="+mn-lt"/>
        <a:ea typeface="+mn-ea"/>
        <a:cs typeface="+mn-cs"/>
      </a:defRPr>
    </a:lvl5pPr>
    <a:lvl6pPr xmlns:a="http://schemas.openxmlformats.org/drawingml/2006/main" marL="2286000" indent="0" algn="l" defTabSz="914400">
      <a:defRPr sz="1800" kern="1200">
        <a:solidFill>
          <a:schemeClr val="tx1"/>
        </a:solidFill>
        <a:latin typeface="+mn-lt"/>
        <a:ea typeface="+mn-ea"/>
        <a:cs typeface="+mn-cs"/>
      </a:defRPr>
    </a:lvl6pPr>
    <a:lvl7pPr xmlns:a="http://schemas.openxmlformats.org/drawingml/2006/main" marL="2743200" indent="0" algn="l" defTabSz="914400">
      <a:defRPr sz="1800" kern="1200">
        <a:solidFill>
          <a:schemeClr val="tx1"/>
        </a:solidFill>
        <a:latin typeface="+mn-lt"/>
        <a:ea typeface="+mn-ea"/>
        <a:cs typeface="+mn-cs"/>
      </a:defRPr>
    </a:lvl7pPr>
    <a:lvl8pPr xmlns:a="http://schemas.openxmlformats.org/drawingml/2006/main" marL="3200400" indent="0" algn="l" defTabSz="914400">
      <a:defRPr sz="1800" kern="1200">
        <a:solidFill>
          <a:schemeClr val="tx1"/>
        </a:solidFill>
        <a:latin typeface="+mn-lt"/>
        <a:ea typeface="+mn-ea"/>
        <a:cs typeface="+mn-cs"/>
      </a:defRPr>
    </a:lvl8pPr>
    <a:lvl9pPr xmlns:a="http://schemas.openxmlformats.org/drawingml/2006/main" marL="3657600" indent="0" algn="l" defTabSz="91440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p:extLst>
    <p:ext xmlns:p14="http://schemas.microsoft.com/office/powerpoint/2010/main" uri="{E76CE94A-603C-4142-B9EB-6D1370010A27}">
      <p14:discardImageEditData val="0"/>
    </p:ext>
    <p:ext xmlns:p14="http://schemas.microsoft.com/office/powerpoint/2010/main" uri="{D31A062A-798A-4329-ABDD-BBA856620510}">
      <p14:defaultImageDpi val="32767"/>
    </p:ext>
    <p:ext xmlns:p15="http://schemas.microsoft.com/office/powerpoint/2012/main" uri="{FD5EFAAD-0ECE-453E-9831-46B23BE46B34}">
      <p15:chartTrackingRefBased val="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p:normalViewPr>
    <p:restoredLeft sz="15611"/>
    <p:restoredTop sz="94658"/>
  </p:normalViewPr>
  <p:slideViewPr>
    <p:cSldViewPr snapToGrid="0">
      <p:cViewPr varScale="1">
        <p:scale>
          <a:sx xmlns:a="http://schemas.openxmlformats.org/drawingml/2006/main" n="120" d="100"/>
          <a:sy xmlns:a="http://schemas.openxmlformats.org/drawingml/2006/main" n="120" d="100"/>
        </p:scale>
        <p:origin x="800" y="184"/>
      </p:cViewPr>
      <p:guideLst/>
    </p:cSldViewPr>
  </p:slideViewPr>
  <p:notesTextViewPr>
    <p:cViewPr>
      <p:scale>
        <a:sx xmlns:a="http://schemas.openxmlformats.org/drawingml/2006/main" n="1" d="1"/>
        <a:sy xmlns:a="http://schemas.openxmlformats.org/drawingml/2006/main"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Master" Target="/ppt/slideMasters/slideMaster1.xml" Id="R755d0f920b4c4727" /><Relationship Type="http://schemas.openxmlformats.org/officeDocument/2006/relationships/theme" Target="/ppt/theme/theme1.xml" Id="Rd41a9a9fd3a143a5" /><Relationship Type="http://schemas.openxmlformats.org/officeDocument/2006/relationships/notesMaster" Target="/ppt/notesMasters/notesMaster1.xml" Id="R76b3dec0088c47d2" /><Relationship Type="http://schemas.openxmlformats.org/officeDocument/2006/relationships/presProps" Target="/ppt/presProps.xml" Id="R0b7bf233b65547f8" /><Relationship Type="http://schemas.openxmlformats.org/officeDocument/2006/relationships/viewProps" Target="/ppt/viewProps.xml" Id="R2660b879415f4ec4" /><Relationship Type="http://schemas.openxmlformats.org/officeDocument/2006/relationships/tableStyles" Target="/ppt/tableStyles.xml" Id="R4f0cfe5d48f7405d" /><Relationship Type="http://schemas.openxmlformats.org/officeDocument/2006/relationships/slide" Target="/ppt/slides/slide1.xml" Id="R0690dc87173f4d8f" /><Relationship Type="http://schemas.openxmlformats.org/officeDocument/2006/relationships/slide" Target="/ppt/slides/slide2.xml" Id="R9aa1389d06384bd1" /><Relationship Type="http://schemas.openxmlformats.org/officeDocument/2006/relationships/slide" Target="/ppt/slides/slide3.xml" Id="Rb02cbf5c5e8b4170" /><Relationship Type="http://schemas.openxmlformats.org/officeDocument/2006/relationships/slide" Target="/ppt/slides/slide4.xml" Id="R0124fdbf138e48a3" /><Relationship Type="http://schemas.openxmlformats.org/officeDocument/2006/relationships/slide" Target="/ppt/slides/slide5.xml" Id="R3d9273dc36844a98" /><Relationship Type="http://schemas.openxmlformats.org/officeDocument/2006/relationships/slide" Target="/ppt/slides/slide6.xml" Id="R0111978959a74ba6" /><Relationship Type="http://schemas.openxmlformats.org/officeDocument/2006/relationships/slide" Target="/ppt/slides/slide7.xml" Id="R43f1ee5273964b43" /><Relationship Type="http://schemas.openxmlformats.org/officeDocument/2006/relationships/slide" Target="/ppt/slides/slide8.xml" Id="R6bab5316204d4165" /><Relationship Type="http://schemas.openxmlformats.org/officeDocument/2006/relationships/slide" Target="/ppt/slides/slide9.xml" Id="R28ccffceb95b4d11" /><Relationship Type="http://schemas.openxmlformats.org/officeDocument/2006/relationships/slide" Target="/ppt/slides/slide10.xml" Id="R1103729687544cae" /><Relationship Type="http://schemas.openxmlformats.org/officeDocument/2006/relationships/slide" Target="/ppt/slides/slide11.xml" Id="R8516c3632f0b4b5c" /><Relationship Type="http://schemas.openxmlformats.org/officeDocument/2006/relationships/slide" Target="/ppt/slides/slide12.xml" Id="R36ed4e6129934f2e" /><Relationship Type="http://schemas.openxmlformats.org/officeDocument/2006/relationships/slide" Target="/ppt/slides/slide13.xml" Id="R840433568c7b49da" /><Relationship Type="http://schemas.openxmlformats.org/officeDocument/2006/relationships/slide" Target="/ppt/slides/slide14.xml" Id="R9a9262350d7c4690" /><Relationship Type="http://schemas.openxmlformats.org/officeDocument/2006/relationships/slide" Target="/ppt/slides/slide15.xml" Id="R48444935e5984f39" /><Relationship Type="http://schemas.openxmlformats.org/officeDocument/2006/relationships/slide" Target="/ppt/slides/slide16.xml" Id="R2fbd37a47995428c" /><Relationship Type="http://schemas.openxmlformats.org/officeDocument/2006/relationships/slide" Target="/ppt/slides/slide17.xml" Id="R25e946f731fd472e" /><Relationship Type="http://schemas.openxmlformats.org/officeDocument/2006/relationships/slide" Target="/ppt/slides/slide18.xml" Id="Rf97b27dd09114e5c" /><Relationship Type="http://schemas.openxmlformats.org/officeDocument/2006/relationships/slide" Target="/ppt/slides/slide19.xml" Id="R723bd5bd04e44ba4" /><Relationship Type="http://schemas.openxmlformats.org/officeDocument/2006/relationships/slide" Target="/ppt/slides/slide20.xml" Id="R76fa5189ba394eca" /><Relationship Type="http://schemas.openxmlformats.org/officeDocument/2006/relationships/slide" Target="/ppt/slides/slide21.xml" Id="R0a44e471b0e64d81" /><Relationship Type="http://schemas.openxmlformats.org/officeDocument/2006/relationships/slide" Target="/ppt/slides/slide22.xml" Id="R8da62ac903e648f3" /><Relationship Type="http://schemas.openxmlformats.org/officeDocument/2006/relationships/slide" Target="/ppt/slides/slide23.xml" Id="Rc9ac8121db6540cb" /><Relationship Type="http://schemas.openxmlformats.org/officeDocument/2006/relationships/slide" Target="/ppt/slides/slide24.xml" Id="R12f8c0f10c884db1" /><Relationship Type="http://schemas.openxmlformats.org/officeDocument/2006/relationships/slide" Target="/ppt/slides/slide25.xml" Id="R9dabbda9b4964164" /><Relationship Type="http://schemas.openxmlformats.org/officeDocument/2006/relationships/slide" Target="/ppt/slides/slide26.xml" Id="R12cd04f122734428" /><Relationship Type="http://schemas.openxmlformats.org/officeDocument/2006/relationships/slide" Target="/ppt/slides/slide27.xml" Id="R1ad65e459d404824" /><Relationship Type="http://schemas.openxmlformats.org/officeDocument/2006/relationships/slide" Target="/ppt/slides/slide28.xml" Id="Rf604f6c3e3714b2f" /><Relationship Type="http://schemas.openxmlformats.org/officeDocument/2006/relationships/slide" Target="/ppt/slides/slide29.xml" Id="R16061459b6c64056" /><Relationship Type="http://schemas.openxmlformats.org/officeDocument/2006/relationships/slide" Target="/ppt/slides/slide30.xml" Id="R9f08cc37d52a47c7" /><Relationship Type="http://schemas.openxmlformats.org/officeDocument/2006/relationships/slide" Target="/ppt/slides/slide31.xml" Id="R552aebcb486540d9" /><Relationship Type="http://schemas.openxmlformats.org/officeDocument/2006/relationships/slide" Target="/ppt/slides/slide32.xml" Id="R8ca78dcc5a654152" /><Relationship Type="http://schemas.openxmlformats.org/officeDocument/2006/relationships/slide" Target="/ppt/slides/slide33.xml" Id="R9325275bb120431e" /><Relationship Type="http://schemas.openxmlformats.org/officeDocument/2006/relationships/slide" Target="/ppt/slides/slide34.xml" Id="Rae070330336d4fe0" /><Relationship Type="http://schemas.openxmlformats.org/officeDocument/2006/relationships/slide" Target="/ppt/slides/slide35.xml" Id="R59437667b491409a" /><Relationship Type="http://schemas.openxmlformats.org/officeDocument/2006/relationships/slide" Target="/ppt/slides/slide36.xml" Id="Rb5c487d46bc9406b" /></Relationships>
</file>

<file path=ppt/notesMasters/_rels/notesMaster1.xml.rels>&#65279;<?xml version="1.0" encoding="utf-8"?><Relationships xmlns="http://schemas.openxmlformats.org/package/2006/relationships"><Relationship Type="http://schemas.openxmlformats.org/officeDocument/2006/relationships/theme" Target="/ppt/notesMasters/theme/theme2.xml" Id="R2d59b9723c2a4c26" /></Relationships>
</file>

<file path=ppt/notesMasters/notesMaster1.xml><?xml version="1.0" encoding="utf-8"?>
<p:notesMaster xmlns:p="http://schemas.openxmlformats.org/presentationml/2006/main">
  <p:cSld>
    <p:bg>
      <p:bgRef idx="1001">
        <a:schemeClr xmlns:a="http://schemas.openxmlformats.org/drawingml/2006/main" val="bg1"/>
      </p:bgRef>
    </p:bg>
    <p:spTree>
      <p:nvGrpSpPr>
        <p:cNvPr id="1" name=""/>
        <p:cNvGrpSpPr/>
        <p:nvPr/>
      </p:nvGrpSpPr>
      <p:grpSpPr>
        <a:xfrm xmlns:a="http://schemas.openxmlformats.org/drawingml/2006/main"/>
      </p:grpSpPr>
      <p:sp>
        <p:nvSpPr>
          <p:cNvPr id="2" name="Header Placeholder"/>
          <p:cNvSpPr/>
          <p:nvPr>
            <p:ph type="hdr" sz="quarter"/>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3" name="Date Placeholder"/>
          <p:cNvSpPr/>
          <p:nvPr>
            <p:ph type="dt" sz="quarter" idx="1"/>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4" name="Slide Image Placeholder"/>
          <p:cNvSpPr/>
          <p:nvPr>
            <p:ph type="sldImg" idx="2"/>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5" name="Notes Placeholder"/>
          <p:cNvSpPr/>
          <p:nvPr>
            <p:ph type="body" sz="quarter" idx="3"/>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6" name="Footer Placeholder"/>
          <p:cNvSpPr/>
          <p:nvPr>
            <p:ph type="ftr" sz="quarter" idx="4"/>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7" name="Slide Number Placeholder"/>
          <p:cNvSpPr/>
          <p:nvPr>
            <p:ph type="sldNum" sz="quarter" idx="5"/>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Tree>
  </p:cSld>
  <p:clrMap bg1="lt1" tx1="dk1" bg2="lt2" tx2="dk2" accent1="accent1" accent2="accent2" accent3="accent3" accent4="accent4" accent5="accent5" accent6="accent6" hlink="hlink" folHlink="folHlink"/>
  <p:notesStyle>
    <a:lvl1pPr xmlns:a="http://schemas.openxmlformats.org/drawingml/2006/main" marL="0" algn="l" defTabSz="914400" rtl="0" eaLnBrk="1" latinLnBrk="0" hangingPunct="1">
      <a:defRPr sz="1200" kern="1200"/>
    </a:lvl1pPr>
  </p:notesStyle>
</p:notesMaster>
</file>

<file path=ppt/notesMasters/theme/theme2.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ppt/notesSlides/_rels/notesSlide1.xml.rels>&#65279;<?xml version="1.0" encoding="utf-8"?><Relationships xmlns="http://schemas.openxmlformats.org/package/2006/relationships"><Relationship Type="http://schemas.openxmlformats.org/officeDocument/2006/relationships/slide" Target="/ppt/slides/slide1.xml" Id="Rbcf76239b4724355" /><Relationship Type="http://schemas.openxmlformats.org/officeDocument/2006/relationships/notesMaster" Target="/ppt/notesMasters/notesMaster1.xml" Id="R0e366a6f9a8b4680" /></Relationships>
</file>

<file path=ppt/notesSlides/_rels/notesSlide10.xml.rels>&#65279;<?xml version="1.0" encoding="utf-8"?><Relationships xmlns="http://schemas.openxmlformats.org/package/2006/relationships"><Relationship Type="http://schemas.openxmlformats.org/officeDocument/2006/relationships/slide" Target="/ppt/slides/slide10.xml" Id="R1744c16d366e4561" /><Relationship Type="http://schemas.openxmlformats.org/officeDocument/2006/relationships/notesMaster" Target="/ppt/notesMasters/notesMaster1.xml" Id="R32d65509e6db40b7" /></Relationships>
</file>

<file path=ppt/notesSlides/_rels/notesSlide11.xml.rels>&#65279;<?xml version="1.0" encoding="utf-8"?><Relationships xmlns="http://schemas.openxmlformats.org/package/2006/relationships"><Relationship Type="http://schemas.openxmlformats.org/officeDocument/2006/relationships/slide" Target="/ppt/slides/slide11.xml" Id="R60566438feed4c00" /><Relationship Type="http://schemas.openxmlformats.org/officeDocument/2006/relationships/notesMaster" Target="/ppt/notesMasters/notesMaster1.xml" Id="R55572a3d024b4d82" /></Relationships>
</file>

<file path=ppt/notesSlides/_rels/notesSlide12.xml.rels>&#65279;<?xml version="1.0" encoding="utf-8"?><Relationships xmlns="http://schemas.openxmlformats.org/package/2006/relationships"><Relationship Type="http://schemas.openxmlformats.org/officeDocument/2006/relationships/slide" Target="/ppt/slides/slide12.xml" Id="R57690f96c5c04e51" /><Relationship Type="http://schemas.openxmlformats.org/officeDocument/2006/relationships/notesMaster" Target="/ppt/notesMasters/notesMaster1.xml" Id="Rffac36a3060b4517" /></Relationships>
</file>

<file path=ppt/notesSlides/_rels/notesSlide13.xml.rels>&#65279;<?xml version="1.0" encoding="utf-8"?><Relationships xmlns="http://schemas.openxmlformats.org/package/2006/relationships"><Relationship Type="http://schemas.openxmlformats.org/officeDocument/2006/relationships/slide" Target="/ppt/slides/slide13.xml" Id="Rb3cbbd3bec0a4fea" /><Relationship Type="http://schemas.openxmlformats.org/officeDocument/2006/relationships/notesMaster" Target="/ppt/notesMasters/notesMaster1.xml" Id="Rf8249581133142d9" /></Relationships>
</file>

<file path=ppt/notesSlides/_rels/notesSlide14.xml.rels>&#65279;<?xml version="1.0" encoding="utf-8"?><Relationships xmlns="http://schemas.openxmlformats.org/package/2006/relationships"><Relationship Type="http://schemas.openxmlformats.org/officeDocument/2006/relationships/slide" Target="/ppt/slides/slide14.xml" Id="R157dd2e35a67416e" /><Relationship Type="http://schemas.openxmlformats.org/officeDocument/2006/relationships/notesMaster" Target="/ppt/notesMasters/notesMaster1.xml" Id="R12b9ca185bed4d4a" /></Relationships>
</file>

<file path=ppt/notesSlides/_rels/notesSlide15.xml.rels>&#65279;<?xml version="1.0" encoding="utf-8"?><Relationships xmlns="http://schemas.openxmlformats.org/package/2006/relationships"><Relationship Type="http://schemas.openxmlformats.org/officeDocument/2006/relationships/slide" Target="/ppt/slides/slide15.xml" Id="Re84903b8e7be4376" /><Relationship Type="http://schemas.openxmlformats.org/officeDocument/2006/relationships/notesMaster" Target="/ppt/notesMasters/notesMaster1.xml" Id="R8d3966e061654e31" /></Relationships>
</file>

<file path=ppt/notesSlides/_rels/notesSlide16.xml.rels>&#65279;<?xml version="1.0" encoding="utf-8"?><Relationships xmlns="http://schemas.openxmlformats.org/package/2006/relationships"><Relationship Type="http://schemas.openxmlformats.org/officeDocument/2006/relationships/slide" Target="/ppt/slides/slide16.xml" Id="R9e22e0d294db4f3b" /><Relationship Type="http://schemas.openxmlformats.org/officeDocument/2006/relationships/notesMaster" Target="/ppt/notesMasters/notesMaster1.xml" Id="R79795d19e3ad4652" /></Relationships>
</file>

<file path=ppt/notesSlides/_rels/notesSlide17.xml.rels>&#65279;<?xml version="1.0" encoding="utf-8"?><Relationships xmlns="http://schemas.openxmlformats.org/package/2006/relationships"><Relationship Type="http://schemas.openxmlformats.org/officeDocument/2006/relationships/slide" Target="/ppt/slides/slide17.xml" Id="Rb61eb19d59c34f86" /><Relationship Type="http://schemas.openxmlformats.org/officeDocument/2006/relationships/notesMaster" Target="/ppt/notesMasters/notesMaster1.xml" Id="Rf81155b359294936" /></Relationships>
</file>

<file path=ppt/notesSlides/_rels/notesSlide18.xml.rels>&#65279;<?xml version="1.0" encoding="utf-8"?><Relationships xmlns="http://schemas.openxmlformats.org/package/2006/relationships"><Relationship Type="http://schemas.openxmlformats.org/officeDocument/2006/relationships/slide" Target="/ppt/slides/slide18.xml" Id="Re0a78c0567904fc0" /><Relationship Type="http://schemas.openxmlformats.org/officeDocument/2006/relationships/notesMaster" Target="/ppt/notesMasters/notesMaster1.xml" Id="R169aa28dc7934146" /></Relationships>
</file>

<file path=ppt/notesSlides/_rels/notesSlide19.xml.rels>&#65279;<?xml version="1.0" encoding="utf-8"?><Relationships xmlns="http://schemas.openxmlformats.org/package/2006/relationships"><Relationship Type="http://schemas.openxmlformats.org/officeDocument/2006/relationships/slide" Target="/ppt/slides/slide19.xml" Id="Rec9382799c364489" /><Relationship Type="http://schemas.openxmlformats.org/officeDocument/2006/relationships/notesMaster" Target="/ppt/notesMasters/notesMaster1.xml" Id="R1bd9fd0113494db4" /></Relationships>
</file>

<file path=ppt/notesSlides/_rels/notesSlide2.xml.rels>&#65279;<?xml version="1.0" encoding="utf-8"?><Relationships xmlns="http://schemas.openxmlformats.org/package/2006/relationships"><Relationship Type="http://schemas.openxmlformats.org/officeDocument/2006/relationships/slide" Target="/ppt/slides/slide2.xml" Id="R4533e4550a094f18" /><Relationship Type="http://schemas.openxmlformats.org/officeDocument/2006/relationships/notesMaster" Target="/ppt/notesMasters/notesMaster1.xml" Id="R7e78e7c25640469d" /></Relationships>
</file>

<file path=ppt/notesSlides/_rels/notesSlide20.xml.rels>&#65279;<?xml version="1.0" encoding="utf-8"?><Relationships xmlns="http://schemas.openxmlformats.org/package/2006/relationships"><Relationship Type="http://schemas.openxmlformats.org/officeDocument/2006/relationships/slide" Target="/ppt/slides/slide20.xml" Id="Raa78d647b3de49cd" /><Relationship Type="http://schemas.openxmlformats.org/officeDocument/2006/relationships/notesMaster" Target="/ppt/notesMasters/notesMaster1.xml" Id="Rcd1c7ae91e7c44d8" /></Relationships>
</file>

<file path=ppt/notesSlides/_rels/notesSlide21.xml.rels>&#65279;<?xml version="1.0" encoding="utf-8"?><Relationships xmlns="http://schemas.openxmlformats.org/package/2006/relationships"><Relationship Type="http://schemas.openxmlformats.org/officeDocument/2006/relationships/slide" Target="/ppt/slides/slide21.xml" Id="Rd8e39dc1aa014492" /><Relationship Type="http://schemas.openxmlformats.org/officeDocument/2006/relationships/notesMaster" Target="/ppt/notesMasters/notesMaster1.xml" Id="Rdcbe218c2f0b493f" /></Relationships>
</file>

<file path=ppt/notesSlides/_rels/notesSlide22.xml.rels>&#65279;<?xml version="1.0" encoding="utf-8"?><Relationships xmlns="http://schemas.openxmlformats.org/package/2006/relationships"><Relationship Type="http://schemas.openxmlformats.org/officeDocument/2006/relationships/slide" Target="/ppt/slides/slide22.xml" Id="Re10944c6719d456d" /><Relationship Type="http://schemas.openxmlformats.org/officeDocument/2006/relationships/notesMaster" Target="/ppt/notesMasters/notesMaster1.xml" Id="R9170eb4cda544c78" /></Relationships>
</file>

<file path=ppt/notesSlides/_rels/notesSlide23.xml.rels>&#65279;<?xml version="1.0" encoding="utf-8"?><Relationships xmlns="http://schemas.openxmlformats.org/package/2006/relationships"><Relationship Type="http://schemas.openxmlformats.org/officeDocument/2006/relationships/slide" Target="/ppt/slides/slide23.xml" Id="R1ab6e1720a1f4d17" /><Relationship Type="http://schemas.openxmlformats.org/officeDocument/2006/relationships/notesMaster" Target="/ppt/notesMasters/notesMaster1.xml" Id="Rfa561a2321d844b9" /></Relationships>
</file>

<file path=ppt/notesSlides/_rels/notesSlide24.xml.rels>&#65279;<?xml version="1.0" encoding="utf-8"?><Relationships xmlns="http://schemas.openxmlformats.org/package/2006/relationships"><Relationship Type="http://schemas.openxmlformats.org/officeDocument/2006/relationships/slide" Target="/ppt/slides/slide24.xml" Id="Rce2cd1eec1134ddc" /><Relationship Type="http://schemas.openxmlformats.org/officeDocument/2006/relationships/notesMaster" Target="/ppt/notesMasters/notesMaster1.xml" Id="R9e2e428ce7544060" /></Relationships>
</file>

<file path=ppt/notesSlides/_rels/notesSlide25.xml.rels>&#65279;<?xml version="1.0" encoding="utf-8"?><Relationships xmlns="http://schemas.openxmlformats.org/package/2006/relationships"><Relationship Type="http://schemas.openxmlformats.org/officeDocument/2006/relationships/slide" Target="/ppt/slides/slide25.xml" Id="R96b7b81da00a447c" /><Relationship Type="http://schemas.openxmlformats.org/officeDocument/2006/relationships/notesMaster" Target="/ppt/notesMasters/notesMaster1.xml" Id="Radd9a733f4944f23" /></Relationships>
</file>

<file path=ppt/notesSlides/_rels/notesSlide26.xml.rels>&#65279;<?xml version="1.0" encoding="utf-8"?><Relationships xmlns="http://schemas.openxmlformats.org/package/2006/relationships"><Relationship Type="http://schemas.openxmlformats.org/officeDocument/2006/relationships/slide" Target="/ppt/slides/slide26.xml" Id="R42cc6f6236594039" /><Relationship Type="http://schemas.openxmlformats.org/officeDocument/2006/relationships/notesMaster" Target="/ppt/notesMasters/notesMaster1.xml" Id="R04614a04f28e4c06" /></Relationships>
</file>

<file path=ppt/notesSlides/_rels/notesSlide27.xml.rels>&#65279;<?xml version="1.0" encoding="utf-8"?><Relationships xmlns="http://schemas.openxmlformats.org/package/2006/relationships"><Relationship Type="http://schemas.openxmlformats.org/officeDocument/2006/relationships/slide" Target="/ppt/slides/slide27.xml" Id="Rf6ced2657ce04d49" /><Relationship Type="http://schemas.openxmlformats.org/officeDocument/2006/relationships/notesMaster" Target="/ppt/notesMasters/notesMaster1.xml" Id="R49f83e57a1d542cb" /></Relationships>
</file>

<file path=ppt/notesSlides/_rels/notesSlide28.xml.rels>&#65279;<?xml version="1.0" encoding="utf-8"?><Relationships xmlns="http://schemas.openxmlformats.org/package/2006/relationships"><Relationship Type="http://schemas.openxmlformats.org/officeDocument/2006/relationships/slide" Target="/ppt/slides/slide28.xml" Id="R85efb6518e9f4d7a" /><Relationship Type="http://schemas.openxmlformats.org/officeDocument/2006/relationships/notesMaster" Target="/ppt/notesMasters/notesMaster1.xml" Id="Rb1e18c66fd964061" /></Relationships>
</file>

<file path=ppt/notesSlides/_rels/notesSlide29.xml.rels>&#65279;<?xml version="1.0" encoding="utf-8"?><Relationships xmlns="http://schemas.openxmlformats.org/package/2006/relationships"><Relationship Type="http://schemas.openxmlformats.org/officeDocument/2006/relationships/slide" Target="/ppt/slides/slide29.xml" Id="Rb73d4269581d4b6e" /><Relationship Type="http://schemas.openxmlformats.org/officeDocument/2006/relationships/notesMaster" Target="/ppt/notesMasters/notesMaster1.xml" Id="Rff16cb8fda3142a2" /></Relationships>
</file>

<file path=ppt/notesSlides/_rels/notesSlide3.xml.rels>&#65279;<?xml version="1.0" encoding="utf-8"?><Relationships xmlns="http://schemas.openxmlformats.org/package/2006/relationships"><Relationship Type="http://schemas.openxmlformats.org/officeDocument/2006/relationships/slide" Target="/ppt/slides/slide3.xml" Id="R3cda05c672214377" /><Relationship Type="http://schemas.openxmlformats.org/officeDocument/2006/relationships/notesMaster" Target="/ppt/notesMasters/notesMaster1.xml" Id="R4d449531edd64fd5" /></Relationships>
</file>

<file path=ppt/notesSlides/_rels/notesSlide30.xml.rels>&#65279;<?xml version="1.0" encoding="utf-8"?><Relationships xmlns="http://schemas.openxmlformats.org/package/2006/relationships"><Relationship Type="http://schemas.openxmlformats.org/officeDocument/2006/relationships/slide" Target="/ppt/slides/slide30.xml" Id="R71fafb223e4c44a7" /><Relationship Type="http://schemas.openxmlformats.org/officeDocument/2006/relationships/notesMaster" Target="/ppt/notesMasters/notesMaster1.xml" Id="R844c2291e84c4a0e" /></Relationships>
</file>

<file path=ppt/notesSlides/_rels/notesSlide31.xml.rels>&#65279;<?xml version="1.0" encoding="utf-8"?><Relationships xmlns="http://schemas.openxmlformats.org/package/2006/relationships"><Relationship Type="http://schemas.openxmlformats.org/officeDocument/2006/relationships/slide" Target="/ppt/slides/slide31.xml" Id="R92a87eb2d80d4c2a" /><Relationship Type="http://schemas.openxmlformats.org/officeDocument/2006/relationships/notesMaster" Target="/ppt/notesMasters/notesMaster1.xml" Id="R5c4ff66891724025" /></Relationships>
</file>

<file path=ppt/notesSlides/_rels/notesSlide32.xml.rels>&#65279;<?xml version="1.0" encoding="utf-8"?><Relationships xmlns="http://schemas.openxmlformats.org/package/2006/relationships"><Relationship Type="http://schemas.openxmlformats.org/officeDocument/2006/relationships/slide" Target="/ppt/slides/slide32.xml" Id="R785661da37c14ef2" /><Relationship Type="http://schemas.openxmlformats.org/officeDocument/2006/relationships/notesMaster" Target="/ppt/notesMasters/notesMaster1.xml" Id="R32538162bcd549c4" /></Relationships>
</file>

<file path=ppt/notesSlides/_rels/notesSlide33.xml.rels>&#65279;<?xml version="1.0" encoding="utf-8"?><Relationships xmlns="http://schemas.openxmlformats.org/package/2006/relationships"><Relationship Type="http://schemas.openxmlformats.org/officeDocument/2006/relationships/slide" Target="/ppt/slides/slide33.xml" Id="R84d97bdb60f84ba2" /><Relationship Type="http://schemas.openxmlformats.org/officeDocument/2006/relationships/notesMaster" Target="/ppt/notesMasters/notesMaster1.xml" Id="R5f1f8e462c8d4295" /></Relationships>
</file>

<file path=ppt/notesSlides/_rels/notesSlide34.xml.rels>&#65279;<?xml version="1.0" encoding="utf-8"?><Relationships xmlns="http://schemas.openxmlformats.org/package/2006/relationships"><Relationship Type="http://schemas.openxmlformats.org/officeDocument/2006/relationships/slide" Target="/ppt/slides/slide34.xml" Id="R392cf831e3284092" /><Relationship Type="http://schemas.openxmlformats.org/officeDocument/2006/relationships/notesMaster" Target="/ppt/notesMasters/notesMaster1.xml" Id="Rb75f0f96c05249b2" /></Relationships>
</file>

<file path=ppt/notesSlides/_rels/notesSlide35.xml.rels>&#65279;<?xml version="1.0" encoding="utf-8"?><Relationships xmlns="http://schemas.openxmlformats.org/package/2006/relationships"><Relationship Type="http://schemas.openxmlformats.org/officeDocument/2006/relationships/slide" Target="/ppt/slides/slide35.xml" Id="R2ae25ab6e2804e3a" /><Relationship Type="http://schemas.openxmlformats.org/officeDocument/2006/relationships/notesMaster" Target="/ppt/notesMasters/notesMaster1.xml" Id="R368591dd4e8b4b96" /></Relationships>
</file>

<file path=ppt/notesSlides/_rels/notesSlide36.xml.rels>&#65279;<?xml version="1.0" encoding="utf-8"?><Relationships xmlns="http://schemas.openxmlformats.org/package/2006/relationships"><Relationship Type="http://schemas.openxmlformats.org/officeDocument/2006/relationships/slide" Target="/ppt/slides/slide36.xml" Id="R73af12f813a94c25" /><Relationship Type="http://schemas.openxmlformats.org/officeDocument/2006/relationships/notesMaster" Target="/ppt/notesMasters/notesMaster1.xml" Id="R9219a8d2c16a4280" /></Relationships>
</file>

<file path=ppt/notesSlides/_rels/notesSlide4.xml.rels>&#65279;<?xml version="1.0" encoding="utf-8"?><Relationships xmlns="http://schemas.openxmlformats.org/package/2006/relationships"><Relationship Type="http://schemas.openxmlformats.org/officeDocument/2006/relationships/slide" Target="/ppt/slides/slide4.xml" Id="R8fb4310548144bae" /><Relationship Type="http://schemas.openxmlformats.org/officeDocument/2006/relationships/notesMaster" Target="/ppt/notesMasters/notesMaster1.xml" Id="R53cd9b596e654a79" /></Relationships>
</file>

<file path=ppt/notesSlides/_rels/notesSlide5.xml.rels>&#65279;<?xml version="1.0" encoding="utf-8"?><Relationships xmlns="http://schemas.openxmlformats.org/package/2006/relationships"><Relationship Type="http://schemas.openxmlformats.org/officeDocument/2006/relationships/slide" Target="/ppt/slides/slide5.xml" Id="R8f3dfae8485143f5" /><Relationship Type="http://schemas.openxmlformats.org/officeDocument/2006/relationships/notesMaster" Target="/ppt/notesMasters/notesMaster1.xml" Id="Rc80a826ce24c4ea9" /></Relationships>
</file>

<file path=ppt/notesSlides/_rels/notesSlide6.xml.rels>&#65279;<?xml version="1.0" encoding="utf-8"?><Relationships xmlns="http://schemas.openxmlformats.org/package/2006/relationships"><Relationship Type="http://schemas.openxmlformats.org/officeDocument/2006/relationships/slide" Target="/ppt/slides/slide6.xml" Id="Rc3aab6943db64233" /><Relationship Type="http://schemas.openxmlformats.org/officeDocument/2006/relationships/notesMaster" Target="/ppt/notesMasters/notesMaster1.xml" Id="Rf57866111f2f4c94" /></Relationships>
</file>

<file path=ppt/notesSlides/_rels/notesSlide7.xml.rels>&#65279;<?xml version="1.0" encoding="utf-8"?><Relationships xmlns="http://schemas.openxmlformats.org/package/2006/relationships"><Relationship Type="http://schemas.openxmlformats.org/officeDocument/2006/relationships/slide" Target="/ppt/slides/slide7.xml" Id="R14a4c7b4c89546c6" /><Relationship Type="http://schemas.openxmlformats.org/officeDocument/2006/relationships/notesMaster" Target="/ppt/notesMasters/notesMaster1.xml" Id="Rfaef46cd067b4b4a" /></Relationships>
</file>

<file path=ppt/notesSlides/_rels/notesSlide8.xml.rels>&#65279;<?xml version="1.0" encoding="utf-8"?><Relationships xmlns="http://schemas.openxmlformats.org/package/2006/relationships"><Relationship Type="http://schemas.openxmlformats.org/officeDocument/2006/relationships/slide" Target="/ppt/slides/slide8.xml" Id="Rf2bc848f762b4cc7" /><Relationship Type="http://schemas.openxmlformats.org/officeDocument/2006/relationships/notesMaster" Target="/ppt/notesMasters/notesMaster1.xml" Id="R01fee30ad14a48fd" /></Relationships>
</file>

<file path=ppt/notesSlides/_rels/notesSlide9.xml.rels>&#65279;<?xml version="1.0" encoding="utf-8"?><Relationships xmlns="http://schemas.openxmlformats.org/package/2006/relationships"><Relationship Type="http://schemas.openxmlformats.org/officeDocument/2006/relationships/slide" Target="/ppt/slides/slide9.xml" Id="Re2b01871e5eb44fd" /><Relationship Type="http://schemas.openxmlformats.org/officeDocument/2006/relationships/notesMaster" Target="/ppt/notesMasters/notesMaster1.xml" Id="R7dd38526c4b74efc" /></Relationships>
</file>

<file path=ppt/notesSlides/notesSlide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Otvorite predavanje porukom: najbolja intervencija je ona koju preventiva učini nepotrebnom. Najavite dva ishoda iz službenog programa: izvori paljenja i mjere u objektima, poljoprivredi i šumarstvu.</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0.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Dopustite polaznicima da označe peć, punjače, kuhinju, garažu i ispušni sustav vozila kao moguće točke pregleda.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Naglasite da vatrogasac ne popravlja električnu instalaciju bez ovlasti: prepoznaje opasnost, isključuje ako je sigurno i obavještava odgovornu osobu.</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Povežite s člankom 43. Zakona: kod privremeno povećanog rizika osiguravaju se dodatne organizacijske i tehničke mjere.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Ne ulazite u tehničke postupke pretakanja. Polaznik treba znati prepoznati da pare i električno pražnjenje ne smiju biti u istom prostoru.</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Ovaj izvor paljenja posebno povežite s poljoprivredom: sijeno, biljna masa i spremišta. Pitajte polaznike koje znakove zagrijavanja mogu uočiti.</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Ovaj primjer je preuzet iz dostavljene prezentacije i vrlo je razumljiv polaznicima: pare mogu stvoriti opasnu smjesu i bez vidljivog izlijevanja.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Čitajte samo lijevi stupac i tražite odgovor polaznika prije otkrivanja desnog stupca. Poticati kratke, operativne odgovore.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7.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Naglasite razliku: u javnom objektu broj i nepoznavanje korisnika prostora povećavaju posljedice zapreka i loše organizacije.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8.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Ovo je glavni slajd za pamćenje. Pet mjera neka polaznici povežu s obilaskom vlastitog doma, doma kulture, škole ili vatrogasnog doma.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9.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Zatražite jedan primjer iz vlastitog doma. Ne pretvarajte slajd u popis propisa; cilj je navika promatranja prostora.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Povežite predavanje s lokalnim iskustvom DVD-a. Polaznicima najavite da završavaju s pet kratkih pitanja i primjenom na svakodnevne situacije.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0.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Povežite s člankom 15. Zakona: svatko ima pravo i obvezu biti upoznat s opasnostima od požara na mjestu boravka ili rada.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Objasnite sadržaj dojave: točna lokacija, što se vidi, jesu li osobe ugrožene, pristup i posebne opasnosti ako su poznate.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Ne ulazite u izračun broja aparata. Za razinu Vatrogasac dovoljno je razumjeti zašto aparat mora biti ispravan, označen i slobodno dostupan.</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Razgovor provedite kao brzu provjeru: u jednoj rečenici opasnost, u drugoj radnja.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Povežite s lokalnim područjem: polja, rubovi šume, cestovni pojas i sezona žetve. Ne obrađujete taktiku gašenja, nego sprječavanje.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Istaknite pet pojmova: zabrana, priprema, ograničenje, sredstva i pojačane mjere. Posljednji se veže uz članak 43. i žetvu kao primjer privremeno povećanog rizika.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Spomenite da Zakon predviđa vatrogasno dežurstvo kod poslova koji privremeno povećavaju opasnost, kao što su žetve, prema procjeni i propisanim uvjetima.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7.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Napomenite da je Program aktivnosti za 2026. aktualni državni okvir posebnih mjera; fokus predavanja ostaje na ponašanju polaznika i ulozi lokalne zajednice.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8.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Razjasnite granicu: polaznik uči prepoznati i postupati odgovorno, a stručne preglede i propisane kontrole provode ovlaštene osobe.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9.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Ovo je prijelaz na završnu provjeru. Zatražite od polaznika da zapamte redoslijed kao vlastiti kratki preventivni obilazak.</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Ovaj kratki uvod obnavlja vezu s predmetom Procesi gorenja i gašenja, ali fokus zadržite na djelovanju prije požara.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0.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Postavite svih pet pitanja prije prikazivanja odgovora. Kod točnih odgovora tražite i konkretan primjer iz svakodnevice.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Neka polaznici daju po jedan primjer za svaki uvjet u stvarnom prostoru.</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Tražite da polaznik uz najmanje tri izvora navede i konkretan primjer iz stvarnog prostora.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U odgovoru tražite barem jedan praktični primjer: slobodan izlaz, dostupan aparat ili uklonjen izvor paljenja.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Povežite pitanje sa žetvom: čišćenje stroja, pristup, sredstva za gašenje i vatrogasno dežurstvo prema riziku.</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Tražite od polaznika da u dojavi navedu mjesto, što gori, ugrožene osobe i poznate opasnosti.</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Zaključite rečenicom: polaznik nakon ovog predavanja mora znati primijetiti opasnost i poduzeti prvu sigurnu mjeru. Izvori su navedeni za pripremu i daljnju provjeru.</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Postavite pitanje: što je najlakše ukloniti u domu ili vatrogasnom domu? Vodite prema izvoru paljenja i odvajanju gorivog materijala.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Neka polaznici ponude jedan primjer iz doma, škole ili vatrogasnog doma i prevedu ga u četiri koraka.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U ovom dijelu koristite primjere iz dostavljene prezentacije: otvoreni plamen, zagrijane površine, električna energija i zapaljive tekućine.</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7.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Ovo je temeljni popis za ponavljanje. Nakon pregleda svaki je izvor obrađen pojedinačno na sljedećim slajdovima. Naglasite da zapaljive tekućine nisu izvor paljenja, nego goriva tvar čije pare mogu susresti jedan od izvora.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8.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Zatražite primjer gdje se u domu ili DVD-u koristi otvoreni plamen. Posebno istaknite odvajanje gorivih materijala prije rada.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9.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t>Primjer iz dostavljenog materijala: ne pušiti u krevetu. Objasnite razliku između vidljivog plamena i prikrivenog tinjanja.</a:t>
            </a:r>
          </a:p>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slideLayouts/_rels/slideLayout2.xml.rels>&#65279;<?xml version="1.0" encoding="utf-8"?><Relationships xmlns="http://schemas.openxmlformats.org/package/2006/relationships"><Relationship Type="http://schemas.openxmlformats.org/officeDocument/2006/relationships/slideMaster" Target="/ppt/slideMasters/slideMaster1.xml" Id="Rca670f2684f44d78" /></Relationships>
</file>

<file path=ppt/slideLayouts/slideLayout2.xml><?xml version="1.0" encoding="utf-8"?>
<p:sldLayout xmlns:p="http://schemas.openxmlformats.org/presentationml/2006/main" type="title">
  <p:cSld name="Title Slide">
    <p:spTree>
      <p:nvGrpSpPr>
        <p:cNvPr id="1" name=""/>
        <p:cNvGrpSpPr/>
        <p:nvPr/>
      </p:nvGrpSpPr>
      <p:grpSpPr>
        <a:xfrm xmlns:a="http://schemas.openxmlformats.org/drawingml/2006/main"/>
      </p:grpSpPr>
    </p:spTree>
  </p:cSld>
</p:sldLayout>
</file>

<file path=ppt/slideMasters/_rels/slideMaster1.xml.rels>&#65279;<?xml version="1.0" encoding="utf-8"?><Relationships xmlns="http://schemas.openxmlformats.org/package/2006/relationships"><Relationship Type="http://schemas.openxmlformats.org/officeDocument/2006/relationships/theme" Target="/ppt/theme/theme1.xml" Id="Rc82fb16f8d474b09" /><Relationship Type="http://schemas.openxmlformats.org/officeDocument/2006/relationships/slideLayout" Target="/ppt/slideLayouts/slideLayout2.xml" Id="R411db54e02504780" /></Relationships>
</file>

<file path=ppt/slideMasters/slideMaster1.xml><?xml version="1.0" encoding="utf-8"?>
<p:sldMaster xmlns:p="http://schemas.openxmlformats.org/presentationml/2006/main">
  <p:cSld name="Master">
    <p:bg>
      <p:bgRef idx="1001">
        <a:schemeClr xmlns:a="http://schemas.openxmlformats.org/drawingml/2006/main" val="bg1"/>
      </p:bgRef>
    </p:bg>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411db54e02504780"/>
  </p:sldLayoutIdLst>
  <p:txStyles>
    <p:titleStyle>
      <a:lvl1pPr xmlns:a="http://schemas.openxmlformats.org/drawingml/2006/main" algn="l">
        <a:lnSpc>
          <a:spcPct val="90000"/>
        </a:lnSpc>
        <a:spcBef>
          <a:spcPts val="0"/>
        </a:spcBef>
        <a:buNone/>
        <a:defRPr sz="4400">
          <a:solidFill>
            <a:schemeClr val="tx1"/>
          </a:solidFill>
          <a:latin typeface="+mj-lt"/>
          <a:ea typeface="+mj-lt"/>
          <a:cs typeface="+mj-lt"/>
        </a:defRPr>
      </a:lvl1pPr>
    </p:titleStyle>
    <p:bodyStyle>
      <a:lvl1pPr xmlns:a="http://schemas.openxmlformats.org/drawingml/2006/main" marL="228600" indent="-228600" algn="l">
        <a:lnSpc>
          <a:spcPct val="90000"/>
        </a:lnSpc>
        <a:spcBef>
          <a:spcPts val="1000"/>
        </a:spcBef>
        <a:buChar char="•"/>
        <a:defRPr sz="2800">
          <a:solidFill>
            <a:schemeClr val="tx1"/>
          </a:solidFill>
          <a:latin typeface="+mn-lt"/>
          <a:ea typeface="+mn-lt"/>
          <a:cs typeface="+mn-lt"/>
        </a:defRPr>
      </a:lvl1pPr>
      <a:lvl2pPr xmlns:a="http://schemas.openxmlformats.org/drawingml/2006/main" marL="685800" indent="-228600" algn="l">
        <a:lnSpc>
          <a:spcPct val="90000"/>
        </a:lnSpc>
        <a:spcBef>
          <a:spcPts val="500"/>
        </a:spcBef>
        <a:buChar char="•"/>
        <a:defRPr sz="2400">
          <a:solidFill>
            <a:schemeClr val="tx1"/>
          </a:solidFill>
          <a:latin typeface="+mn-lt"/>
          <a:ea typeface="+mn-lt"/>
          <a:cs typeface="+mn-lt"/>
        </a:defRPr>
      </a:lvl2pPr>
      <a:lvl3pPr xmlns:a="http://schemas.openxmlformats.org/drawingml/2006/main" marL="1143000" indent="-228600" algn="l">
        <a:lnSpc>
          <a:spcPct val="90000"/>
        </a:lnSpc>
        <a:spcBef>
          <a:spcPts val="500"/>
        </a:spcBef>
        <a:buChar char="•"/>
        <a:defRPr sz="2000">
          <a:solidFill>
            <a:schemeClr val="tx1"/>
          </a:solidFill>
          <a:latin typeface="+mn-lt"/>
          <a:ea typeface="+mn-lt"/>
          <a:cs typeface="+mn-lt"/>
        </a:defRPr>
      </a:lvl3pPr>
      <a:lvl4pPr xmlns:a="http://schemas.openxmlformats.org/drawingml/2006/main" marL="1600200" indent="-228600" algn="l">
        <a:lnSpc>
          <a:spcPct val="90000"/>
        </a:lnSpc>
        <a:spcBef>
          <a:spcPts val="500"/>
        </a:spcBef>
        <a:buChar char="•"/>
        <a:defRPr sz="1800">
          <a:solidFill>
            <a:schemeClr val="tx1"/>
          </a:solidFill>
          <a:latin typeface="+mn-lt"/>
          <a:ea typeface="+mn-lt"/>
          <a:cs typeface="+mn-lt"/>
        </a:defRPr>
      </a:lvl4pPr>
      <a:lvl5pPr xmlns:a="http://schemas.openxmlformats.org/drawingml/2006/main" marL="2057400" indent="-228600" algn="l">
        <a:lnSpc>
          <a:spcPct val="90000"/>
        </a:lnSpc>
        <a:spcBef>
          <a:spcPts val="500"/>
        </a:spcBef>
        <a:buChar char="•"/>
        <a:defRPr sz="1800">
          <a:solidFill>
            <a:schemeClr val="tx1"/>
          </a:solidFill>
          <a:latin typeface="+mn-lt"/>
          <a:ea typeface="+mn-lt"/>
          <a:cs typeface="+mn-lt"/>
        </a:defRPr>
      </a:lvl5pPr>
      <a:lvl6pPr xmlns:a="http://schemas.openxmlformats.org/drawingml/2006/main" marL="2514600" indent="-228600" algn="l">
        <a:lnSpc>
          <a:spcPct val="90000"/>
        </a:lnSpc>
        <a:spcBef>
          <a:spcPts val="500"/>
        </a:spcBef>
        <a:buChar char="•"/>
        <a:defRPr sz="1800">
          <a:solidFill>
            <a:schemeClr val="tx1"/>
          </a:solidFill>
          <a:latin typeface="+mn-lt"/>
          <a:ea typeface="+mn-lt"/>
          <a:cs typeface="+mn-lt"/>
        </a:defRPr>
      </a:lvl6pPr>
      <a:lvl7pPr xmlns:a="http://schemas.openxmlformats.org/drawingml/2006/main" marL="2971800" indent="-228600" algn="l">
        <a:lnSpc>
          <a:spcPct val="90000"/>
        </a:lnSpc>
        <a:spcBef>
          <a:spcPts val="500"/>
        </a:spcBef>
        <a:buChar char="•"/>
        <a:defRPr sz="1800">
          <a:solidFill>
            <a:schemeClr val="tx1"/>
          </a:solidFill>
          <a:latin typeface="+mn-lt"/>
          <a:ea typeface="+mn-lt"/>
          <a:cs typeface="+mn-lt"/>
        </a:defRPr>
      </a:lvl7pPr>
      <a:lvl8pPr xmlns:a="http://schemas.openxmlformats.org/drawingml/2006/main" marL="3429000" indent="-228600" algn="l">
        <a:lnSpc>
          <a:spcPct val="90000"/>
        </a:lnSpc>
        <a:spcBef>
          <a:spcPts val="500"/>
        </a:spcBef>
        <a:buChar char="•"/>
        <a:defRPr sz="1800">
          <a:solidFill>
            <a:schemeClr val="tx1"/>
          </a:solidFill>
          <a:latin typeface="+mn-lt"/>
          <a:ea typeface="+mn-lt"/>
          <a:cs typeface="+mn-lt"/>
        </a:defRPr>
      </a:lvl8pPr>
      <a:lvl9pPr xmlns:a="http://schemas.openxmlformats.org/drawingml/2006/main" marL="3886200" indent="-228600" algn="l">
        <a:lnSpc>
          <a:spcPct val="90000"/>
        </a:lnSpc>
        <a:spcBef>
          <a:spcPts val="500"/>
        </a:spcBef>
        <a:buChar char="•"/>
        <a:defRPr sz="1800">
          <a:solidFill>
            <a:schemeClr val="tx1"/>
          </a:solidFill>
          <a:latin typeface="+mn-lt"/>
          <a:ea typeface="+mn-lt"/>
          <a:cs typeface="+mn-lt"/>
        </a:defRPr>
      </a:lvl9pPr>
    </p:bodyStyle>
    <p:otherStyle>
      <a:lvl1pPr xmlns:a="http://schemas.openxmlformats.org/drawingml/2006/main" marL="0" algn="l">
        <a:buNone/>
        <a:defRPr sz="1800">
          <a:solidFill>
            <a:schemeClr val="tx1"/>
          </a:solidFill>
          <a:latin typeface="+mn-lt"/>
          <a:ea typeface="+mn-lt"/>
          <a:cs typeface="+mn-lt"/>
        </a:defRPr>
      </a:lvl1pPr>
      <a:lvl2pPr xmlns:a="http://schemas.openxmlformats.org/drawingml/2006/main" marL="457200" algn="l">
        <a:buNone/>
        <a:defRPr sz="1800">
          <a:solidFill>
            <a:schemeClr val="tx1"/>
          </a:solidFill>
          <a:latin typeface="+mn-lt"/>
          <a:ea typeface="+mn-lt"/>
          <a:cs typeface="+mn-lt"/>
        </a:defRPr>
      </a:lvl2pPr>
      <a:lvl3pPr xmlns:a="http://schemas.openxmlformats.org/drawingml/2006/main" marL="914400" algn="l">
        <a:buNone/>
        <a:defRPr sz="1800">
          <a:solidFill>
            <a:schemeClr val="tx1"/>
          </a:solidFill>
          <a:latin typeface="+mn-lt"/>
          <a:ea typeface="+mn-lt"/>
          <a:cs typeface="+mn-lt"/>
        </a:defRPr>
      </a:lvl3pPr>
      <a:lvl4pPr xmlns:a="http://schemas.openxmlformats.org/drawingml/2006/main" marL="1371600" algn="l">
        <a:buNone/>
        <a:defRPr sz="1800">
          <a:solidFill>
            <a:schemeClr val="tx1"/>
          </a:solidFill>
          <a:latin typeface="+mn-lt"/>
          <a:ea typeface="+mn-lt"/>
          <a:cs typeface="+mn-lt"/>
        </a:defRPr>
      </a:lvl4pPr>
      <a:lvl5pPr xmlns:a="http://schemas.openxmlformats.org/drawingml/2006/main" marL="1828800" algn="l">
        <a:buNone/>
        <a:defRPr sz="1800">
          <a:solidFill>
            <a:schemeClr val="tx1"/>
          </a:solidFill>
          <a:latin typeface="+mn-lt"/>
          <a:ea typeface="+mn-lt"/>
          <a:cs typeface="+mn-lt"/>
        </a:defRPr>
      </a:lvl5pPr>
      <a:lvl6pPr xmlns:a="http://schemas.openxmlformats.org/drawingml/2006/main" marL="2286000" algn="l">
        <a:buNone/>
        <a:defRPr sz="1800">
          <a:solidFill>
            <a:schemeClr val="tx1"/>
          </a:solidFill>
          <a:latin typeface="+mn-lt"/>
          <a:ea typeface="+mn-lt"/>
          <a:cs typeface="+mn-lt"/>
        </a:defRPr>
      </a:lvl6pPr>
      <a:lvl7pPr xmlns:a="http://schemas.openxmlformats.org/drawingml/2006/main" marL="2743200" algn="l">
        <a:buNone/>
        <a:defRPr sz="1800">
          <a:solidFill>
            <a:schemeClr val="tx1"/>
          </a:solidFill>
          <a:latin typeface="+mn-lt"/>
          <a:ea typeface="+mn-lt"/>
          <a:cs typeface="+mn-lt"/>
        </a:defRPr>
      </a:lvl7pPr>
      <a:lvl8pPr xmlns:a="http://schemas.openxmlformats.org/drawingml/2006/main" marL="3200400" algn="l">
        <a:buNone/>
        <a:defRPr sz="1800">
          <a:solidFill>
            <a:schemeClr val="tx1"/>
          </a:solidFill>
          <a:latin typeface="+mn-lt"/>
          <a:ea typeface="+mn-lt"/>
          <a:cs typeface="+mn-lt"/>
        </a:defRPr>
      </a:lvl8pPr>
      <a:lvl9pPr xmlns:a="http://schemas.openxmlformats.org/drawingml/2006/main" marL="3657600" algn="l">
        <a:buNone/>
        <a:defRPr sz="1800">
          <a:solidFill>
            <a:schemeClr val="tx1"/>
          </a:solidFill>
          <a:latin typeface="+mn-lt"/>
          <a:ea typeface="+mn-lt"/>
          <a:cs typeface="+mn-lt"/>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ppt/slideLayouts/slideLayout2.xml" Id="R5a12ed3be03a43aa" /><Relationship Type="http://schemas.openxmlformats.org/officeDocument/2006/relationships/notesSlide" Target="/ppt/notesSlides/notesSlide1.xml" Id="R5079fe133cdc4a09" /></Relationships>
</file>

<file path=ppt/slides/_rels/slide10.xml.rels>&#65279;<?xml version="1.0" encoding="utf-8"?><Relationships xmlns="http://schemas.openxmlformats.org/package/2006/relationships"><Relationship Type="http://schemas.openxmlformats.org/officeDocument/2006/relationships/slideLayout" Target="/ppt/slideLayouts/slideLayout2.xml" Id="R0b31c067fbed4759" /><Relationship Type="http://schemas.openxmlformats.org/officeDocument/2006/relationships/notesSlide" Target="/ppt/notesSlides/notesSlide10.xml" Id="R27e118567b6e4906" /></Relationships>
</file>

<file path=ppt/slides/_rels/slide11.xml.rels>&#65279;<?xml version="1.0" encoding="utf-8"?><Relationships xmlns="http://schemas.openxmlformats.org/package/2006/relationships"><Relationship Type="http://schemas.openxmlformats.org/officeDocument/2006/relationships/slideLayout" Target="/ppt/slideLayouts/slideLayout2.xml" Id="Rbf1906a23efa4605" /><Relationship Type="http://schemas.openxmlformats.org/officeDocument/2006/relationships/notesSlide" Target="/ppt/notesSlides/notesSlide11.xml" Id="R9e9d8bc320bb4090" /></Relationships>
</file>

<file path=ppt/slides/_rels/slide12.xml.rels>&#65279;<?xml version="1.0" encoding="utf-8"?><Relationships xmlns="http://schemas.openxmlformats.org/package/2006/relationships"><Relationship Type="http://schemas.openxmlformats.org/officeDocument/2006/relationships/slideLayout" Target="/ppt/slideLayouts/slideLayout2.xml" Id="Re3b3e44fb05b45f4" /><Relationship Type="http://schemas.openxmlformats.org/officeDocument/2006/relationships/notesSlide" Target="/ppt/notesSlides/notesSlide12.xml" Id="Raca00bfef7f84faf" /></Relationships>
</file>

<file path=ppt/slides/_rels/slide13.xml.rels>&#65279;<?xml version="1.0" encoding="utf-8"?><Relationships xmlns="http://schemas.openxmlformats.org/package/2006/relationships"><Relationship Type="http://schemas.openxmlformats.org/officeDocument/2006/relationships/slideLayout" Target="/ppt/slideLayouts/slideLayout2.xml" Id="Rec70a0e0d8164472" /><Relationship Type="http://schemas.openxmlformats.org/officeDocument/2006/relationships/notesSlide" Target="/ppt/notesSlides/notesSlide13.xml" Id="R3d304e28d22a45c0" /></Relationships>
</file>

<file path=ppt/slides/_rels/slide14.xml.rels>&#65279;<?xml version="1.0" encoding="utf-8"?><Relationships xmlns="http://schemas.openxmlformats.org/package/2006/relationships"><Relationship Type="http://schemas.openxmlformats.org/officeDocument/2006/relationships/slideLayout" Target="/ppt/slideLayouts/slideLayout2.xml" Id="R61acd6df9c5f4e02" /><Relationship Type="http://schemas.openxmlformats.org/officeDocument/2006/relationships/notesSlide" Target="/ppt/notesSlides/notesSlide14.xml" Id="Rafb7cda717c3440d" /></Relationships>
</file>

<file path=ppt/slides/_rels/slide15.xml.rels>&#65279;<?xml version="1.0" encoding="utf-8"?><Relationships xmlns="http://schemas.openxmlformats.org/package/2006/relationships"><Relationship Type="http://schemas.openxmlformats.org/officeDocument/2006/relationships/slideLayout" Target="/ppt/slideLayouts/slideLayout2.xml" Id="R2a9c5887d45c4ff6" /><Relationship Type="http://schemas.openxmlformats.org/officeDocument/2006/relationships/notesSlide" Target="/ppt/notesSlides/notesSlide15.xml" Id="R3a70642149ad4c0c" /></Relationships>
</file>

<file path=ppt/slides/_rels/slide16.xml.rels>&#65279;<?xml version="1.0" encoding="utf-8"?><Relationships xmlns="http://schemas.openxmlformats.org/package/2006/relationships"><Relationship Type="http://schemas.openxmlformats.org/officeDocument/2006/relationships/slideLayout" Target="/ppt/slideLayouts/slideLayout2.xml" Id="R1bc0c8ff732c4e6f" /><Relationship Type="http://schemas.openxmlformats.org/officeDocument/2006/relationships/notesSlide" Target="/ppt/notesSlides/notesSlide16.xml" Id="Rc2e7362678b84492" /></Relationships>
</file>

<file path=ppt/slides/_rels/slide17.xml.rels>&#65279;<?xml version="1.0" encoding="utf-8"?><Relationships xmlns="http://schemas.openxmlformats.org/package/2006/relationships"><Relationship Type="http://schemas.openxmlformats.org/officeDocument/2006/relationships/slideLayout" Target="/ppt/slideLayouts/slideLayout2.xml" Id="R2efec8a9193449b7" /><Relationship Type="http://schemas.openxmlformats.org/officeDocument/2006/relationships/notesSlide" Target="/ppt/notesSlides/notesSlide17.xml" Id="Rcd6feadd33ec4e5e" /></Relationships>
</file>

<file path=ppt/slides/_rels/slide18.xml.rels>&#65279;<?xml version="1.0" encoding="utf-8"?><Relationships xmlns="http://schemas.openxmlformats.org/package/2006/relationships"><Relationship Type="http://schemas.openxmlformats.org/officeDocument/2006/relationships/slideLayout" Target="/ppt/slideLayouts/slideLayout2.xml" Id="Rd1455701406f4e97" /><Relationship Type="http://schemas.openxmlformats.org/officeDocument/2006/relationships/notesSlide" Target="/ppt/notesSlides/notesSlide18.xml" Id="R0a3712e225b64bb3" /></Relationships>
</file>

<file path=ppt/slides/_rels/slide19.xml.rels>&#65279;<?xml version="1.0" encoding="utf-8"?><Relationships xmlns="http://schemas.openxmlformats.org/package/2006/relationships"><Relationship Type="http://schemas.openxmlformats.org/officeDocument/2006/relationships/slideLayout" Target="/ppt/slideLayouts/slideLayout2.xml" Id="R859978240dee4243" /><Relationship Type="http://schemas.openxmlformats.org/officeDocument/2006/relationships/notesSlide" Target="/ppt/notesSlides/notesSlide19.xml" Id="Rb8e487bf69df4650" /></Relationships>
</file>

<file path=ppt/slides/_rels/slide2.xml.rels>&#65279;<?xml version="1.0" encoding="utf-8"?><Relationships xmlns="http://schemas.openxmlformats.org/package/2006/relationships"><Relationship Type="http://schemas.openxmlformats.org/officeDocument/2006/relationships/slideLayout" Target="/ppt/slideLayouts/slideLayout2.xml" Id="Rdf2122cccdc34d61" /><Relationship Type="http://schemas.openxmlformats.org/officeDocument/2006/relationships/notesSlide" Target="/ppt/notesSlides/notesSlide2.xml" Id="Rade7892084e0413e" /></Relationships>
</file>

<file path=ppt/slides/_rels/slide20.xml.rels>&#65279;<?xml version="1.0" encoding="utf-8"?><Relationships xmlns="http://schemas.openxmlformats.org/package/2006/relationships"><Relationship Type="http://schemas.openxmlformats.org/officeDocument/2006/relationships/slideLayout" Target="/ppt/slideLayouts/slideLayout2.xml" Id="R7fa424a530bc4834" /><Relationship Type="http://schemas.openxmlformats.org/officeDocument/2006/relationships/notesSlide" Target="/ppt/notesSlides/notesSlide20.xml" Id="R76410a32867840f5" /></Relationships>
</file>

<file path=ppt/slides/_rels/slide21.xml.rels>&#65279;<?xml version="1.0" encoding="utf-8"?><Relationships xmlns="http://schemas.openxmlformats.org/package/2006/relationships"><Relationship Type="http://schemas.openxmlformats.org/officeDocument/2006/relationships/slideLayout" Target="/ppt/slideLayouts/slideLayout2.xml" Id="R5985235276744b22" /><Relationship Type="http://schemas.openxmlformats.org/officeDocument/2006/relationships/notesSlide" Target="/ppt/notesSlides/notesSlide21.xml" Id="Rb91a222f0ea946ec" /></Relationships>
</file>

<file path=ppt/slides/_rels/slide22.xml.rels>&#65279;<?xml version="1.0" encoding="utf-8"?><Relationships xmlns="http://schemas.openxmlformats.org/package/2006/relationships"><Relationship Type="http://schemas.openxmlformats.org/officeDocument/2006/relationships/slideLayout" Target="/ppt/slideLayouts/slideLayout2.xml" Id="Rcee0c486d97e4696" /><Relationship Type="http://schemas.openxmlformats.org/officeDocument/2006/relationships/notesSlide" Target="/ppt/notesSlides/notesSlide22.xml" Id="Rb0830a0afd664aa4" /></Relationships>
</file>

<file path=ppt/slides/_rels/slide23.xml.rels>&#65279;<?xml version="1.0" encoding="utf-8"?><Relationships xmlns="http://schemas.openxmlformats.org/package/2006/relationships"><Relationship Type="http://schemas.openxmlformats.org/officeDocument/2006/relationships/slideLayout" Target="/ppt/slideLayouts/slideLayout2.xml" Id="R9e93cd816bfc4fd5" /><Relationship Type="http://schemas.openxmlformats.org/officeDocument/2006/relationships/notesSlide" Target="/ppt/notesSlides/notesSlide23.xml" Id="Rbf36349d37e54747" /></Relationships>
</file>

<file path=ppt/slides/_rels/slide24.xml.rels>&#65279;<?xml version="1.0" encoding="utf-8"?><Relationships xmlns="http://schemas.openxmlformats.org/package/2006/relationships"><Relationship Type="http://schemas.openxmlformats.org/officeDocument/2006/relationships/slideLayout" Target="/ppt/slideLayouts/slideLayout2.xml" Id="R052d024b37604c47" /><Relationship Type="http://schemas.openxmlformats.org/officeDocument/2006/relationships/notesSlide" Target="/ppt/notesSlides/notesSlide24.xml" Id="R1135bf2d62de467c" /></Relationships>
</file>

<file path=ppt/slides/_rels/slide25.xml.rels>&#65279;<?xml version="1.0" encoding="utf-8"?><Relationships xmlns="http://schemas.openxmlformats.org/package/2006/relationships"><Relationship Type="http://schemas.openxmlformats.org/officeDocument/2006/relationships/slideLayout" Target="/ppt/slideLayouts/slideLayout2.xml" Id="R672662712850431d" /><Relationship Type="http://schemas.openxmlformats.org/officeDocument/2006/relationships/notesSlide" Target="/ppt/notesSlides/notesSlide25.xml" Id="Reaf810b91bd64f5e" /></Relationships>
</file>

<file path=ppt/slides/_rels/slide26.xml.rels>&#65279;<?xml version="1.0" encoding="utf-8"?><Relationships xmlns="http://schemas.openxmlformats.org/package/2006/relationships"><Relationship Type="http://schemas.openxmlformats.org/officeDocument/2006/relationships/slideLayout" Target="/ppt/slideLayouts/slideLayout2.xml" Id="R7cd09c3935eb450a" /><Relationship Type="http://schemas.openxmlformats.org/officeDocument/2006/relationships/notesSlide" Target="/ppt/notesSlides/notesSlide26.xml" Id="Ra80b1b8417204934" /></Relationships>
</file>

<file path=ppt/slides/_rels/slide27.xml.rels>&#65279;<?xml version="1.0" encoding="utf-8"?><Relationships xmlns="http://schemas.openxmlformats.org/package/2006/relationships"><Relationship Type="http://schemas.openxmlformats.org/officeDocument/2006/relationships/slideLayout" Target="/ppt/slideLayouts/slideLayout2.xml" Id="Rf4c06e34d99a4fc9" /><Relationship Type="http://schemas.openxmlformats.org/officeDocument/2006/relationships/notesSlide" Target="/ppt/notesSlides/notesSlide27.xml" Id="R1cdda9629b4f4da4" /></Relationships>
</file>

<file path=ppt/slides/_rels/slide28.xml.rels>&#65279;<?xml version="1.0" encoding="utf-8"?><Relationships xmlns="http://schemas.openxmlformats.org/package/2006/relationships"><Relationship Type="http://schemas.openxmlformats.org/officeDocument/2006/relationships/slideLayout" Target="/ppt/slideLayouts/slideLayout2.xml" Id="R652570adb552421f" /><Relationship Type="http://schemas.openxmlformats.org/officeDocument/2006/relationships/notesSlide" Target="/ppt/notesSlides/notesSlide28.xml" Id="R854c9558948b4c94" /></Relationships>
</file>

<file path=ppt/slides/_rels/slide29.xml.rels>&#65279;<?xml version="1.0" encoding="utf-8"?><Relationships xmlns="http://schemas.openxmlformats.org/package/2006/relationships"><Relationship Type="http://schemas.openxmlformats.org/officeDocument/2006/relationships/slideLayout" Target="/ppt/slideLayouts/slideLayout2.xml" Id="R379d26d92dd049c8" /><Relationship Type="http://schemas.openxmlformats.org/officeDocument/2006/relationships/notesSlide" Target="/ppt/notesSlides/notesSlide29.xml" Id="R62baf6ab41844cde" /></Relationships>
</file>

<file path=ppt/slides/_rels/slide3.xml.rels>&#65279;<?xml version="1.0" encoding="utf-8"?><Relationships xmlns="http://schemas.openxmlformats.org/package/2006/relationships"><Relationship Type="http://schemas.openxmlformats.org/officeDocument/2006/relationships/slideLayout" Target="/ppt/slideLayouts/slideLayout2.xml" Id="R8163823d5c234f15" /><Relationship Type="http://schemas.openxmlformats.org/officeDocument/2006/relationships/notesSlide" Target="/ppt/notesSlides/notesSlide3.xml" Id="R786b0828a5de4d94" /></Relationships>
</file>

<file path=ppt/slides/_rels/slide30.xml.rels>&#65279;<?xml version="1.0" encoding="utf-8"?><Relationships xmlns="http://schemas.openxmlformats.org/package/2006/relationships"><Relationship Type="http://schemas.openxmlformats.org/officeDocument/2006/relationships/slideLayout" Target="/ppt/slideLayouts/slideLayout2.xml" Id="R29ccbfda21e545ea" /><Relationship Type="http://schemas.openxmlformats.org/officeDocument/2006/relationships/notesSlide" Target="/ppt/notesSlides/notesSlide30.xml" Id="R5768c3ce865b414c" /></Relationships>
</file>

<file path=ppt/slides/_rels/slide31.xml.rels>&#65279;<?xml version="1.0" encoding="utf-8"?><Relationships xmlns="http://schemas.openxmlformats.org/package/2006/relationships"><Relationship Type="http://schemas.openxmlformats.org/officeDocument/2006/relationships/slideLayout" Target="/ppt/slideLayouts/slideLayout2.xml" Id="R2328ec03928644a4" /><Relationship Type="http://schemas.openxmlformats.org/officeDocument/2006/relationships/notesSlide" Target="/ppt/notesSlides/notesSlide31.xml" Id="R1a3bdc0697de454e" /></Relationships>
</file>

<file path=ppt/slides/_rels/slide32.xml.rels>&#65279;<?xml version="1.0" encoding="utf-8"?><Relationships xmlns="http://schemas.openxmlformats.org/package/2006/relationships"><Relationship Type="http://schemas.openxmlformats.org/officeDocument/2006/relationships/slideLayout" Target="/ppt/slideLayouts/slideLayout2.xml" Id="R3c9d1cc56b06465a" /><Relationship Type="http://schemas.openxmlformats.org/officeDocument/2006/relationships/notesSlide" Target="/ppt/notesSlides/notesSlide32.xml" Id="R801911fa13f34ab8" /></Relationships>
</file>

<file path=ppt/slides/_rels/slide33.xml.rels>&#65279;<?xml version="1.0" encoding="utf-8"?><Relationships xmlns="http://schemas.openxmlformats.org/package/2006/relationships"><Relationship Type="http://schemas.openxmlformats.org/officeDocument/2006/relationships/slideLayout" Target="/ppt/slideLayouts/slideLayout2.xml" Id="R472d8ef15f1a4e2d" /><Relationship Type="http://schemas.openxmlformats.org/officeDocument/2006/relationships/notesSlide" Target="/ppt/notesSlides/notesSlide33.xml" Id="R8d53d117eeab44ef" /></Relationships>
</file>

<file path=ppt/slides/_rels/slide34.xml.rels>&#65279;<?xml version="1.0" encoding="utf-8"?><Relationships xmlns="http://schemas.openxmlformats.org/package/2006/relationships"><Relationship Type="http://schemas.openxmlformats.org/officeDocument/2006/relationships/slideLayout" Target="/ppt/slideLayouts/slideLayout2.xml" Id="R858aae606ffe4477" /><Relationship Type="http://schemas.openxmlformats.org/officeDocument/2006/relationships/notesSlide" Target="/ppt/notesSlides/notesSlide34.xml" Id="R3f30d6559e11445f" /></Relationships>
</file>

<file path=ppt/slides/_rels/slide35.xml.rels>&#65279;<?xml version="1.0" encoding="utf-8"?><Relationships xmlns="http://schemas.openxmlformats.org/package/2006/relationships"><Relationship Type="http://schemas.openxmlformats.org/officeDocument/2006/relationships/slideLayout" Target="/ppt/slideLayouts/slideLayout2.xml" Id="R114f0d0a9ad2436d" /><Relationship Type="http://schemas.openxmlformats.org/officeDocument/2006/relationships/notesSlide" Target="/ppt/notesSlides/notesSlide35.xml" Id="R8280f88c61db4a7f" /></Relationships>
</file>

<file path=ppt/slides/_rels/slide36.xml.rels>&#65279;<?xml version="1.0" encoding="utf-8"?><Relationships xmlns="http://schemas.openxmlformats.org/package/2006/relationships"><Relationship Type="http://schemas.openxmlformats.org/officeDocument/2006/relationships/slideLayout" Target="/ppt/slideLayouts/slideLayout2.xml" Id="R48b14d71db46443d" /><Relationship Type="http://schemas.openxmlformats.org/officeDocument/2006/relationships/notesSlide" Target="/ppt/notesSlides/notesSlide36.xml" Id="R33c56ebe1eb64803" /></Relationships>
</file>

<file path=ppt/slides/_rels/slide4.xml.rels>&#65279;<?xml version="1.0" encoding="utf-8"?><Relationships xmlns="http://schemas.openxmlformats.org/package/2006/relationships"><Relationship Type="http://schemas.openxmlformats.org/officeDocument/2006/relationships/slideLayout" Target="/ppt/slideLayouts/slideLayout2.xml" Id="Rc8be7428bcad4d4f" /><Relationship Type="http://schemas.openxmlformats.org/officeDocument/2006/relationships/notesSlide" Target="/ppt/notesSlides/notesSlide4.xml" Id="R6f451a660a8a46c3" /></Relationships>
</file>

<file path=ppt/slides/_rels/slide5.xml.rels>&#65279;<?xml version="1.0" encoding="utf-8"?><Relationships xmlns="http://schemas.openxmlformats.org/package/2006/relationships"><Relationship Type="http://schemas.openxmlformats.org/officeDocument/2006/relationships/slideLayout" Target="/ppt/slideLayouts/slideLayout2.xml" Id="Rcd18b5f86c67419b" /><Relationship Type="http://schemas.openxmlformats.org/officeDocument/2006/relationships/notesSlide" Target="/ppt/notesSlides/notesSlide5.xml" Id="R822e862a200e4b2b" /></Relationships>
</file>

<file path=ppt/slides/_rels/slide6.xml.rels>&#65279;<?xml version="1.0" encoding="utf-8"?><Relationships xmlns="http://schemas.openxmlformats.org/package/2006/relationships"><Relationship Type="http://schemas.openxmlformats.org/officeDocument/2006/relationships/slideLayout" Target="/ppt/slideLayouts/slideLayout2.xml" Id="Rbbf55f19a3f9470f" /><Relationship Type="http://schemas.openxmlformats.org/officeDocument/2006/relationships/notesSlide" Target="/ppt/notesSlides/notesSlide6.xml" Id="Rebe2b3b4dc5548de" /></Relationships>
</file>

<file path=ppt/slides/_rels/slide7.xml.rels>&#65279;<?xml version="1.0" encoding="utf-8"?><Relationships xmlns="http://schemas.openxmlformats.org/package/2006/relationships"><Relationship Type="http://schemas.openxmlformats.org/officeDocument/2006/relationships/slideLayout" Target="/ppt/slideLayouts/slideLayout2.xml" Id="Rf7ecd34f5a424a83" /><Relationship Type="http://schemas.openxmlformats.org/officeDocument/2006/relationships/notesSlide" Target="/ppt/notesSlides/notesSlide7.xml" Id="R4cba1124319c4ab6" /></Relationships>
</file>

<file path=ppt/slides/_rels/slide8.xml.rels>&#65279;<?xml version="1.0" encoding="utf-8"?><Relationships xmlns="http://schemas.openxmlformats.org/package/2006/relationships"><Relationship Type="http://schemas.openxmlformats.org/officeDocument/2006/relationships/slideLayout" Target="/ppt/slideLayouts/slideLayout2.xml" Id="R1161998919fb4826" /><Relationship Type="http://schemas.openxmlformats.org/officeDocument/2006/relationships/notesSlide" Target="/ppt/notesSlides/notesSlide8.xml" Id="R70923f52dc2d482a" /></Relationships>
</file>

<file path=ppt/slides/_rels/slide9.xml.rels>&#65279;<?xml version="1.0" encoding="utf-8"?><Relationships xmlns="http://schemas.openxmlformats.org/package/2006/relationships"><Relationship Type="http://schemas.openxmlformats.org/officeDocument/2006/relationships/slideLayout" Target="/ppt/slideLayouts/slideLayout2.xml" Id="R1b39beb044ae4568" /><Relationship Type="http://schemas.openxmlformats.org/officeDocument/2006/relationships/notesSlide" Target="/ppt/notesSlides/notesSlide9.xml" Id="R63cc98affc29438d" /></Relationships>
</file>

<file path=ppt/slides/slide1.xml><?xml version="1.0" encoding="utf-8"?>
<p:sld xmlns:p="http://schemas.openxmlformats.org/presentationml/2006/main">
  <p:cSld>
    <p:bg>
      <p:bgPr>
        <a:solidFill xmlns:a="http://schemas.openxmlformats.org/drawingml/2006/main">
          <a:srgbClr val="101B26"/>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ECACB909-840C-424F-BF3C-47C86267E39A}"/>
              </a:ext>
            </a:extLst>
          </p:cNvPr>
          <p:cNvSpPr>
            <a:spLocks xmlns:a="http://schemas.openxmlformats.org/drawingml/2006/main" noGrp="1"/>
          </p:cNvSpPr>
          <p:nvPr/>
        </p:nvSpPr>
        <p:spPr>
          <a:xfrm xmlns:a="http://schemas.openxmlformats.org/drawingml/2006/main">
            <a:off x="11334750" y="0"/>
            <a:ext cx="6953250" cy="10287000"/>
          </a:xfrm>
          <a:prstGeom xmlns:a="http://schemas.openxmlformats.org/drawingml/2006/main" prst="rect">
            <a:avLst/>
          </a:prstGeom>
          <a:solidFill xmlns:a="http://schemas.openxmlformats.org/drawingml/2006/main">
            <a:srgbClr val="A92322"/>
          </a:solidFill>
          <a:ln xmlns:a="http://schemas.openxmlformats.org/drawingml/2006/main" w="0">
            <a:solidFill>
              <a:srgbClr val="A92322"/>
            </a:solidFill>
            <a:prstDash val="solid"/>
          </a:ln>
        </p:spPr>
      </p:sp>
      <p:sp>
        <p:nvSpPr>
          <p:cNvPr id="2" name="">
            <a:extLst xmlns:a="http://schemas.openxmlformats.org/drawingml/2006/main">
              <a:ext uri="{FF2B5EF4-FFF2-40B4-BE49-F238E27FC236}">
                <a16:creationId xmlns:a16="http://schemas.microsoft.com/office/drawing/2014/main" id="{D30B42C0-6E43-4F69-8E9D-0EAE531A3760}"/>
              </a:ext>
            </a:extLst>
          </p:cNvPr>
          <p:cNvSpPr>
            <a:spLocks xmlns:a="http://schemas.openxmlformats.org/drawingml/2006/main" noGrp="1"/>
          </p:cNvSpPr>
          <p:nvPr/>
        </p:nvSpPr>
        <p:spPr>
          <a:xfrm xmlns:a="http://schemas.openxmlformats.org/drawingml/2006/main">
            <a:off x="11315700" y="0"/>
            <a:ext cx="19050" cy="10287000"/>
          </a:xfrm>
          <a:prstGeom xmlns:a="http://schemas.openxmlformats.org/drawingml/2006/main" prst="rect">
            <a:avLst/>
          </a:prstGeom>
          <a:solidFill xmlns:a="http://schemas.openxmlformats.org/drawingml/2006/main">
            <a:srgbClr val="E97064"/>
          </a:solidFill>
          <a:ln xmlns:a="http://schemas.openxmlformats.org/drawingml/2006/main" w="0">
            <a:solidFill>
              <a:srgbClr val="E97064"/>
            </a:solidFill>
            <a:prstDash val="solid"/>
          </a:ln>
        </p:spPr>
      </p:sp>
      <p:sp>
        <p:nvSpPr>
          <p:cNvPr id="3" name="cover-eye">
            <a:extLst xmlns:a="http://schemas.openxmlformats.org/drawingml/2006/main">
              <a:ext uri="{FF2B5EF4-FFF2-40B4-BE49-F238E27FC236}">
                <a16:creationId xmlns:a16="http://schemas.microsoft.com/office/drawing/2014/main" id="{84735E56-9505-42D8-9485-97773731EF8E}"/>
              </a:ext>
            </a:extLst>
          </p:cNvPr>
          <p:cNvSpPr>
            <a:spLocks xmlns:a="http://schemas.openxmlformats.org/drawingml/2006/main" noGrp="1"/>
          </p:cNvSpPr>
          <p:nvPr/>
        </p:nvSpPr>
        <p:spPr>
          <a:xfrm xmlns:a="http://schemas.openxmlformats.org/drawingml/2006/main">
            <a:off x="990600" y="723900"/>
            <a:ext cx="9048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F15A4D"/>
                </a:solidFill>
                <a:latin typeface="Bahnschrift"/>
                <a:ea typeface="Bahnschrift"/>
                <a:cs typeface="Bahnschrift"/>
              </a:defRPr>
            </a:pPr>
            <a:r>
              <a:t>PROTUPOŽARNA PREVENTIVA  /  MODUL 2</a:t>
            </a:r>
          </a:p>
        </p:txBody>
      </p:sp>
      <p:sp>
        <p:nvSpPr>
          <p:cNvPr id="4" name="cover-title">
            <a:extLst xmlns:a="http://schemas.openxmlformats.org/drawingml/2006/main">
              <a:ext uri="{FF2B5EF4-FFF2-40B4-BE49-F238E27FC236}">
                <a16:creationId xmlns:a16="http://schemas.microsoft.com/office/drawing/2014/main" id="{938E2C3D-E55A-4376-8183-79C514688928}"/>
              </a:ext>
            </a:extLst>
          </p:cNvPr>
          <p:cNvSpPr>
            <a:spLocks xmlns:a="http://schemas.openxmlformats.org/drawingml/2006/main" noGrp="1"/>
          </p:cNvSpPr>
          <p:nvPr/>
        </p:nvSpPr>
        <p:spPr>
          <a:xfrm xmlns:a="http://schemas.openxmlformats.org/drawingml/2006/main">
            <a:off x="990600" y="1428750"/>
            <a:ext cx="9810750" cy="20193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6900" b="1">
                <a:solidFill>
                  <a:srgbClr val="FCFBF8"/>
                </a:solidFill>
                <a:latin typeface="Bahnschrift"/>
                <a:ea typeface="Bahnschrift"/>
                <a:cs typeface="Bahnschrift"/>
              </a:defRPr>
            </a:pPr>
            <a:r>
              <a:t>PROTUPOŽARNA</a:t>
            </a:r>
          </a:p>
          <a:p xmlns:a="http://schemas.openxmlformats.org/drawingml/2006/main">
            <a:pPr>
              <a:defRPr sz="6900" b="1">
                <a:solidFill>
                  <a:srgbClr val="FCFBF8"/>
                </a:solidFill>
                <a:latin typeface="Bahnschrift"/>
                <a:ea typeface="Bahnschrift"/>
                <a:cs typeface="Bahnschrift"/>
              </a:defRPr>
            </a:pPr>
            <a:r>
              <a:t>PREVENTIVA</a:t>
            </a:r>
          </a:p>
        </p:txBody>
      </p:sp>
      <p:sp>
        <p:nvSpPr>
          <p:cNvPr id="5" name="cover-sub">
            <a:extLst xmlns:a="http://schemas.openxmlformats.org/drawingml/2006/main">
              <a:ext uri="{FF2B5EF4-FFF2-40B4-BE49-F238E27FC236}">
                <a16:creationId xmlns:a16="http://schemas.microsoft.com/office/drawing/2014/main" id="{6CA525DC-2AAB-43E5-B5E5-ACFDF582AFC1}"/>
              </a:ext>
            </a:extLst>
          </p:cNvPr>
          <p:cNvSpPr>
            <a:spLocks xmlns:a="http://schemas.openxmlformats.org/drawingml/2006/main" noGrp="1"/>
          </p:cNvSpPr>
          <p:nvPr/>
        </p:nvSpPr>
        <p:spPr>
          <a:xfrm xmlns:a="http://schemas.openxmlformats.org/drawingml/2006/main">
            <a:off x="990600" y="4552950"/>
            <a:ext cx="8667750" cy="4476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250">
                <a:solidFill>
                  <a:srgbClr val="D3DADE"/>
                </a:solidFill>
                <a:latin typeface="Segoe UI"/>
                <a:ea typeface="Segoe UI"/>
                <a:cs typeface="Segoe UI"/>
              </a:defRPr>
            </a:pPr>
            <a:r>
              <a:t>Ukloniti opasnost prije nego postane intervencija.</a:t>
            </a:r>
          </a:p>
        </p:txBody>
      </p:sp>
      <p:sp>
        <p:nvSpPr>
          <p:cNvPr id="6" name="cover-small">
            <a:extLst xmlns:a="http://schemas.openxmlformats.org/drawingml/2006/main">
              <a:ext uri="{FF2B5EF4-FFF2-40B4-BE49-F238E27FC236}">
                <a16:creationId xmlns:a16="http://schemas.microsoft.com/office/drawing/2014/main" id="{177E8826-BBE7-4747-BC01-3939199F759D}"/>
              </a:ext>
            </a:extLst>
          </p:cNvPr>
          <p:cNvSpPr>
            <a:spLocks xmlns:a="http://schemas.openxmlformats.org/drawingml/2006/main" noGrp="1"/>
          </p:cNvSpPr>
          <p:nvPr/>
        </p:nvSpPr>
        <p:spPr>
          <a:xfrm xmlns:a="http://schemas.openxmlformats.org/drawingml/2006/main">
            <a:off x="990600" y="7200900"/>
            <a:ext cx="6667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B8C1C8"/>
                </a:solidFill>
                <a:latin typeface="Bahnschrift"/>
                <a:ea typeface="Bahnschrift"/>
                <a:cs typeface="Bahnschrift"/>
              </a:defRPr>
            </a:pPr>
            <a:r>
              <a:t>OSPOSOBLJAVANJE ZA ZVANJE VATROGASAC</a:t>
            </a:r>
          </a:p>
        </p:txBody>
      </p:sp>
      <p:sp>
        <p:nvSpPr>
          <p:cNvPr id="7" name="cover-meta">
            <a:extLst xmlns:a="http://schemas.openxmlformats.org/drawingml/2006/main">
              <a:ext uri="{FF2B5EF4-FFF2-40B4-BE49-F238E27FC236}">
                <a16:creationId xmlns:a16="http://schemas.microsoft.com/office/drawing/2014/main" id="{89F6D309-2FBC-4FD5-9197-ABACEEBC06C0}"/>
              </a:ext>
            </a:extLst>
          </p:cNvPr>
          <p:cNvSpPr>
            <a:spLocks xmlns:a="http://schemas.openxmlformats.org/drawingml/2006/main" noGrp="1"/>
          </p:cNvSpPr>
          <p:nvPr/>
        </p:nvSpPr>
        <p:spPr>
          <a:xfrm xmlns:a="http://schemas.openxmlformats.org/drawingml/2006/main">
            <a:off x="990600" y="7772400"/>
            <a:ext cx="6667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00" b="1">
                <a:solidFill>
                  <a:srgbClr val="B8C1C8"/>
                </a:solidFill>
                <a:latin typeface="Segoe UI"/>
                <a:ea typeface="Segoe UI"/>
                <a:cs typeface="Segoe UI"/>
              </a:defRPr>
            </a:pPr>
            <a:r>
              <a:t>3 SATA TEORIJE  /  VOA - MODUL 2  /  2026.</a:t>
            </a:r>
          </a:p>
        </p:txBody>
      </p:sp>
      <p:sp>
        <p:nvSpPr>
          <p:cNvPr id="8" name="cover-right">
            <a:extLst xmlns:a="http://schemas.openxmlformats.org/drawingml/2006/main">
              <a:ext uri="{FF2B5EF4-FFF2-40B4-BE49-F238E27FC236}">
                <a16:creationId xmlns:a16="http://schemas.microsoft.com/office/drawing/2014/main" id="{2834AF2A-46F9-4DB5-8106-4612C40A5E5E}"/>
              </a:ext>
            </a:extLst>
          </p:cNvPr>
          <p:cNvSpPr>
            <a:spLocks xmlns:a="http://schemas.openxmlformats.org/drawingml/2006/main" noGrp="1"/>
          </p:cNvSpPr>
          <p:nvPr/>
        </p:nvSpPr>
        <p:spPr>
          <a:xfrm xmlns:a="http://schemas.openxmlformats.org/drawingml/2006/main">
            <a:off x="12211050" y="1485900"/>
            <a:ext cx="4953000" cy="19335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900" b="1">
                <a:solidFill>
                  <a:srgbClr val="FCFBF8"/>
                </a:solidFill>
                <a:latin typeface="Bahnschrift"/>
                <a:ea typeface="Bahnschrift"/>
                <a:cs typeface="Bahnschrift"/>
              </a:defRPr>
            </a:pPr>
            <a:r>
              <a:t>PREPOZNAJ.</a:t>
            </a:r>
          </a:p>
          <a:p xmlns:a="http://schemas.openxmlformats.org/drawingml/2006/main">
            <a:pPr>
              <a:defRPr sz="3900" b="1">
                <a:solidFill>
                  <a:srgbClr val="FCFBF8"/>
                </a:solidFill>
                <a:latin typeface="Bahnschrift"/>
                <a:ea typeface="Bahnschrift"/>
                <a:cs typeface="Bahnschrift"/>
              </a:defRPr>
            </a:pPr>
            <a:r>
              <a:t>UKLONI.</a:t>
            </a:r>
          </a:p>
          <a:p xmlns:a="http://schemas.openxmlformats.org/drawingml/2006/main">
            <a:pPr>
              <a:defRPr sz="3900" b="1">
                <a:solidFill>
                  <a:srgbClr val="FCFBF8"/>
                </a:solidFill>
                <a:latin typeface="Bahnschrift"/>
                <a:ea typeface="Bahnschrift"/>
                <a:cs typeface="Bahnschrift"/>
              </a:defRPr>
            </a:pPr>
            <a:r>
              <a:t>DOJAVI.</a:t>
            </a:r>
          </a:p>
        </p:txBody>
      </p:sp>
      <p:sp>
        <p:nvSpPr>
          <p:cNvPr id="9" name="">
            <a:extLst xmlns:a="http://schemas.openxmlformats.org/drawingml/2006/main">
              <a:ext uri="{FF2B5EF4-FFF2-40B4-BE49-F238E27FC236}">
                <a16:creationId xmlns:a16="http://schemas.microsoft.com/office/drawing/2014/main" id="{CEA9815E-7C6A-4093-98D6-3E92265D3DAE}"/>
              </a:ext>
            </a:extLst>
          </p:cNvPr>
          <p:cNvSpPr>
            <a:spLocks xmlns:a="http://schemas.openxmlformats.org/drawingml/2006/main" noGrp="1"/>
          </p:cNvSpPr>
          <p:nvPr/>
        </p:nvSpPr>
        <p:spPr>
          <a:xfrm xmlns:a="http://schemas.openxmlformats.org/drawingml/2006/main">
            <a:off x="12211050" y="3695700"/>
            <a:ext cx="4762500" cy="19050"/>
          </a:xfrm>
          <a:prstGeom xmlns:a="http://schemas.openxmlformats.org/drawingml/2006/main" prst="rect">
            <a:avLst/>
          </a:prstGeom>
          <a:solidFill xmlns:a="http://schemas.openxmlformats.org/drawingml/2006/main">
            <a:srgbClr val="E68176"/>
          </a:solidFill>
          <a:ln xmlns:a="http://schemas.openxmlformats.org/drawingml/2006/main" w="0">
            <a:solidFill>
              <a:srgbClr val="E68176"/>
            </a:solidFill>
            <a:prstDash val="solid"/>
          </a:ln>
        </p:spPr>
      </p:sp>
      <p:sp>
        <p:nvSpPr>
          <p:cNvPr id="10" name="">
            <a:extLst xmlns:a="http://schemas.openxmlformats.org/drawingml/2006/main">
              <a:ext uri="{FF2B5EF4-FFF2-40B4-BE49-F238E27FC236}">
                <a16:creationId xmlns:a16="http://schemas.microsoft.com/office/drawing/2014/main" id="{BDBAB60D-E236-445A-8691-261874B1A612}"/>
              </a:ext>
            </a:extLst>
          </p:cNvPr>
          <p:cNvSpPr>
            <a:spLocks xmlns:a="http://schemas.openxmlformats.org/drawingml/2006/main" noGrp="1"/>
          </p:cNvSpPr>
          <p:nvPr/>
        </p:nvSpPr>
        <p:spPr>
          <a:xfrm xmlns:a="http://schemas.openxmlformats.org/drawingml/2006/main">
            <a:off x="12392025" y="4543425"/>
            <a:ext cx="171450" cy="171450"/>
          </a:xfrm>
          <a:prstGeom xmlns:a="http://schemas.openxmlformats.org/drawingml/2006/main" prst="ellipse">
            <a:avLst/>
          </a:prstGeom>
          <a:solidFill xmlns:a="http://schemas.openxmlformats.org/drawingml/2006/main">
            <a:srgbClr val="DE7567"/>
          </a:solidFill>
          <a:ln xmlns:a="http://schemas.openxmlformats.org/drawingml/2006/main" w="0">
            <a:solidFill>
              <a:srgbClr val="DE7567"/>
            </a:solidFill>
            <a:prstDash val="solid"/>
          </a:ln>
        </p:spPr>
      </p:sp>
      <p:sp>
        <p:nvSpPr>
          <p:cNvPr id="11" name="cover-chain-0">
            <a:extLst xmlns:a="http://schemas.openxmlformats.org/drawingml/2006/main">
              <a:ext uri="{FF2B5EF4-FFF2-40B4-BE49-F238E27FC236}">
                <a16:creationId xmlns:a16="http://schemas.microsoft.com/office/drawing/2014/main" id="{86D0D44E-BE06-43CB-872F-3F8544BB8994}"/>
              </a:ext>
            </a:extLst>
          </p:cNvPr>
          <p:cNvSpPr>
            <a:spLocks xmlns:a="http://schemas.openxmlformats.org/drawingml/2006/main" noGrp="1"/>
          </p:cNvSpPr>
          <p:nvPr/>
        </p:nvSpPr>
        <p:spPr>
          <a:xfrm xmlns:a="http://schemas.openxmlformats.org/drawingml/2006/main">
            <a:off x="12858750" y="4476750"/>
            <a:ext cx="26670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FCFBF8"/>
                </a:solidFill>
                <a:latin typeface="Bahnschrift"/>
                <a:ea typeface="Bahnschrift"/>
                <a:cs typeface="Bahnschrift"/>
              </a:defRPr>
            </a:pPr>
            <a:r>
              <a:t>GORIVO</a:t>
            </a:r>
          </a:p>
        </p:txBody>
      </p:sp>
      <p:sp>
        <p:nvSpPr>
          <p:cNvPr id="12" name="cover-chain-copy-0">
            <a:extLst xmlns:a="http://schemas.openxmlformats.org/drawingml/2006/main">
              <a:ext uri="{FF2B5EF4-FFF2-40B4-BE49-F238E27FC236}">
                <a16:creationId xmlns:a16="http://schemas.microsoft.com/office/drawing/2014/main" id="{69EEDC73-FF0E-4B8A-9B06-4C80D03B0ED3}"/>
              </a:ext>
            </a:extLst>
          </p:cNvPr>
          <p:cNvSpPr>
            <a:spLocks xmlns:a="http://schemas.openxmlformats.org/drawingml/2006/main" noGrp="1"/>
          </p:cNvSpPr>
          <p:nvPr/>
        </p:nvSpPr>
        <p:spPr>
          <a:xfrm xmlns:a="http://schemas.openxmlformats.org/drawingml/2006/main">
            <a:off x="12858750" y="4838700"/>
            <a:ext cx="3143250" cy="2857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a:solidFill>
                  <a:srgbClr val="F2C9C3"/>
                </a:solidFill>
                <a:latin typeface="Segoe UI"/>
                <a:ea typeface="Segoe UI"/>
                <a:cs typeface="Segoe UI"/>
              </a:defRPr>
            </a:pPr>
            <a:r>
              <a:t>smanji / odvoji</a:t>
            </a:r>
          </a:p>
        </p:txBody>
      </p:sp>
      <p:sp>
        <p:nvSpPr>
          <p:cNvPr id="13" name="">
            <a:extLst xmlns:a="http://schemas.openxmlformats.org/drawingml/2006/main">
              <a:ext uri="{FF2B5EF4-FFF2-40B4-BE49-F238E27FC236}">
                <a16:creationId xmlns:a16="http://schemas.microsoft.com/office/drawing/2014/main" id="{A631EADC-824C-4038-8C29-A1E9F0189864}"/>
              </a:ext>
            </a:extLst>
          </p:cNvPr>
          <p:cNvSpPr>
            <a:spLocks xmlns:a="http://schemas.openxmlformats.org/drawingml/2006/main" noGrp="1"/>
          </p:cNvSpPr>
          <p:nvPr/>
        </p:nvSpPr>
        <p:spPr>
          <a:xfrm xmlns:a="http://schemas.openxmlformats.org/drawingml/2006/main">
            <a:off x="12392025" y="5572125"/>
            <a:ext cx="171450" cy="171450"/>
          </a:xfrm>
          <a:prstGeom xmlns:a="http://schemas.openxmlformats.org/drawingml/2006/main" prst="ellipse">
            <a:avLst/>
          </a:prstGeom>
          <a:solidFill xmlns:a="http://schemas.openxmlformats.org/drawingml/2006/main">
            <a:srgbClr val="FCFBF8"/>
          </a:solidFill>
          <a:ln xmlns:a="http://schemas.openxmlformats.org/drawingml/2006/main" w="0">
            <a:solidFill>
              <a:srgbClr val="FCFBF8"/>
            </a:solidFill>
            <a:prstDash val="solid"/>
          </a:ln>
        </p:spPr>
      </p:sp>
      <p:sp>
        <p:nvSpPr>
          <p:cNvPr id="14" name="cover-chain-1">
            <a:extLst xmlns:a="http://schemas.openxmlformats.org/drawingml/2006/main">
              <a:ext uri="{FF2B5EF4-FFF2-40B4-BE49-F238E27FC236}">
                <a16:creationId xmlns:a16="http://schemas.microsoft.com/office/drawing/2014/main" id="{5EBA6B8F-9337-4524-8ED0-C332103240A4}"/>
              </a:ext>
            </a:extLst>
          </p:cNvPr>
          <p:cNvSpPr>
            <a:spLocks xmlns:a="http://schemas.openxmlformats.org/drawingml/2006/main" noGrp="1"/>
          </p:cNvSpPr>
          <p:nvPr/>
        </p:nvSpPr>
        <p:spPr>
          <a:xfrm xmlns:a="http://schemas.openxmlformats.org/drawingml/2006/main">
            <a:off x="12858750" y="5505450"/>
            <a:ext cx="26670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FCFBF8"/>
                </a:solidFill>
                <a:latin typeface="Bahnschrift"/>
                <a:ea typeface="Bahnschrift"/>
                <a:cs typeface="Bahnschrift"/>
              </a:defRPr>
            </a:pPr>
            <a:r>
              <a:t>PALJENJE</a:t>
            </a:r>
          </a:p>
        </p:txBody>
      </p:sp>
      <p:sp>
        <p:nvSpPr>
          <p:cNvPr id="15" name="cover-chain-copy-1">
            <a:extLst xmlns:a="http://schemas.openxmlformats.org/drawingml/2006/main">
              <a:ext uri="{FF2B5EF4-FFF2-40B4-BE49-F238E27FC236}">
                <a16:creationId xmlns:a16="http://schemas.microsoft.com/office/drawing/2014/main" id="{D80E24CE-2A3E-4948-93FF-72A540D089CF}"/>
              </a:ext>
            </a:extLst>
          </p:cNvPr>
          <p:cNvSpPr>
            <a:spLocks xmlns:a="http://schemas.openxmlformats.org/drawingml/2006/main" noGrp="1"/>
          </p:cNvSpPr>
          <p:nvPr/>
        </p:nvSpPr>
        <p:spPr>
          <a:xfrm xmlns:a="http://schemas.openxmlformats.org/drawingml/2006/main">
            <a:off x="12858750" y="5867400"/>
            <a:ext cx="3143250" cy="2857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a:solidFill>
                  <a:srgbClr val="F2C9C3"/>
                </a:solidFill>
                <a:latin typeface="Segoe UI"/>
                <a:ea typeface="Segoe UI"/>
                <a:cs typeface="Segoe UI"/>
              </a:defRPr>
            </a:pPr>
            <a:r>
              <a:t>ukloni izvor</a:t>
            </a:r>
          </a:p>
        </p:txBody>
      </p:sp>
      <p:sp>
        <p:nvSpPr>
          <p:cNvPr id="16" name="">
            <a:extLst xmlns:a="http://schemas.openxmlformats.org/drawingml/2006/main">
              <a:ext uri="{FF2B5EF4-FFF2-40B4-BE49-F238E27FC236}">
                <a16:creationId xmlns:a16="http://schemas.microsoft.com/office/drawing/2014/main" id="{8572C6AE-2926-40AD-93B5-6440AD08ECC8}"/>
              </a:ext>
            </a:extLst>
          </p:cNvPr>
          <p:cNvSpPr>
            <a:spLocks xmlns:a="http://schemas.openxmlformats.org/drawingml/2006/main" noGrp="1"/>
          </p:cNvSpPr>
          <p:nvPr/>
        </p:nvSpPr>
        <p:spPr>
          <a:xfrm xmlns:a="http://schemas.openxmlformats.org/drawingml/2006/main">
            <a:off x="12392025" y="6600825"/>
            <a:ext cx="171450" cy="171450"/>
          </a:xfrm>
          <a:prstGeom xmlns:a="http://schemas.openxmlformats.org/drawingml/2006/main" prst="ellipse">
            <a:avLst/>
          </a:prstGeom>
          <a:solidFill xmlns:a="http://schemas.openxmlformats.org/drawingml/2006/main">
            <a:srgbClr val="DE7567"/>
          </a:solidFill>
          <a:ln xmlns:a="http://schemas.openxmlformats.org/drawingml/2006/main" w="0">
            <a:solidFill>
              <a:srgbClr val="DE7567"/>
            </a:solidFill>
            <a:prstDash val="solid"/>
          </a:ln>
        </p:spPr>
      </p:sp>
      <p:sp>
        <p:nvSpPr>
          <p:cNvPr id="17" name="cover-chain-2">
            <a:extLst xmlns:a="http://schemas.openxmlformats.org/drawingml/2006/main">
              <a:ext uri="{FF2B5EF4-FFF2-40B4-BE49-F238E27FC236}">
                <a16:creationId xmlns:a16="http://schemas.microsoft.com/office/drawing/2014/main" id="{62F9965D-6FD9-4FD1-AA2A-B69893C4F768}"/>
              </a:ext>
            </a:extLst>
          </p:cNvPr>
          <p:cNvSpPr>
            <a:spLocks xmlns:a="http://schemas.openxmlformats.org/drawingml/2006/main" noGrp="1"/>
          </p:cNvSpPr>
          <p:nvPr/>
        </p:nvSpPr>
        <p:spPr>
          <a:xfrm xmlns:a="http://schemas.openxmlformats.org/drawingml/2006/main">
            <a:off x="12858750" y="6534150"/>
            <a:ext cx="26670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FCFBF8"/>
                </a:solidFill>
                <a:latin typeface="Bahnschrift"/>
                <a:ea typeface="Bahnschrift"/>
                <a:cs typeface="Bahnschrift"/>
              </a:defRPr>
            </a:pPr>
            <a:r>
              <a:t>ŠIRENJE</a:t>
            </a:r>
          </a:p>
        </p:txBody>
      </p:sp>
      <p:sp>
        <p:nvSpPr>
          <p:cNvPr id="18" name="cover-chain-copy-2">
            <a:extLst xmlns:a="http://schemas.openxmlformats.org/drawingml/2006/main">
              <a:ext uri="{FF2B5EF4-FFF2-40B4-BE49-F238E27FC236}">
                <a16:creationId xmlns:a16="http://schemas.microsoft.com/office/drawing/2014/main" id="{77550BD1-248F-4920-975E-B3E832F42AD8}"/>
              </a:ext>
            </a:extLst>
          </p:cNvPr>
          <p:cNvSpPr>
            <a:spLocks xmlns:a="http://schemas.openxmlformats.org/drawingml/2006/main" noGrp="1"/>
          </p:cNvSpPr>
          <p:nvPr/>
        </p:nvSpPr>
        <p:spPr>
          <a:xfrm xmlns:a="http://schemas.openxmlformats.org/drawingml/2006/main">
            <a:off x="12858750" y="6896100"/>
            <a:ext cx="3143250" cy="2857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a:solidFill>
                  <a:srgbClr val="F2C9C3"/>
                </a:solidFill>
                <a:latin typeface="Segoe UI"/>
                <a:ea typeface="Segoe UI"/>
                <a:cs typeface="Segoe UI"/>
              </a:defRPr>
            </a:pPr>
            <a:r>
              <a:t>otkrij / ograniči</a:t>
            </a:r>
          </a:p>
        </p:txBody>
      </p:sp>
    </p:spTree>
    <p:extLst>
      <p:ext uri="{BB962C8B-B14F-4D97-AF65-F5344CB8AC3E}">
        <p14:creationId xmlns:p14="http://schemas.microsoft.com/office/powerpoint/2010/main" val="93283335"/>
      </p:ext>
    </p:extLst>
  </p:cSld>
</p:sld>
</file>

<file path=ppt/slides/slide10.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1A5B1B10-A483-492C-B197-E6B9AB5C856C}"/>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10">
            <a:extLst xmlns:a="http://schemas.openxmlformats.org/drawingml/2006/main">
              <a:ext uri="{FF2B5EF4-FFF2-40B4-BE49-F238E27FC236}">
                <a16:creationId xmlns:a16="http://schemas.microsoft.com/office/drawing/2014/main" id="{A80FCD3B-96A4-4C94-B6C1-B9F9CF2E9C1C}"/>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03  /  VRUĆE POVRŠINE</a:t>
            </a:r>
          </a:p>
        </p:txBody>
      </p:sp>
      <p:sp>
        <p:nvSpPr>
          <p:cNvPr id="3" name="page-10">
            <a:extLst xmlns:a="http://schemas.openxmlformats.org/drawingml/2006/main">
              <a:ext uri="{FF2B5EF4-FFF2-40B4-BE49-F238E27FC236}">
                <a16:creationId xmlns:a16="http://schemas.microsoft.com/office/drawing/2014/main" id="{74554953-D15F-4267-A332-B056F15369E1}"/>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10 / 36</a:t>
            </a:r>
          </a:p>
        </p:txBody>
      </p:sp>
      <p:sp>
        <p:nvSpPr>
          <p:cNvPr id="4" name="title-10">
            <a:extLst xmlns:a="http://schemas.openxmlformats.org/drawingml/2006/main">
              <a:ext uri="{FF2B5EF4-FFF2-40B4-BE49-F238E27FC236}">
                <a16:creationId xmlns:a16="http://schemas.microsoft.com/office/drawing/2014/main" id="{AF937E6A-4487-4782-B545-632E026FCD2C}"/>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Vruća površina može biti izvor paljenja</a:t>
            </a:r>
          </a:p>
        </p:txBody>
      </p:sp>
      <p:sp>
        <p:nvSpPr>
          <p:cNvPr id="5" name="subtitle-10">
            <a:extLst xmlns:a="http://schemas.openxmlformats.org/drawingml/2006/main">
              <a:ext uri="{FF2B5EF4-FFF2-40B4-BE49-F238E27FC236}">
                <a16:creationId xmlns:a16="http://schemas.microsoft.com/office/drawing/2014/main" id="{908C4D3D-DDE6-4F27-BB1D-57A9AD77F61B}"/>
              </a:ext>
            </a:extLst>
          </p:cNvPr>
          <p:cNvSpPr>
            <a:spLocks xmlns:a="http://schemas.openxmlformats.org/drawingml/2006/main" noGrp="1"/>
          </p:cNvSpPr>
          <p:nvPr/>
        </p:nvSpPr>
        <p:spPr>
          <a:xfrm xmlns:a="http://schemas.openxmlformats.org/drawingml/2006/main">
            <a:off x="838200" y="1628775"/>
            <a:ext cx="8258175"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Dimnjak, peć, grijalica, motor ili ispušni sustav postaju opasni kada zagrijavaju gorivu tvar.</a:t>
            </a:r>
          </a:p>
        </p:txBody>
      </p:sp>
      <p:sp>
        <p:nvSpPr>
          <p:cNvPr id="6" name="accent-10">
            <a:extLst xmlns:a="http://schemas.openxmlformats.org/drawingml/2006/main">
              <a:ext uri="{FF2B5EF4-FFF2-40B4-BE49-F238E27FC236}">
                <a16:creationId xmlns:a16="http://schemas.microsoft.com/office/drawing/2014/main" id="{02AD7BBF-8D21-4DA2-BC31-020EDFAC13E0}"/>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52716B2B-ED94-4CF4-9DD6-50FAA86E83E4}"/>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10">
            <a:extLst xmlns:a="http://schemas.openxmlformats.org/drawingml/2006/main">
              <a:ext uri="{FF2B5EF4-FFF2-40B4-BE49-F238E27FC236}">
                <a16:creationId xmlns:a16="http://schemas.microsoft.com/office/drawing/2014/main" id="{FF143289-14A2-454B-B1D8-A41F320FA0DD}"/>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dostavljena prezentacija; Zakon o zaštiti od požara, NN 92/10 i 114/22.</a:t>
            </a:r>
          </a:p>
        </p:txBody>
      </p:sp>
      <p:sp>
        <p:nvSpPr>
          <p:cNvPr id="9" name="tag-10">
            <a:extLst xmlns:a="http://schemas.openxmlformats.org/drawingml/2006/main">
              <a:ext uri="{FF2B5EF4-FFF2-40B4-BE49-F238E27FC236}">
                <a16:creationId xmlns:a16="http://schemas.microsoft.com/office/drawing/2014/main" id="{CB123180-7315-4736-BB4A-035C68B58C9F}"/>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line-num-1-400">
            <a:extLst xmlns:a="http://schemas.openxmlformats.org/drawingml/2006/main">
              <a:ext uri="{FF2B5EF4-FFF2-40B4-BE49-F238E27FC236}">
                <a16:creationId xmlns:a16="http://schemas.microsoft.com/office/drawing/2014/main" id="{8D9CC243-F95A-44E6-AD3C-B7A945BBBB19}"/>
              </a:ext>
            </a:extLst>
          </p:cNvPr>
          <p:cNvSpPr>
            <a:spLocks xmlns:a="http://schemas.openxmlformats.org/drawingml/2006/main" noGrp="1"/>
          </p:cNvSpPr>
          <p:nvPr/>
        </p:nvSpPr>
        <p:spPr>
          <a:xfrm xmlns:a="http://schemas.openxmlformats.org/drawingml/2006/main">
            <a:off x="1066800" y="38100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01</a:t>
            </a:r>
          </a:p>
        </p:txBody>
      </p:sp>
      <p:sp>
        <p:nvSpPr>
          <p:cNvPr id="11" name="line-title-1-400">
            <a:extLst xmlns:a="http://schemas.openxmlformats.org/drawingml/2006/main">
              <a:ext uri="{FF2B5EF4-FFF2-40B4-BE49-F238E27FC236}">
                <a16:creationId xmlns:a16="http://schemas.microsoft.com/office/drawing/2014/main" id="{A1D45D6F-9187-47D7-BC45-C1476DF73589}"/>
              </a:ext>
            </a:extLst>
          </p:cNvPr>
          <p:cNvSpPr>
            <a:spLocks xmlns:a="http://schemas.openxmlformats.org/drawingml/2006/main" noGrp="1"/>
          </p:cNvSpPr>
          <p:nvPr/>
        </p:nvSpPr>
        <p:spPr>
          <a:xfrm xmlns:a="http://schemas.openxmlformats.org/drawingml/2006/main">
            <a:off x="2133600" y="37719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Odmak</a:t>
            </a:r>
          </a:p>
        </p:txBody>
      </p:sp>
      <p:sp>
        <p:nvSpPr>
          <p:cNvPr id="12" name="line-copy-1-400">
            <a:extLst xmlns:a="http://schemas.openxmlformats.org/drawingml/2006/main">
              <a:ext uri="{FF2B5EF4-FFF2-40B4-BE49-F238E27FC236}">
                <a16:creationId xmlns:a16="http://schemas.microsoft.com/office/drawing/2014/main" id="{2635BC34-9A92-4A31-A33C-30F35EF262C6}"/>
              </a:ext>
            </a:extLst>
          </p:cNvPr>
          <p:cNvSpPr>
            <a:spLocks xmlns:a="http://schemas.openxmlformats.org/drawingml/2006/main" noGrp="1"/>
          </p:cNvSpPr>
          <p:nvPr/>
        </p:nvSpPr>
        <p:spPr>
          <a:xfrm xmlns:a="http://schemas.openxmlformats.org/drawingml/2006/main">
            <a:off x="2133600" y="42100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Ne skladištiti drva, tekstil ili otpad uz peći, dimnjake i grijalice.</a:t>
            </a:r>
          </a:p>
        </p:txBody>
      </p:sp>
      <p:sp>
        <p:nvSpPr>
          <p:cNvPr id="13" name="">
            <a:extLst xmlns:a="http://schemas.openxmlformats.org/drawingml/2006/main">
              <a:ext uri="{FF2B5EF4-FFF2-40B4-BE49-F238E27FC236}">
                <a16:creationId xmlns:a16="http://schemas.microsoft.com/office/drawing/2014/main" id="{9F8DAE9A-B10A-4544-9DEA-B6EFB167EA7D}"/>
              </a:ext>
            </a:extLst>
          </p:cNvPr>
          <p:cNvSpPr>
            <a:spLocks xmlns:a="http://schemas.openxmlformats.org/drawingml/2006/main" noGrp="1"/>
          </p:cNvSpPr>
          <p:nvPr/>
        </p:nvSpPr>
        <p:spPr>
          <a:xfrm xmlns:a="http://schemas.openxmlformats.org/drawingml/2006/main">
            <a:off x="1066800" y="47434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4" name="line-num-2-536">
            <a:extLst xmlns:a="http://schemas.openxmlformats.org/drawingml/2006/main">
              <a:ext uri="{FF2B5EF4-FFF2-40B4-BE49-F238E27FC236}">
                <a16:creationId xmlns:a16="http://schemas.microsoft.com/office/drawing/2014/main" id="{CB1F39D4-3D3F-4F31-84E8-989D355ED9C1}"/>
              </a:ext>
            </a:extLst>
          </p:cNvPr>
          <p:cNvSpPr>
            <a:spLocks xmlns:a="http://schemas.openxmlformats.org/drawingml/2006/main" noGrp="1"/>
          </p:cNvSpPr>
          <p:nvPr/>
        </p:nvSpPr>
        <p:spPr>
          <a:xfrm xmlns:a="http://schemas.openxmlformats.org/drawingml/2006/main">
            <a:off x="1066800" y="51054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02</a:t>
            </a:r>
          </a:p>
        </p:txBody>
      </p:sp>
      <p:sp>
        <p:nvSpPr>
          <p:cNvPr id="15" name="line-title-2-536">
            <a:extLst xmlns:a="http://schemas.openxmlformats.org/drawingml/2006/main">
              <a:ext uri="{FF2B5EF4-FFF2-40B4-BE49-F238E27FC236}">
                <a16:creationId xmlns:a16="http://schemas.microsoft.com/office/drawing/2014/main" id="{013022B0-BDAF-4C6C-A8F6-7F961C4BC115}"/>
              </a:ext>
            </a:extLst>
          </p:cNvPr>
          <p:cNvSpPr>
            <a:spLocks xmlns:a="http://schemas.openxmlformats.org/drawingml/2006/main" noGrp="1"/>
          </p:cNvSpPr>
          <p:nvPr/>
        </p:nvSpPr>
        <p:spPr>
          <a:xfrm xmlns:a="http://schemas.openxmlformats.org/drawingml/2006/main">
            <a:off x="2133600" y="50673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Održavanje</a:t>
            </a:r>
          </a:p>
        </p:txBody>
      </p:sp>
      <p:sp>
        <p:nvSpPr>
          <p:cNvPr id="16" name="line-copy-2-536">
            <a:extLst xmlns:a="http://schemas.openxmlformats.org/drawingml/2006/main">
              <a:ext uri="{FF2B5EF4-FFF2-40B4-BE49-F238E27FC236}">
                <a16:creationId xmlns:a16="http://schemas.microsoft.com/office/drawing/2014/main" id="{E4963D34-8FFA-48F7-9041-647A788024FB}"/>
              </a:ext>
            </a:extLst>
          </p:cNvPr>
          <p:cNvSpPr>
            <a:spLocks xmlns:a="http://schemas.openxmlformats.org/drawingml/2006/main" noGrp="1"/>
          </p:cNvSpPr>
          <p:nvPr/>
        </p:nvSpPr>
        <p:spPr>
          <a:xfrm xmlns:a="http://schemas.openxmlformats.org/drawingml/2006/main">
            <a:off x="2133600" y="55054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Dimnjaci i uređaji za grijanje moraju se koristiti i održavati prema pravilima struke.</a:t>
            </a:r>
          </a:p>
        </p:txBody>
      </p:sp>
      <p:sp>
        <p:nvSpPr>
          <p:cNvPr id="17" name="">
            <a:extLst xmlns:a="http://schemas.openxmlformats.org/drawingml/2006/main">
              <a:ext uri="{FF2B5EF4-FFF2-40B4-BE49-F238E27FC236}">
                <a16:creationId xmlns:a16="http://schemas.microsoft.com/office/drawing/2014/main" id="{65F050CE-0638-4DFC-9107-7770CE0995C1}"/>
              </a:ext>
            </a:extLst>
          </p:cNvPr>
          <p:cNvSpPr>
            <a:spLocks xmlns:a="http://schemas.openxmlformats.org/drawingml/2006/main" noGrp="1"/>
          </p:cNvSpPr>
          <p:nvPr/>
        </p:nvSpPr>
        <p:spPr>
          <a:xfrm xmlns:a="http://schemas.openxmlformats.org/drawingml/2006/main">
            <a:off x="1066800" y="60388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8" name="line-num-3-672">
            <a:extLst xmlns:a="http://schemas.openxmlformats.org/drawingml/2006/main">
              <a:ext uri="{FF2B5EF4-FFF2-40B4-BE49-F238E27FC236}">
                <a16:creationId xmlns:a16="http://schemas.microsoft.com/office/drawing/2014/main" id="{572F13D1-9FB2-44ED-B822-797F7177DF1A}"/>
              </a:ext>
            </a:extLst>
          </p:cNvPr>
          <p:cNvSpPr>
            <a:spLocks xmlns:a="http://schemas.openxmlformats.org/drawingml/2006/main" noGrp="1"/>
          </p:cNvSpPr>
          <p:nvPr/>
        </p:nvSpPr>
        <p:spPr>
          <a:xfrm xmlns:a="http://schemas.openxmlformats.org/drawingml/2006/main">
            <a:off x="1066800" y="64008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03</a:t>
            </a:r>
          </a:p>
        </p:txBody>
      </p:sp>
      <p:sp>
        <p:nvSpPr>
          <p:cNvPr id="19" name="line-title-3-672">
            <a:extLst xmlns:a="http://schemas.openxmlformats.org/drawingml/2006/main">
              <a:ext uri="{FF2B5EF4-FFF2-40B4-BE49-F238E27FC236}">
                <a16:creationId xmlns:a16="http://schemas.microsoft.com/office/drawing/2014/main" id="{CDB62D8D-6ACD-4718-8921-D4DB554B21FD}"/>
              </a:ext>
            </a:extLst>
          </p:cNvPr>
          <p:cNvSpPr>
            <a:spLocks xmlns:a="http://schemas.openxmlformats.org/drawingml/2006/main" noGrp="1"/>
          </p:cNvSpPr>
          <p:nvPr/>
        </p:nvSpPr>
        <p:spPr>
          <a:xfrm xmlns:a="http://schemas.openxmlformats.org/drawingml/2006/main">
            <a:off x="2133600" y="63627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Nadzor</a:t>
            </a:r>
          </a:p>
        </p:txBody>
      </p:sp>
      <p:sp>
        <p:nvSpPr>
          <p:cNvPr id="20" name="line-copy-3-672">
            <a:extLst xmlns:a="http://schemas.openxmlformats.org/drawingml/2006/main">
              <a:ext uri="{FF2B5EF4-FFF2-40B4-BE49-F238E27FC236}">
                <a16:creationId xmlns:a16="http://schemas.microsoft.com/office/drawing/2014/main" id="{31711638-78A5-4E42-AEC0-A37ED46FACE6}"/>
              </a:ext>
            </a:extLst>
          </p:cNvPr>
          <p:cNvSpPr>
            <a:spLocks xmlns:a="http://schemas.openxmlformats.org/drawingml/2006/main" noGrp="1"/>
          </p:cNvSpPr>
          <p:nvPr/>
        </p:nvSpPr>
        <p:spPr>
          <a:xfrm xmlns:a="http://schemas.openxmlformats.org/drawingml/2006/main">
            <a:off x="2133600" y="68008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Privremena grijalica nije rješenje koje se ostavlja uključeno bez kontrole.</a:t>
            </a:r>
          </a:p>
        </p:txBody>
      </p:sp>
      <p:sp>
        <p:nvSpPr>
          <p:cNvPr id="21" name="">
            <a:extLst xmlns:a="http://schemas.openxmlformats.org/drawingml/2006/main">
              <a:ext uri="{FF2B5EF4-FFF2-40B4-BE49-F238E27FC236}">
                <a16:creationId xmlns:a16="http://schemas.microsoft.com/office/drawing/2014/main" id="{FE49B413-FCCC-4B9F-BF08-7347642F86DB}"/>
              </a:ext>
            </a:extLst>
          </p:cNvPr>
          <p:cNvSpPr>
            <a:spLocks xmlns:a="http://schemas.openxmlformats.org/drawingml/2006/main" noGrp="1"/>
          </p:cNvSpPr>
          <p:nvPr/>
        </p:nvSpPr>
        <p:spPr>
          <a:xfrm xmlns:a="http://schemas.openxmlformats.org/drawingml/2006/main">
            <a:off x="1066800" y="73342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2" name="heat-prompt">
            <a:extLst xmlns:a="http://schemas.openxmlformats.org/drawingml/2006/main">
              <a:ext uri="{FF2B5EF4-FFF2-40B4-BE49-F238E27FC236}">
                <a16:creationId xmlns:a16="http://schemas.microsoft.com/office/drawing/2014/main" id="{C05CDE8E-789D-427C-8B52-0B6D5C4B8DB4}"/>
              </a:ext>
            </a:extLst>
          </p:cNvPr>
          <p:cNvSpPr>
            <a:spLocks xmlns:a="http://schemas.openxmlformats.org/drawingml/2006/main" noGrp="1"/>
          </p:cNvSpPr>
          <p:nvPr/>
        </p:nvSpPr>
        <p:spPr>
          <a:xfrm xmlns:a="http://schemas.openxmlformats.org/drawingml/2006/main">
            <a:off x="1066800" y="8286750"/>
            <a:ext cx="1428750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PITANJE ZA SKUPINU: gdje su vruće površine u vašem vatrogasnom domu?</a:t>
            </a:r>
          </a:p>
        </p:txBody>
      </p:sp>
    </p:spTree>
    <p:extLst>
      <p:ext uri="{BB962C8B-B14F-4D97-AF65-F5344CB8AC3E}">
        <p14:creationId xmlns:p14="http://schemas.microsoft.com/office/powerpoint/2010/main" val="2132288519"/>
      </p:ext>
    </p:extLst>
  </p:cSld>
</p:sld>
</file>

<file path=ppt/slides/slide11.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623AB0D2-AE8F-4299-A48A-472E292CC0F9}"/>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11">
            <a:extLst xmlns:a="http://schemas.openxmlformats.org/drawingml/2006/main">
              <a:ext uri="{FF2B5EF4-FFF2-40B4-BE49-F238E27FC236}">
                <a16:creationId xmlns:a16="http://schemas.microsoft.com/office/drawing/2014/main" id="{E536B71D-C3B7-4E78-A303-6FE142CD2F2B}"/>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04  /  ELEKTRIČNA ENERGIJA</a:t>
            </a:r>
          </a:p>
        </p:txBody>
      </p:sp>
      <p:sp>
        <p:nvSpPr>
          <p:cNvPr id="3" name="page-11">
            <a:extLst xmlns:a="http://schemas.openxmlformats.org/drawingml/2006/main">
              <a:ext uri="{FF2B5EF4-FFF2-40B4-BE49-F238E27FC236}">
                <a16:creationId xmlns:a16="http://schemas.microsoft.com/office/drawing/2014/main" id="{598364AD-D04D-4957-9EBB-7B54455D606C}"/>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11 / 36</a:t>
            </a:r>
          </a:p>
        </p:txBody>
      </p:sp>
      <p:sp>
        <p:nvSpPr>
          <p:cNvPr id="4" name="title-11">
            <a:extLst xmlns:a="http://schemas.openxmlformats.org/drawingml/2006/main">
              <a:ext uri="{FF2B5EF4-FFF2-40B4-BE49-F238E27FC236}">
                <a16:creationId xmlns:a16="http://schemas.microsoft.com/office/drawing/2014/main" id="{1407B006-5CBC-42C3-9531-F8651B5BE7A3}"/>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Luk, iskra i pregrijavanje nastaju i bez plamena</a:t>
            </a:r>
          </a:p>
        </p:txBody>
      </p:sp>
      <p:sp>
        <p:nvSpPr>
          <p:cNvPr id="5" name="subtitle-11">
            <a:extLst xmlns:a="http://schemas.openxmlformats.org/drawingml/2006/main">
              <a:ext uri="{FF2B5EF4-FFF2-40B4-BE49-F238E27FC236}">
                <a16:creationId xmlns:a16="http://schemas.microsoft.com/office/drawing/2014/main" id="{8261F5E7-F4AE-4E11-8927-759428ACE74D}"/>
              </a:ext>
            </a:extLst>
          </p:cNvPr>
          <p:cNvSpPr>
            <a:spLocks xmlns:a="http://schemas.openxmlformats.org/drawingml/2006/main" noGrp="1"/>
          </p:cNvSpPr>
          <p:nvPr/>
        </p:nvSpPr>
        <p:spPr>
          <a:xfrm xmlns:a="http://schemas.openxmlformats.org/drawingml/2006/main">
            <a:off x="838200" y="1628775"/>
            <a:ext cx="7610475"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Neispravna instalacija ili preopterećeni uređaj mogu zapaliti okolni gorivi materijal.</a:t>
            </a:r>
          </a:p>
        </p:txBody>
      </p:sp>
      <p:sp>
        <p:nvSpPr>
          <p:cNvPr id="6" name="accent-11">
            <a:extLst xmlns:a="http://schemas.openxmlformats.org/drawingml/2006/main">
              <a:ext uri="{FF2B5EF4-FFF2-40B4-BE49-F238E27FC236}">
                <a16:creationId xmlns:a16="http://schemas.microsoft.com/office/drawing/2014/main" id="{9E3B41B6-D363-453E-BE24-DE0F448EE89C}"/>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1AB07D15-C1DC-456E-85E6-D051B3E7004D}"/>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11">
            <a:extLst xmlns:a="http://schemas.openxmlformats.org/drawingml/2006/main">
              <a:ext uri="{FF2B5EF4-FFF2-40B4-BE49-F238E27FC236}">
                <a16:creationId xmlns:a16="http://schemas.microsoft.com/office/drawing/2014/main" id="{04121DE8-68E5-4CB6-B862-BFB158912449}"/>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Zakon o zaštiti od požara, NN 92/10 i 114/22; dostavljena prezentacija.</a:t>
            </a:r>
          </a:p>
        </p:txBody>
      </p:sp>
      <p:sp>
        <p:nvSpPr>
          <p:cNvPr id="9" name="tag-11">
            <a:extLst xmlns:a="http://schemas.openxmlformats.org/drawingml/2006/main">
              <a:ext uri="{FF2B5EF4-FFF2-40B4-BE49-F238E27FC236}">
                <a16:creationId xmlns:a16="http://schemas.microsoft.com/office/drawing/2014/main" id="{96D5555E-9A00-432D-A149-63928DB1EDE7}"/>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BCE1FF8E-122C-4E2B-A721-16013FBA4039}"/>
              </a:ext>
            </a:extLst>
          </p:cNvPr>
          <p:cNvSpPr>
            <a:spLocks xmlns:a="http://schemas.openxmlformats.org/drawingml/2006/main" noGrp="1"/>
          </p:cNvSpPr>
          <p:nvPr/>
        </p:nvSpPr>
        <p:spPr>
          <a:xfrm xmlns:a="http://schemas.openxmlformats.org/drawingml/2006/main">
            <a:off x="1066800" y="4019550"/>
            <a:ext cx="386715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11" name="energy-title-0">
            <a:extLst xmlns:a="http://schemas.openxmlformats.org/drawingml/2006/main">
              <a:ext uri="{FF2B5EF4-FFF2-40B4-BE49-F238E27FC236}">
                <a16:creationId xmlns:a16="http://schemas.microsoft.com/office/drawing/2014/main" id="{4FC2E75A-DB40-4FBE-AA6A-B2B10FA4F9B8}"/>
              </a:ext>
            </a:extLst>
          </p:cNvPr>
          <p:cNvSpPr>
            <a:spLocks xmlns:a="http://schemas.openxmlformats.org/drawingml/2006/main" noGrp="1"/>
          </p:cNvSpPr>
          <p:nvPr/>
        </p:nvSpPr>
        <p:spPr>
          <a:xfrm xmlns:a="http://schemas.openxmlformats.org/drawingml/2006/main">
            <a:off x="1066800" y="4305300"/>
            <a:ext cx="4000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KABEL I UTIČNICA</a:t>
            </a:r>
          </a:p>
        </p:txBody>
      </p:sp>
      <p:sp>
        <p:nvSpPr>
          <p:cNvPr id="12" name="energy-copy-0">
            <a:extLst xmlns:a="http://schemas.openxmlformats.org/drawingml/2006/main">
              <a:ext uri="{FF2B5EF4-FFF2-40B4-BE49-F238E27FC236}">
                <a16:creationId xmlns:a16="http://schemas.microsoft.com/office/drawing/2014/main" id="{F8A8506E-71D6-4F8C-8184-45E3CE107E34}"/>
              </a:ext>
            </a:extLst>
          </p:cNvPr>
          <p:cNvSpPr>
            <a:spLocks xmlns:a="http://schemas.openxmlformats.org/drawingml/2006/main" noGrp="1"/>
          </p:cNvSpPr>
          <p:nvPr/>
        </p:nvSpPr>
        <p:spPr>
          <a:xfrm xmlns:a="http://schemas.openxmlformats.org/drawingml/2006/main">
            <a:off x="1066800" y="4953000"/>
            <a:ext cx="3857625" cy="7715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100" b="1">
                <a:solidFill>
                  <a:srgbClr val="101B26"/>
                </a:solidFill>
                <a:latin typeface="Segoe UI"/>
                <a:ea typeface="Segoe UI"/>
                <a:cs typeface="Segoe UI"/>
              </a:defRPr>
            </a:pPr>
            <a:r>
              <a:t>oštećen vodič</a:t>
            </a:r>
          </a:p>
          <a:p xmlns:a="http://schemas.openxmlformats.org/drawingml/2006/main">
            <a:pPr>
              <a:defRPr sz="2100" b="1">
                <a:solidFill>
                  <a:srgbClr val="101B26"/>
                </a:solidFill>
                <a:latin typeface="Segoe UI"/>
                <a:ea typeface="Segoe UI"/>
                <a:cs typeface="Segoe UI"/>
              </a:defRPr>
            </a:pPr>
            <a:r>
              <a:t>preopterećen spoj</a:t>
            </a:r>
          </a:p>
        </p:txBody>
      </p:sp>
      <p:sp>
        <p:nvSpPr>
          <p:cNvPr id="13" name="energy-m-label-0">
            <a:extLst xmlns:a="http://schemas.openxmlformats.org/drawingml/2006/main">
              <a:ext uri="{FF2B5EF4-FFF2-40B4-BE49-F238E27FC236}">
                <a16:creationId xmlns:a16="http://schemas.microsoft.com/office/drawing/2014/main" id="{2B59478E-CD52-434E-B1B4-A51CF0093BF0}"/>
              </a:ext>
            </a:extLst>
          </p:cNvPr>
          <p:cNvSpPr>
            <a:spLocks xmlns:a="http://schemas.openxmlformats.org/drawingml/2006/main" noGrp="1"/>
          </p:cNvSpPr>
          <p:nvPr/>
        </p:nvSpPr>
        <p:spPr>
          <a:xfrm xmlns:a="http://schemas.openxmlformats.org/drawingml/2006/main">
            <a:off x="1066800" y="6496050"/>
            <a:ext cx="1238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MJERA</a:t>
            </a:r>
          </a:p>
        </p:txBody>
      </p:sp>
      <p:sp>
        <p:nvSpPr>
          <p:cNvPr id="14" name="energy-measure-0">
            <a:extLst xmlns:a="http://schemas.openxmlformats.org/drawingml/2006/main">
              <a:ext uri="{FF2B5EF4-FFF2-40B4-BE49-F238E27FC236}">
                <a16:creationId xmlns:a16="http://schemas.microsoft.com/office/drawing/2014/main" id="{94E4870B-1D9B-4113-B996-2CC254F6DE3D}"/>
              </a:ext>
            </a:extLst>
          </p:cNvPr>
          <p:cNvSpPr>
            <a:spLocks xmlns:a="http://schemas.openxmlformats.org/drawingml/2006/main" noGrp="1"/>
          </p:cNvSpPr>
          <p:nvPr/>
        </p:nvSpPr>
        <p:spPr>
          <a:xfrm xmlns:a="http://schemas.openxmlformats.org/drawingml/2006/main">
            <a:off x="1066800" y="6896100"/>
            <a:ext cx="3857625"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isključiti / prijaviti kvar</a:t>
            </a:r>
          </a:p>
        </p:txBody>
      </p:sp>
      <p:sp>
        <p:nvSpPr>
          <p:cNvPr id="15" name="">
            <a:extLst xmlns:a="http://schemas.openxmlformats.org/drawingml/2006/main">
              <a:ext uri="{FF2B5EF4-FFF2-40B4-BE49-F238E27FC236}">
                <a16:creationId xmlns:a16="http://schemas.microsoft.com/office/drawing/2014/main" id="{7EDEF0FD-5DF7-4B0C-84EE-2F018030E766}"/>
              </a:ext>
            </a:extLst>
          </p:cNvPr>
          <p:cNvSpPr>
            <a:spLocks xmlns:a="http://schemas.openxmlformats.org/drawingml/2006/main" noGrp="1"/>
          </p:cNvSpPr>
          <p:nvPr/>
        </p:nvSpPr>
        <p:spPr>
          <a:xfrm xmlns:a="http://schemas.openxmlformats.org/drawingml/2006/main">
            <a:off x="6019800" y="4019550"/>
            <a:ext cx="38671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6" name="energy-title-1">
            <a:extLst xmlns:a="http://schemas.openxmlformats.org/drawingml/2006/main">
              <a:ext uri="{FF2B5EF4-FFF2-40B4-BE49-F238E27FC236}">
                <a16:creationId xmlns:a16="http://schemas.microsoft.com/office/drawing/2014/main" id="{F84E5D58-0B43-42CE-AA99-CA81AEE3640E}"/>
              </a:ext>
            </a:extLst>
          </p:cNvPr>
          <p:cNvSpPr>
            <a:spLocks xmlns:a="http://schemas.openxmlformats.org/drawingml/2006/main" noGrp="1"/>
          </p:cNvSpPr>
          <p:nvPr/>
        </p:nvSpPr>
        <p:spPr>
          <a:xfrm xmlns:a="http://schemas.openxmlformats.org/drawingml/2006/main">
            <a:off x="6019800" y="4305300"/>
            <a:ext cx="4000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UREĐAJ</a:t>
            </a:r>
          </a:p>
        </p:txBody>
      </p:sp>
      <p:sp>
        <p:nvSpPr>
          <p:cNvPr id="17" name="energy-copy-1">
            <a:extLst xmlns:a="http://schemas.openxmlformats.org/drawingml/2006/main">
              <a:ext uri="{FF2B5EF4-FFF2-40B4-BE49-F238E27FC236}">
                <a16:creationId xmlns:a16="http://schemas.microsoft.com/office/drawing/2014/main" id="{B7890CB8-7BDB-4A07-A96F-4F8431C4A6CD}"/>
              </a:ext>
            </a:extLst>
          </p:cNvPr>
          <p:cNvSpPr>
            <a:spLocks xmlns:a="http://schemas.openxmlformats.org/drawingml/2006/main" noGrp="1"/>
          </p:cNvSpPr>
          <p:nvPr/>
        </p:nvSpPr>
        <p:spPr>
          <a:xfrm xmlns:a="http://schemas.openxmlformats.org/drawingml/2006/main">
            <a:off x="6019800" y="4953000"/>
            <a:ext cx="3857625" cy="7715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100" b="1">
                <a:solidFill>
                  <a:srgbClr val="101B26"/>
                </a:solidFill>
                <a:latin typeface="Segoe UI"/>
                <a:ea typeface="Segoe UI"/>
                <a:cs typeface="Segoe UI"/>
              </a:defRPr>
            </a:pPr>
            <a:r>
              <a:t>punjač, grijalica</a:t>
            </a:r>
          </a:p>
          <a:p xmlns:a="http://schemas.openxmlformats.org/drawingml/2006/main">
            <a:pPr>
              <a:defRPr sz="2100" b="1">
                <a:solidFill>
                  <a:srgbClr val="101B26"/>
                </a:solidFill>
                <a:latin typeface="Segoe UI"/>
                <a:ea typeface="Segoe UI"/>
                <a:cs typeface="Segoe UI"/>
              </a:defRPr>
            </a:pPr>
            <a:r>
              <a:t>ili motor</a:t>
            </a:r>
          </a:p>
        </p:txBody>
      </p:sp>
      <p:sp>
        <p:nvSpPr>
          <p:cNvPr id="18" name="energy-m-label-1">
            <a:extLst xmlns:a="http://schemas.openxmlformats.org/drawingml/2006/main">
              <a:ext uri="{FF2B5EF4-FFF2-40B4-BE49-F238E27FC236}">
                <a16:creationId xmlns:a16="http://schemas.microsoft.com/office/drawing/2014/main" id="{EE96C148-DA3D-483C-975B-3E9792176060}"/>
              </a:ext>
            </a:extLst>
          </p:cNvPr>
          <p:cNvSpPr>
            <a:spLocks xmlns:a="http://schemas.openxmlformats.org/drawingml/2006/main" noGrp="1"/>
          </p:cNvSpPr>
          <p:nvPr/>
        </p:nvSpPr>
        <p:spPr>
          <a:xfrm xmlns:a="http://schemas.openxmlformats.org/drawingml/2006/main">
            <a:off x="6019800" y="6496050"/>
            <a:ext cx="1238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MJERA</a:t>
            </a:r>
          </a:p>
        </p:txBody>
      </p:sp>
      <p:sp>
        <p:nvSpPr>
          <p:cNvPr id="19" name="energy-measure-1">
            <a:extLst xmlns:a="http://schemas.openxmlformats.org/drawingml/2006/main">
              <a:ext uri="{FF2B5EF4-FFF2-40B4-BE49-F238E27FC236}">
                <a16:creationId xmlns:a16="http://schemas.microsoft.com/office/drawing/2014/main" id="{7C3D0124-A488-4234-8085-D54EA0C61A54}"/>
              </a:ext>
            </a:extLst>
          </p:cNvPr>
          <p:cNvSpPr>
            <a:spLocks xmlns:a="http://schemas.openxmlformats.org/drawingml/2006/main" noGrp="1"/>
          </p:cNvSpPr>
          <p:nvPr/>
        </p:nvSpPr>
        <p:spPr>
          <a:xfrm xmlns:a="http://schemas.openxmlformats.org/drawingml/2006/main">
            <a:off x="6019800" y="6896100"/>
            <a:ext cx="3857625"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ne prekrivati / nadzirati</a:t>
            </a:r>
          </a:p>
        </p:txBody>
      </p:sp>
      <p:sp>
        <p:nvSpPr>
          <p:cNvPr id="20" name="">
            <a:extLst xmlns:a="http://schemas.openxmlformats.org/drawingml/2006/main">
              <a:ext uri="{FF2B5EF4-FFF2-40B4-BE49-F238E27FC236}">
                <a16:creationId xmlns:a16="http://schemas.microsoft.com/office/drawing/2014/main" id="{96A075EA-C98E-4B73-BD39-5972F2B4493F}"/>
              </a:ext>
            </a:extLst>
          </p:cNvPr>
          <p:cNvSpPr>
            <a:spLocks xmlns:a="http://schemas.openxmlformats.org/drawingml/2006/main" noGrp="1"/>
          </p:cNvSpPr>
          <p:nvPr/>
        </p:nvSpPr>
        <p:spPr>
          <a:xfrm xmlns:a="http://schemas.openxmlformats.org/drawingml/2006/main">
            <a:off x="10972800" y="4019550"/>
            <a:ext cx="386715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21" name="energy-title-2">
            <a:extLst xmlns:a="http://schemas.openxmlformats.org/drawingml/2006/main">
              <a:ext uri="{FF2B5EF4-FFF2-40B4-BE49-F238E27FC236}">
                <a16:creationId xmlns:a16="http://schemas.microsoft.com/office/drawing/2014/main" id="{F310813D-9F91-42B7-AE0D-4E98D5D5215A}"/>
              </a:ext>
            </a:extLst>
          </p:cNvPr>
          <p:cNvSpPr>
            <a:spLocks xmlns:a="http://schemas.openxmlformats.org/drawingml/2006/main" noGrp="1"/>
          </p:cNvSpPr>
          <p:nvPr/>
        </p:nvSpPr>
        <p:spPr>
          <a:xfrm xmlns:a="http://schemas.openxmlformats.org/drawingml/2006/main">
            <a:off x="10972800" y="4305300"/>
            <a:ext cx="4000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RAZVOD</a:t>
            </a:r>
          </a:p>
        </p:txBody>
      </p:sp>
      <p:sp>
        <p:nvSpPr>
          <p:cNvPr id="22" name="energy-copy-2">
            <a:extLst xmlns:a="http://schemas.openxmlformats.org/drawingml/2006/main">
              <a:ext uri="{FF2B5EF4-FFF2-40B4-BE49-F238E27FC236}">
                <a16:creationId xmlns:a16="http://schemas.microsoft.com/office/drawing/2014/main" id="{A761CAF7-3D01-4124-9E4F-D7A2AC247CBD}"/>
              </a:ext>
            </a:extLst>
          </p:cNvPr>
          <p:cNvSpPr>
            <a:spLocks xmlns:a="http://schemas.openxmlformats.org/drawingml/2006/main" noGrp="1"/>
          </p:cNvSpPr>
          <p:nvPr/>
        </p:nvSpPr>
        <p:spPr>
          <a:xfrm xmlns:a="http://schemas.openxmlformats.org/drawingml/2006/main">
            <a:off x="10972800" y="4953000"/>
            <a:ext cx="3857625" cy="7715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100" b="1">
                <a:solidFill>
                  <a:srgbClr val="101B26"/>
                </a:solidFill>
                <a:latin typeface="Segoe UI"/>
                <a:ea typeface="Segoe UI"/>
                <a:cs typeface="Segoe UI"/>
              </a:defRPr>
            </a:pPr>
            <a:r>
              <a:t>improvizacija</a:t>
            </a:r>
          </a:p>
          <a:p xmlns:a="http://schemas.openxmlformats.org/drawingml/2006/main">
            <a:pPr>
              <a:defRPr sz="2100" b="1">
                <a:solidFill>
                  <a:srgbClr val="101B26"/>
                </a:solidFill>
                <a:latin typeface="Segoe UI"/>
                <a:ea typeface="Segoe UI"/>
                <a:cs typeface="Segoe UI"/>
              </a:defRPr>
            </a:pPr>
            <a:r>
              <a:t>ili kratki spoj</a:t>
            </a:r>
          </a:p>
        </p:txBody>
      </p:sp>
      <p:sp>
        <p:nvSpPr>
          <p:cNvPr id="23" name="energy-m-label-2">
            <a:extLst xmlns:a="http://schemas.openxmlformats.org/drawingml/2006/main">
              <a:ext uri="{FF2B5EF4-FFF2-40B4-BE49-F238E27FC236}">
                <a16:creationId xmlns:a16="http://schemas.microsoft.com/office/drawing/2014/main" id="{4F8C9B25-B555-4A45-9FAA-FD36A303E152}"/>
              </a:ext>
            </a:extLst>
          </p:cNvPr>
          <p:cNvSpPr>
            <a:spLocks xmlns:a="http://schemas.openxmlformats.org/drawingml/2006/main" noGrp="1"/>
          </p:cNvSpPr>
          <p:nvPr/>
        </p:nvSpPr>
        <p:spPr>
          <a:xfrm xmlns:a="http://schemas.openxmlformats.org/drawingml/2006/main">
            <a:off x="10972800" y="6496050"/>
            <a:ext cx="1238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MJERA</a:t>
            </a:r>
          </a:p>
        </p:txBody>
      </p:sp>
      <p:sp>
        <p:nvSpPr>
          <p:cNvPr id="24" name="energy-measure-2">
            <a:extLst xmlns:a="http://schemas.openxmlformats.org/drawingml/2006/main">
              <a:ext uri="{FF2B5EF4-FFF2-40B4-BE49-F238E27FC236}">
                <a16:creationId xmlns:a16="http://schemas.microsoft.com/office/drawing/2014/main" id="{0209C66B-5F37-4C0B-8975-A198B28B128E}"/>
              </a:ext>
            </a:extLst>
          </p:cNvPr>
          <p:cNvSpPr>
            <a:spLocks xmlns:a="http://schemas.openxmlformats.org/drawingml/2006/main" noGrp="1"/>
          </p:cNvSpPr>
          <p:nvPr/>
        </p:nvSpPr>
        <p:spPr>
          <a:xfrm xmlns:a="http://schemas.openxmlformats.org/drawingml/2006/main">
            <a:off x="10972800" y="6896100"/>
            <a:ext cx="3857625"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stručna provjera</a:t>
            </a:r>
          </a:p>
        </p:txBody>
      </p:sp>
    </p:spTree>
    <p:extLst>
      <p:ext uri="{BB962C8B-B14F-4D97-AF65-F5344CB8AC3E}">
        <p14:creationId xmlns:p14="http://schemas.microsoft.com/office/powerpoint/2010/main" val="1138207166"/>
      </p:ext>
    </p:extLst>
  </p:cSld>
</p:sld>
</file>

<file path=ppt/slides/slide12.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6044145F-2700-451A-993C-A4386F5A560E}"/>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12">
            <a:extLst xmlns:a="http://schemas.openxmlformats.org/drawingml/2006/main">
              <a:ext uri="{FF2B5EF4-FFF2-40B4-BE49-F238E27FC236}">
                <a16:creationId xmlns:a16="http://schemas.microsoft.com/office/drawing/2014/main" id="{D536F7DD-335C-4AFC-8DE2-D96C3E160113}"/>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05  /  MEHANIČKA ISKRA I VRUĆI RADOVI</a:t>
            </a:r>
          </a:p>
        </p:txBody>
      </p:sp>
      <p:sp>
        <p:nvSpPr>
          <p:cNvPr id="3" name="page-12">
            <a:extLst xmlns:a="http://schemas.openxmlformats.org/drawingml/2006/main">
              <a:ext uri="{FF2B5EF4-FFF2-40B4-BE49-F238E27FC236}">
                <a16:creationId xmlns:a16="http://schemas.microsoft.com/office/drawing/2014/main" id="{E04DA0E0-9890-48D2-A1EF-2EA08B8D8318}"/>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12 / 36</a:t>
            </a:r>
          </a:p>
        </p:txBody>
      </p:sp>
      <p:sp>
        <p:nvSpPr>
          <p:cNvPr id="4" name="title-12">
            <a:extLst xmlns:a="http://schemas.openxmlformats.org/drawingml/2006/main">
              <a:ext uri="{FF2B5EF4-FFF2-40B4-BE49-F238E27FC236}">
                <a16:creationId xmlns:a16="http://schemas.microsoft.com/office/drawing/2014/main" id="{5B515357-E7FB-482A-80A9-5BB3EE1F1ABE}"/>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Radni postupak može stvoriti izvor paljenja</a:t>
            </a:r>
          </a:p>
        </p:txBody>
      </p:sp>
      <p:sp>
        <p:nvSpPr>
          <p:cNvPr id="5" name="subtitle-12">
            <a:extLst xmlns:a="http://schemas.openxmlformats.org/drawingml/2006/main">
              <a:ext uri="{FF2B5EF4-FFF2-40B4-BE49-F238E27FC236}">
                <a16:creationId xmlns:a16="http://schemas.microsoft.com/office/drawing/2014/main" id="{D14B73E0-B8B7-4E92-AA32-16BF19D605A3}"/>
              </a:ext>
            </a:extLst>
          </p:cNvPr>
          <p:cNvSpPr>
            <a:spLocks xmlns:a="http://schemas.openxmlformats.org/drawingml/2006/main" noGrp="1"/>
          </p:cNvSpPr>
          <p:nvPr/>
        </p:nvSpPr>
        <p:spPr>
          <a:xfrm xmlns:a="http://schemas.openxmlformats.org/drawingml/2006/main">
            <a:off x="838200" y="1628775"/>
            <a:ext cx="7629525"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Brušenje, rezanje i zavarivanje raspršuju iskre ili rastaljene čestice na okolno gorivo.</a:t>
            </a:r>
          </a:p>
        </p:txBody>
      </p:sp>
      <p:sp>
        <p:nvSpPr>
          <p:cNvPr id="6" name="accent-12">
            <a:extLst xmlns:a="http://schemas.openxmlformats.org/drawingml/2006/main">
              <a:ext uri="{FF2B5EF4-FFF2-40B4-BE49-F238E27FC236}">
                <a16:creationId xmlns:a16="http://schemas.microsoft.com/office/drawing/2014/main" id="{07B4ADED-4A91-4372-AA3E-1C45656BC97C}"/>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D4C43369-0153-4171-8DA9-64172DC3E02E}"/>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12">
            <a:extLst xmlns:a="http://schemas.openxmlformats.org/drawingml/2006/main">
              <a:ext uri="{FF2B5EF4-FFF2-40B4-BE49-F238E27FC236}">
                <a16:creationId xmlns:a16="http://schemas.microsoft.com/office/drawing/2014/main" id="{D68442D7-06C5-4317-AC7B-7E528B8D965D}"/>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Zakon o zaštiti od požara, NN 92/10 i 114/22, čl. 43.; dostavljena prezentacija.</a:t>
            </a:r>
          </a:p>
        </p:txBody>
      </p:sp>
      <p:sp>
        <p:nvSpPr>
          <p:cNvPr id="9" name="tag-12">
            <a:extLst xmlns:a="http://schemas.openxmlformats.org/drawingml/2006/main">
              <a:ext uri="{FF2B5EF4-FFF2-40B4-BE49-F238E27FC236}">
                <a16:creationId xmlns:a16="http://schemas.microsoft.com/office/drawing/2014/main" id="{ECBD671B-D48E-4C9D-B5B8-E525EA6802BA}"/>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line-num-1-388">
            <a:extLst xmlns:a="http://schemas.openxmlformats.org/drawingml/2006/main">
              <a:ext uri="{FF2B5EF4-FFF2-40B4-BE49-F238E27FC236}">
                <a16:creationId xmlns:a16="http://schemas.microsoft.com/office/drawing/2014/main" id="{A58ACF5B-4132-4853-8B63-7F057ECE93E8}"/>
              </a:ext>
            </a:extLst>
          </p:cNvPr>
          <p:cNvSpPr>
            <a:spLocks xmlns:a="http://schemas.openxmlformats.org/drawingml/2006/main" noGrp="1"/>
          </p:cNvSpPr>
          <p:nvPr/>
        </p:nvSpPr>
        <p:spPr>
          <a:xfrm xmlns:a="http://schemas.openxmlformats.org/drawingml/2006/main">
            <a:off x="1066800" y="36957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01</a:t>
            </a:r>
          </a:p>
        </p:txBody>
      </p:sp>
      <p:sp>
        <p:nvSpPr>
          <p:cNvPr id="11" name="line-title-1-388">
            <a:extLst xmlns:a="http://schemas.openxmlformats.org/drawingml/2006/main">
              <a:ext uri="{FF2B5EF4-FFF2-40B4-BE49-F238E27FC236}">
                <a16:creationId xmlns:a16="http://schemas.microsoft.com/office/drawing/2014/main" id="{0760759D-2935-4B09-9BFB-42DDD6D5E653}"/>
              </a:ext>
            </a:extLst>
          </p:cNvPr>
          <p:cNvSpPr>
            <a:spLocks xmlns:a="http://schemas.openxmlformats.org/drawingml/2006/main" noGrp="1"/>
          </p:cNvSpPr>
          <p:nvPr/>
        </p:nvSpPr>
        <p:spPr>
          <a:xfrm xmlns:a="http://schemas.openxmlformats.org/drawingml/2006/main">
            <a:off x="2133600" y="36576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Prije rada</a:t>
            </a:r>
          </a:p>
        </p:txBody>
      </p:sp>
      <p:sp>
        <p:nvSpPr>
          <p:cNvPr id="12" name="line-copy-1-388">
            <a:extLst xmlns:a="http://schemas.openxmlformats.org/drawingml/2006/main">
              <a:ext uri="{FF2B5EF4-FFF2-40B4-BE49-F238E27FC236}">
                <a16:creationId xmlns:a16="http://schemas.microsoft.com/office/drawing/2014/main" id="{82E1ECA2-CB19-494C-BAF0-1F9F34990F50}"/>
              </a:ext>
            </a:extLst>
          </p:cNvPr>
          <p:cNvSpPr>
            <a:spLocks xmlns:a="http://schemas.openxmlformats.org/drawingml/2006/main" noGrp="1"/>
          </p:cNvSpPr>
          <p:nvPr/>
        </p:nvSpPr>
        <p:spPr>
          <a:xfrm xmlns:a="http://schemas.openxmlformats.org/drawingml/2006/main">
            <a:off x="2133600" y="40957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Ukloniti ili zaštititi gorive tvari, provjeriti okolinu i osigurati sredstva za gašenje.</a:t>
            </a:r>
          </a:p>
        </p:txBody>
      </p:sp>
      <p:sp>
        <p:nvSpPr>
          <p:cNvPr id="13" name="">
            <a:extLst xmlns:a="http://schemas.openxmlformats.org/drawingml/2006/main">
              <a:ext uri="{FF2B5EF4-FFF2-40B4-BE49-F238E27FC236}">
                <a16:creationId xmlns:a16="http://schemas.microsoft.com/office/drawing/2014/main" id="{A1B898B6-DD83-4B9F-92FA-F69C88F8BCA8}"/>
              </a:ext>
            </a:extLst>
          </p:cNvPr>
          <p:cNvSpPr>
            <a:spLocks xmlns:a="http://schemas.openxmlformats.org/drawingml/2006/main" noGrp="1"/>
          </p:cNvSpPr>
          <p:nvPr/>
        </p:nvSpPr>
        <p:spPr>
          <a:xfrm xmlns:a="http://schemas.openxmlformats.org/drawingml/2006/main">
            <a:off x="1066800" y="46291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4" name="line-num-2-524">
            <a:extLst xmlns:a="http://schemas.openxmlformats.org/drawingml/2006/main">
              <a:ext uri="{FF2B5EF4-FFF2-40B4-BE49-F238E27FC236}">
                <a16:creationId xmlns:a16="http://schemas.microsoft.com/office/drawing/2014/main" id="{7974589E-91AA-4521-A22D-3B28BCF6D5A5}"/>
              </a:ext>
            </a:extLst>
          </p:cNvPr>
          <p:cNvSpPr>
            <a:spLocks xmlns:a="http://schemas.openxmlformats.org/drawingml/2006/main" noGrp="1"/>
          </p:cNvSpPr>
          <p:nvPr/>
        </p:nvSpPr>
        <p:spPr>
          <a:xfrm xmlns:a="http://schemas.openxmlformats.org/drawingml/2006/main">
            <a:off x="1066800" y="49911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02</a:t>
            </a:r>
          </a:p>
        </p:txBody>
      </p:sp>
      <p:sp>
        <p:nvSpPr>
          <p:cNvPr id="15" name="line-title-2-524">
            <a:extLst xmlns:a="http://schemas.openxmlformats.org/drawingml/2006/main">
              <a:ext uri="{FF2B5EF4-FFF2-40B4-BE49-F238E27FC236}">
                <a16:creationId xmlns:a16="http://schemas.microsoft.com/office/drawing/2014/main" id="{3C281581-AA40-4713-AF4D-72397AA8596A}"/>
              </a:ext>
            </a:extLst>
          </p:cNvPr>
          <p:cNvSpPr>
            <a:spLocks xmlns:a="http://schemas.openxmlformats.org/drawingml/2006/main" noGrp="1"/>
          </p:cNvSpPr>
          <p:nvPr/>
        </p:nvSpPr>
        <p:spPr>
          <a:xfrm xmlns:a="http://schemas.openxmlformats.org/drawingml/2006/main">
            <a:off x="2133600" y="49530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Tijekom rada</a:t>
            </a:r>
          </a:p>
        </p:txBody>
      </p:sp>
      <p:sp>
        <p:nvSpPr>
          <p:cNvPr id="16" name="line-copy-2-524">
            <a:extLst xmlns:a="http://schemas.openxmlformats.org/drawingml/2006/main">
              <a:ext uri="{FF2B5EF4-FFF2-40B4-BE49-F238E27FC236}">
                <a16:creationId xmlns:a16="http://schemas.microsoft.com/office/drawing/2014/main" id="{3A6BDC42-149C-41E0-9A47-F28E59183FC5}"/>
              </a:ext>
            </a:extLst>
          </p:cNvPr>
          <p:cNvSpPr>
            <a:spLocks xmlns:a="http://schemas.openxmlformats.org/drawingml/2006/main" noGrp="1"/>
          </p:cNvSpPr>
          <p:nvPr/>
        </p:nvSpPr>
        <p:spPr>
          <a:xfrm xmlns:a="http://schemas.openxmlformats.org/drawingml/2006/main">
            <a:off x="2133600" y="53911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Rad nadzirati; iskre ne smiju odlaziti u pukotine, otvore ili na zapaljivi otpad.</a:t>
            </a:r>
          </a:p>
        </p:txBody>
      </p:sp>
      <p:sp>
        <p:nvSpPr>
          <p:cNvPr id="17" name="">
            <a:extLst xmlns:a="http://schemas.openxmlformats.org/drawingml/2006/main">
              <a:ext uri="{FF2B5EF4-FFF2-40B4-BE49-F238E27FC236}">
                <a16:creationId xmlns:a16="http://schemas.microsoft.com/office/drawing/2014/main" id="{D0D485E4-A154-4C92-B42B-5375F9B2BAC8}"/>
              </a:ext>
            </a:extLst>
          </p:cNvPr>
          <p:cNvSpPr>
            <a:spLocks xmlns:a="http://schemas.openxmlformats.org/drawingml/2006/main" noGrp="1"/>
          </p:cNvSpPr>
          <p:nvPr/>
        </p:nvSpPr>
        <p:spPr>
          <a:xfrm xmlns:a="http://schemas.openxmlformats.org/drawingml/2006/main">
            <a:off x="1066800" y="59245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8" name="line-num-3-660">
            <a:extLst xmlns:a="http://schemas.openxmlformats.org/drawingml/2006/main">
              <a:ext uri="{FF2B5EF4-FFF2-40B4-BE49-F238E27FC236}">
                <a16:creationId xmlns:a16="http://schemas.microsoft.com/office/drawing/2014/main" id="{653BE196-71F2-4807-8E40-71873CC178AE}"/>
              </a:ext>
            </a:extLst>
          </p:cNvPr>
          <p:cNvSpPr>
            <a:spLocks xmlns:a="http://schemas.openxmlformats.org/drawingml/2006/main" noGrp="1"/>
          </p:cNvSpPr>
          <p:nvPr/>
        </p:nvSpPr>
        <p:spPr>
          <a:xfrm xmlns:a="http://schemas.openxmlformats.org/drawingml/2006/main">
            <a:off x="1066800" y="62865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03</a:t>
            </a:r>
          </a:p>
        </p:txBody>
      </p:sp>
      <p:sp>
        <p:nvSpPr>
          <p:cNvPr id="19" name="line-title-3-660">
            <a:extLst xmlns:a="http://schemas.openxmlformats.org/drawingml/2006/main">
              <a:ext uri="{FF2B5EF4-FFF2-40B4-BE49-F238E27FC236}">
                <a16:creationId xmlns:a16="http://schemas.microsoft.com/office/drawing/2014/main" id="{657A9330-11F4-4D09-A567-C51BE6FAC4EE}"/>
              </a:ext>
            </a:extLst>
          </p:cNvPr>
          <p:cNvSpPr>
            <a:spLocks xmlns:a="http://schemas.openxmlformats.org/drawingml/2006/main" noGrp="1"/>
          </p:cNvSpPr>
          <p:nvPr/>
        </p:nvSpPr>
        <p:spPr>
          <a:xfrm xmlns:a="http://schemas.openxmlformats.org/drawingml/2006/main">
            <a:off x="2133600" y="62484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Nakon rada</a:t>
            </a:r>
          </a:p>
        </p:txBody>
      </p:sp>
      <p:sp>
        <p:nvSpPr>
          <p:cNvPr id="20" name="line-copy-3-660">
            <a:extLst xmlns:a="http://schemas.openxmlformats.org/drawingml/2006/main">
              <a:ext uri="{FF2B5EF4-FFF2-40B4-BE49-F238E27FC236}">
                <a16:creationId xmlns:a16="http://schemas.microsoft.com/office/drawing/2014/main" id="{B2A9BF48-BE1F-4676-9E41-550029007571}"/>
              </a:ext>
            </a:extLst>
          </p:cNvPr>
          <p:cNvSpPr>
            <a:spLocks xmlns:a="http://schemas.openxmlformats.org/drawingml/2006/main" noGrp="1"/>
          </p:cNvSpPr>
          <p:nvPr/>
        </p:nvSpPr>
        <p:spPr>
          <a:xfrm xmlns:a="http://schemas.openxmlformats.org/drawingml/2006/main">
            <a:off x="2133600" y="66865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Pregledati mjesto zbog tinjanja i primijeniti dodatne mjere kada je rizik povećan.</a:t>
            </a:r>
          </a:p>
        </p:txBody>
      </p:sp>
      <p:sp>
        <p:nvSpPr>
          <p:cNvPr id="21" name="">
            <a:extLst xmlns:a="http://schemas.openxmlformats.org/drawingml/2006/main">
              <a:ext uri="{FF2B5EF4-FFF2-40B4-BE49-F238E27FC236}">
                <a16:creationId xmlns:a16="http://schemas.microsoft.com/office/drawing/2014/main" id="{A79E2A0E-4CC6-4F83-8378-F9A99F581FF1}"/>
              </a:ext>
            </a:extLst>
          </p:cNvPr>
          <p:cNvSpPr>
            <a:spLocks xmlns:a="http://schemas.openxmlformats.org/drawingml/2006/main" noGrp="1"/>
          </p:cNvSpPr>
          <p:nvPr/>
        </p:nvSpPr>
        <p:spPr>
          <a:xfrm xmlns:a="http://schemas.openxmlformats.org/drawingml/2006/main">
            <a:off x="1066800" y="72199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2" name="hot-rule">
            <a:extLst xmlns:a="http://schemas.openxmlformats.org/drawingml/2006/main">
              <a:ext uri="{FF2B5EF4-FFF2-40B4-BE49-F238E27FC236}">
                <a16:creationId xmlns:a16="http://schemas.microsoft.com/office/drawing/2014/main" id="{21F919C7-ADDA-466E-8213-902618F56A1F}"/>
              </a:ext>
            </a:extLst>
          </p:cNvPr>
          <p:cNvSpPr>
            <a:spLocks xmlns:a="http://schemas.openxmlformats.org/drawingml/2006/main" noGrp="1"/>
          </p:cNvSpPr>
          <p:nvPr/>
        </p:nvSpPr>
        <p:spPr>
          <a:xfrm xmlns:a="http://schemas.openxmlformats.org/drawingml/2006/main">
            <a:off x="1066800" y="8286750"/>
            <a:ext cx="14763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VRUĆI RAD IZVAN PREDVIĐENOG MJESTA TRAŽI POSEBNU PROCJENU I MJERE.</a:t>
            </a:r>
          </a:p>
        </p:txBody>
      </p:sp>
    </p:spTree>
    <p:extLst>
      <p:ext uri="{BB962C8B-B14F-4D97-AF65-F5344CB8AC3E}">
        <p14:creationId xmlns:p14="http://schemas.microsoft.com/office/powerpoint/2010/main" val="197624685"/>
      </p:ext>
    </p:extLst>
  </p:cSld>
</p:sld>
</file>

<file path=ppt/slides/slide13.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055A4E26-E3A0-4786-AD28-7E9963AC6CE2}"/>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13">
            <a:extLst xmlns:a="http://schemas.openxmlformats.org/drawingml/2006/main">
              <a:ext uri="{FF2B5EF4-FFF2-40B4-BE49-F238E27FC236}">
                <a16:creationId xmlns:a16="http://schemas.microsoft.com/office/drawing/2014/main" id="{742D7139-2702-4D7B-9F1D-5B746BD7969F}"/>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06  /  STATIČKI ELEKTRICITET I MUNJA</a:t>
            </a:r>
          </a:p>
        </p:txBody>
      </p:sp>
      <p:sp>
        <p:nvSpPr>
          <p:cNvPr id="3" name="page-13">
            <a:extLst xmlns:a="http://schemas.openxmlformats.org/drawingml/2006/main">
              <a:ext uri="{FF2B5EF4-FFF2-40B4-BE49-F238E27FC236}">
                <a16:creationId xmlns:a16="http://schemas.microsoft.com/office/drawing/2014/main" id="{D2EC5A5E-FAE0-4435-941A-CD25F3F9B505}"/>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13 / 36</a:t>
            </a:r>
          </a:p>
        </p:txBody>
      </p:sp>
      <p:sp>
        <p:nvSpPr>
          <p:cNvPr id="4" name="title-13">
            <a:extLst xmlns:a="http://schemas.openxmlformats.org/drawingml/2006/main">
              <a:ext uri="{FF2B5EF4-FFF2-40B4-BE49-F238E27FC236}">
                <a16:creationId xmlns:a16="http://schemas.microsoft.com/office/drawing/2014/main" id="{F7A60660-8B06-4560-AC73-426579AAD144}"/>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Električno pražnjenje postaje iskra</a:t>
            </a:r>
          </a:p>
        </p:txBody>
      </p:sp>
      <p:sp>
        <p:nvSpPr>
          <p:cNvPr id="5" name="subtitle-13">
            <a:extLst xmlns:a="http://schemas.openxmlformats.org/drawingml/2006/main">
              <a:ext uri="{FF2B5EF4-FFF2-40B4-BE49-F238E27FC236}">
                <a16:creationId xmlns:a16="http://schemas.microsoft.com/office/drawing/2014/main" id="{0694DAA6-6525-4F77-BEAC-986932414F38}"/>
              </a:ext>
            </a:extLst>
          </p:cNvPr>
          <p:cNvSpPr>
            <a:spLocks xmlns:a="http://schemas.openxmlformats.org/drawingml/2006/main" noGrp="1"/>
          </p:cNvSpPr>
          <p:nvPr/>
        </p:nvSpPr>
        <p:spPr>
          <a:xfrm xmlns:a="http://schemas.openxmlformats.org/drawingml/2006/main">
            <a:off x="838200" y="1628775"/>
            <a:ext cx="7886700"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Opasnost je posebno velika kada su prisutne zapaljive pare, plinovi ili suha vegetacija.</a:t>
            </a:r>
          </a:p>
        </p:txBody>
      </p:sp>
      <p:sp>
        <p:nvSpPr>
          <p:cNvPr id="6" name="accent-13">
            <a:extLst xmlns:a="http://schemas.openxmlformats.org/drawingml/2006/main">
              <a:ext uri="{FF2B5EF4-FFF2-40B4-BE49-F238E27FC236}">
                <a16:creationId xmlns:a16="http://schemas.microsoft.com/office/drawing/2014/main" id="{D48EC166-A112-4B5C-A9E4-36FC90FB871B}"/>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141D628E-713C-4F25-863C-E05AE62B0EF3}"/>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13">
            <a:extLst xmlns:a="http://schemas.openxmlformats.org/drawingml/2006/main">
              <a:ext uri="{FF2B5EF4-FFF2-40B4-BE49-F238E27FC236}">
                <a16:creationId xmlns:a16="http://schemas.microsoft.com/office/drawing/2014/main" id="{DDB6C2C6-E0ED-407A-9310-1EFDE2C78672}"/>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nastavna razrada teme "Vrste izvora paljenja i njihovo uklanjanje", NN 12/2025.</a:t>
            </a:r>
          </a:p>
        </p:txBody>
      </p:sp>
      <p:sp>
        <p:nvSpPr>
          <p:cNvPr id="9" name="tag-13">
            <a:extLst xmlns:a="http://schemas.openxmlformats.org/drawingml/2006/main">
              <a:ext uri="{FF2B5EF4-FFF2-40B4-BE49-F238E27FC236}">
                <a16:creationId xmlns:a16="http://schemas.microsoft.com/office/drawing/2014/main" id="{89B33D55-06B6-4D92-A5D6-ADD4A7ECF4D3}"/>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82685614-04CA-45CD-8C65-E1D9384AD450}"/>
              </a:ext>
            </a:extLst>
          </p:cNvPr>
          <p:cNvSpPr>
            <a:spLocks xmlns:a="http://schemas.openxmlformats.org/drawingml/2006/main" noGrp="1"/>
          </p:cNvSpPr>
          <p:nvPr/>
        </p:nvSpPr>
        <p:spPr>
          <a:xfrm xmlns:a="http://schemas.openxmlformats.org/drawingml/2006/main">
            <a:off x="1200150" y="4000500"/>
            <a:ext cx="80010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1" name="duo-label-126-420">
            <a:extLst xmlns:a="http://schemas.openxmlformats.org/drawingml/2006/main">
              <a:ext uri="{FF2B5EF4-FFF2-40B4-BE49-F238E27FC236}">
                <a16:creationId xmlns:a16="http://schemas.microsoft.com/office/drawing/2014/main" id="{8C10016F-AE82-48AE-9D8C-5C84FAE65D01}"/>
              </a:ext>
            </a:extLst>
          </p:cNvPr>
          <p:cNvSpPr>
            <a:spLocks xmlns:a="http://schemas.openxmlformats.org/drawingml/2006/main" noGrp="1"/>
          </p:cNvSpPr>
          <p:nvPr/>
        </p:nvSpPr>
        <p:spPr>
          <a:xfrm xmlns:a="http://schemas.openxmlformats.org/drawingml/2006/main">
            <a:off x="1200150" y="4191000"/>
            <a:ext cx="6572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STATIČKI ELEKTRICITET</a:t>
            </a:r>
          </a:p>
        </p:txBody>
      </p:sp>
      <p:sp>
        <p:nvSpPr>
          <p:cNvPr id="12" name="duo-title-126-420">
            <a:extLst xmlns:a="http://schemas.openxmlformats.org/drawingml/2006/main">
              <a:ext uri="{FF2B5EF4-FFF2-40B4-BE49-F238E27FC236}">
                <a16:creationId xmlns:a16="http://schemas.microsoft.com/office/drawing/2014/main" id="{29079412-C740-42D2-B831-DF7C90000AF8}"/>
              </a:ext>
            </a:extLst>
          </p:cNvPr>
          <p:cNvSpPr>
            <a:spLocks xmlns:a="http://schemas.openxmlformats.org/drawingml/2006/main" noGrp="1"/>
          </p:cNvSpPr>
          <p:nvPr/>
        </p:nvSpPr>
        <p:spPr>
          <a:xfrm xmlns:a="http://schemas.openxmlformats.org/drawingml/2006/main">
            <a:off x="1200150" y="4619625"/>
            <a:ext cx="65722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Pretakanje i pare</a:t>
            </a:r>
          </a:p>
        </p:txBody>
      </p:sp>
      <p:sp>
        <p:nvSpPr>
          <p:cNvPr id="13" name="duo-copy-126-420">
            <a:extLst xmlns:a="http://schemas.openxmlformats.org/drawingml/2006/main">
              <a:ext uri="{FF2B5EF4-FFF2-40B4-BE49-F238E27FC236}">
                <a16:creationId xmlns:a16="http://schemas.microsoft.com/office/drawing/2014/main" id="{AD7D1002-C06D-4F6A-8BC0-6B7D8E71BD0C}"/>
              </a:ext>
            </a:extLst>
          </p:cNvPr>
          <p:cNvSpPr>
            <a:spLocks xmlns:a="http://schemas.openxmlformats.org/drawingml/2006/main" noGrp="1"/>
          </p:cNvSpPr>
          <p:nvPr/>
        </p:nvSpPr>
        <p:spPr>
          <a:xfrm xmlns:a="http://schemas.openxmlformats.org/drawingml/2006/main">
            <a:off x="1200150" y="5162550"/>
            <a:ext cx="65722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Pražnjenje može zapaliti smjesu para i zraka; raditi u propisanim uvjetima i ukloniti izvore iskrenja.</a:t>
            </a:r>
          </a:p>
        </p:txBody>
      </p:sp>
      <p:sp>
        <p:nvSpPr>
          <p:cNvPr id="14" name="">
            <a:extLst xmlns:a="http://schemas.openxmlformats.org/drawingml/2006/main">
              <a:ext uri="{FF2B5EF4-FFF2-40B4-BE49-F238E27FC236}">
                <a16:creationId xmlns:a16="http://schemas.microsoft.com/office/drawing/2014/main" id="{09BD873E-FC09-4DBC-8F7F-D4F216A2F48E}"/>
              </a:ext>
            </a:extLst>
          </p:cNvPr>
          <p:cNvSpPr>
            <a:spLocks xmlns:a="http://schemas.openxmlformats.org/drawingml/2006/main" noGrp="1"/>
          </p:cNvSpPr>
          <p:nvPr/>
        </p:nvSpPr>
        <p:spPr>
          <a:xfrm xmlns:a="http://schemas.openxmlformats.org/drawingml/2006/main">
            <a:off x="8915400" y="4000500"/>
            <a:ext cx="80010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15" name="duo-label-936-420">
            <a:extLst xmlns:a="http://schemas.openxmlformats.org/drawingml/2006/main">
              <a:ext uri="{FF2B5EF4-FFF2-40B4-BE49-F238E27FC236}">
                <a16:creationId xmlns:a16="http://schemas.microsoft.com/office/drawing/2014/main" id="{55DA6A4C-0C02-469B-8820-2838C6B0BD90}"/>
              </a:ext>
            </a:extLst>
          </p:cNvPr>
          <p:cNvSpPr>
            <a:spLocks xmlns:a="http://schemas.openxmlformats.org/drawingml/2006/main" noGrp="1"/>
          </p:cNvSpPr>
          <p:nvPr/>
        </p:nvSpPr>
        <p:spPr>
          <a:xfrm xmlns:a="http://schemas.openxmlformats.org/drawingml/2006/main">
            <a:off x="8915400" y="4191000"/>
            <a:ext cx="64960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ATMOSFERSKO PRAŽNJENJE</a:t>
            </a:r>
          </a:p>
        </p:txBody>
      </p:sp>
      <p:sp>
        <p:nvSpPr>
          <p:cNvPr id="16" name="duo-title-936-420">
            <a:extLst xmlns:a="http://schemas.openxmlformats.org/drawingml/2006/main">
              <a:ext uri="{FF2B5EF4-FFF2-40B4-BE49-F238E27FC236}">
                <a16:creationId xmlns:a16="http://schemas.microsoft.com/office/drawing/2014/main" id="{3EF09A4B-0623-464F-9119-E133EBDB6A75}"/>
              </a:ext>
            </a:extLst>
          </p:cNvPr>
          <p:cNvSpPr>
            <a:spLocks xmlns:a="http://schemas.openxmlformats.org/drawingml/2006/main" noGrp="1"/>
          </p:cNvSpPr>
          <p:nvPr/>
        </p:nvSpPr>
        <p:spPr>
          <a:xfrm xmlns:a="http://schemas.openxmlformats.org/drawingml/2006/main">
            <a:off x="8915400" y="4619625"/>
            <a:ext cx="64960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Munja</a:t>
            </a:r>
          </a:p>
        </p:txBody>
      </p:sp>
      <p:sp>
        <p:nvSpPr>
          <p:cNvPr id="17" name="duo-copy-936-420">
            <a:extLst xmlns:a="http://schemas.openxmlformats.org/drawingml/2006/main">
              <a:ext uri="{FF2B5EF4-FFF2-40B4-BE49-F238E27FC236}">
                <a16:creationId xmlns:a16="http://schemas.microsoft.com/office/drawing/2014/main" id="{F83CBD2D-1C58-468B-A5D0-016A2FAC04E5}"/>
              </a:ext>
            </a:extLst>
          </p:cNvPr>
          <p:cNvSpPr>
            <a:spLocks xmlns:a="http://schemas.openxmlformats.org/drawingml/2006/main" noGrp="1"/>
          </p:cNvSpPr>
          <p:nvPr/>
        </p:nvSpPr>
        <p:spPr>
          <a:xfrm xmlns:a="http://schemas.openxmlformats.org/drawingml/2006/main">
            <a:off x="8915400" y="5162550"/>
            <a:ext cx="64960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Prirodni izvor paljenja na otvorenom; nakon nevremena važno je rano opažanje dima.</a:t>
            </a:r>
          </a:p>
        </p:txBody>
      </p:sp>
      <p:sp>
        <p:nvSpPr>
          <p:cNvPr id="18" name="">
            <a:extLst xmlns:a="http://schemas.openxmlformats.org/drawingml/2006/main">
              <a:ext uri="{FF2B5EF4-FFF2-40B4-BE49-F238E27FC236}">
                <a16:creationId xmlns:a16="http://schemas.microsoft.com/office/drawing/2014/main" id="{D19628BF-4B9E-488A-AE66-1AC26513C364}"/>
              </a:ext>
            </a:extLst>
          </p:cNvPr>
          <p:cNvSpPr>
            <a:spLocks xmlns:a="http://schemas.openxmlformats.org/drawingml/2006/main" noGrp="1"/>
          </p:cNvSpPr>
          <p:nvPr/>
        </p:nvSpPr>
        <p:spPr>
          <a:xfrm xmlns:a="http://schemas.openxmlformats.org/drawingml/2006/main">
            <a:off x="1200150" y="7448550"/>
            <a:ext cx="1390650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9" name="static-close">
            <a:extLst xmlns:a="http://schemas.openxmlformats.org/drawingml/2006/main">
              <a:ext uri="{FF2B5EF4-FFF2-40B4-BE49-F238E27FC236}">
                <a16:creationId xmlns:a16="http://schemas.microsoft.com/office/drawing/2014/main" id="{7DC4E9D1-39A4-425E-B7B5-FF7D04E4F7B6}"/>
              </a:ext>
            </a:extLst>
          </p:cNvPr>
          <p:cNvSpPr>
            <a:spLocks xmlns:a="http://schemas.openxmlformats.org/drawingml/2006/main" noGrp="1"/>
          </p:cNvSpPr>
          <p:nvPr/>
        </p:nvSpPr>
        <p:spPr>
          <a:xfrm xmlns:a="http://schemas.openxmlformats.org/drawingml/2006/main">
            <a:off x="1200150" y="7924800"/>
            <a:ext cx="14097000" cy="419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700" b="1">
                <a:solidFill>
                  <a:srgbClr val="A92322"/>
                </a:solidFill>
                <a:latin typeface="Bahnschrift"/>
                <a:ea typeface="Bahnschrift"/>
                <a:cs typeface="Bahnschrift"/>
              </a:defRPr>
            </a:pPr>
            <a:r>
              <a:t>VIDLJIVOG PLAMENA NEMA - ALI ENERGIJA PALJENJA POSTOJI.</a:t>
            </a:r>
          </a:p>
        </p:txBody>
      </p:sp>
    </p:spTree>
    <p:extLst>
      <p:ext uri="{BB962C8B-B14F-4D97-AF65-F5344CB8AC3E}">
        <p14:creationId xmlns:p14="http://schemas.microsoft.com/office/powerpoint/2010/main" val="1184597788"/>
      </p:ext>
    </p:extLst>
  </p:cSld>
</p:sld>
</file>

<file path=ppt/slides/slide14.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5D84D64D-C39B-478D-AEE7-EE1F37D1BBF2}"/>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14">
            <a:extLst xmlns:a="http://schemas.openxmlformats.org/drawingml/2006/main">
              <a:ext uri="{FF2B5EF4-FFF2-40B4-BE49-F238E27FC236}">
                <a16:creationId xmlns:a16="http://schemas.microsoft.com/office/drawing/2014/main" id="{936344AE-B4EB-40CC-88E5-71B66B5599D1}"/>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07  /  KEMIJSKA REAKCIJA I SAMOZAGRIJAVANJE</a:t>
            </a:r>
          </a:p>
        </p:txBody>
      </p:sp>
      <p:sp>
        <p:nvSpPr>
          <p:cNvPr id="3" name="page-14">
            <a:extLst xmlns:a="http://schemas.openxmlformats.org/drawingml/2006/main">
              <a:ext uri="{FF2B5EF4-FFF2-40B4-BE49-F238E27FC236}">
                <a16:creationId xmlns:a16="http://schemas.microsoft.com/office/drawing/2014/main" id="{BBFA04E3-00D9-46A9-99E8-4646CAAE6B98}"/>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14 / 36</a:t>
            </a:r>
          </a:p>
        </p:txBody>
      </p:sp>
      <p:sp>
        <p:nvSpPr>
          <p:cNvPr id="4" name="title-14">
            <a:extLst xmlns:a="http://schemas.openxmlformats.org/drawingml/2006/main">
              <a:ext uri="{FF2B5EF4-FFF2-40B4-BE49-F238E27FC236}">
                <a16:creationId xmlns:a16="http://schemas.microsoft.com/office/drawing/2014/main" id="{A3BF96E7-3285-46AE-A5BF-FBE3CDDDD629}"/>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Požar može nastati bez vanjske iskre</a:t>
            </a:r>
          </a:p>
        </p:txBody>
      </p:sp>
      <p:sp>
        <p:nvSpPr>
          <p:cNvPr id="5" name="subtitle-14">
            <a:extLst xmlns:a="http://schemas.openxmlformats.org/drawingml/2006/main">
              <a:ext uri="{FF2B5EF4-FFF2-40B4-BE49-F238E27FC236}">
                <a16:creationId xmlns:a16="http://schemas.microsoft.com/office/drawing/2014/main" id="{8C00DB96-AA81-4DDF-9B2A-36FAE236C780}"/>
              </a:ext>
            </a:extLst>
          </p:cNvPr>
          <p:cNvSpPr>
            <a:spLocks xmlns:a="http://schemas.openxmlformats.org/drawingml/2006/main" noGrp="1"/>
          </p:cNvSpPr>
          <p:nvPr/>
        </p:nvSpPr>
        <p:spPr>
          <a:xfrm xmlns:a="http://schemas.openxmlformats.org/drawingml/2006/main">
            <a:off x="838200" y="1628775"/>
            <a:ext cx="6943725"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Biološki i kemijski procesi mogu podići temperaturu do tinjanja i zapaljenja.</a:t>
            </a:r>
          </a:p>
        </p:txBody>
      </p:sp>
      <p:sp>
        <p:nvSpPr>
          <p:cNvPr id="6" name="accent-14">
            <a:extLst xmlns:a="http://schemas.openxmlformats.org/drawingml/2006/main">
              <a:ext uri="{FF2B5EF4-FFF2-40B4-BE49-F238E27FC236}">
                <a16:creationId xmlns:a16="http://schemas.microsoft.com/office/drawing/2014/main" id="{BC559075-B88A-4F10-A618-C072501E6334}"/>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D1BC9B8F-3683-413C-BD28-A392CAD9FD71}"/>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14">
            <a:extLst xmlns:a="http://schemas.openxmlformats.org/drawingml/2006/main">
              <a:ext uri="{FF2B5EF4-FFF2-40B4-BE49-F238E27FC236}">
                <a16:creationId xmlns:a16="http://schemas.microsoft.com/office/drawing/2014/main" id="{312ABC3A-11BD-498D-AA1D-7A3FA9CE0800}"/>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dostavljena prezentacija; sadržaj Modula 2 prema NN 12/2025.</a:t>
            </a:r>
          </a:p>
        </p:txBody>
      </p:sp>
      <p:sp>
        <p:nvSpPr>
          <p:cNvPr id="9" name="tag-14">
            <a:extLst xmlns:a="http://schemas.openxmlformats.org/drawingml/2006/main">
              <a:ext uri="{FF2B5EF4-FFF2-40B4-BE49-F238E27FC236}">
                <a16:creationId xmlns:a16="http://schemas.microsoft.com/office/drawing/2014/main" id="{D9A26CAF-991B-4BAC-AB45-BB03B98BC27F}"/>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259DF27C-A544-466D-92C2-446FC7FA8472}"/>
              </a:ext>
            </a:extLst>
          </p:cNvPr>
          <p:cNvSpPr>
            <a:spLocks xmlns:a="http://schemas.openxmlformats.org/drawingml/2006/main" noGrp="1"/>
          </p:cNvSpPr>
          <p:nvPr/>
        </p:nvSpPr>
        <p:spPr>
          <a:xfrm xmlns:a="http://schemas.openxmlformats.org/drawingml/2006/main">
            <a:off x="1200150" y="3943350"/>
            <a:ext cx="80010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1" name="duo-label-126-414">
            <a:extLst xmlns:a="http://schemas.openxmlformats.org/drawingml/2006/main">
              <a:ext uri="{FF2B5EF4-FFF2-40B4-BE49-F238E27FC236}">
                <a16:creationId xmlns:a16="http://schemas.microsoft.com/office/drawing/2014/main" id="{57D37EEC-084E-446C-BB65-DA73AD5484DA}"/>
              </a:ext>
            </a:extLst>
          </p:cNvPr>
          <p:cNvSpPr>
            <a:spLocks xmlns:a="http://schemas.openxmlformats.org/drawingml/2006/main" noGrp="1"/>
          </p:cNvSpPr>
          <p:nvPr/>
        </p:nvSpPr>
        <p:spPr>
          <a:xfrm xmlns:a="http://schemas.openxmlformats.org/drawingml/2006/main">
            <a:off x="1200150" y="4133850"/>
            <a:ext cx="6572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PRIMJER 01</a:t>
            </a:r>
          </a:p>
        </p:txBody>
      </p:sp>
      <p:sp>
        <p:nvSpPr>
          <p:cNvPr id="12" name="duo-title-126-414">
            <a:extLst xmlns:a="http://schemas.openxmlformats.org/drawingml/2006/main">
              <a:ext uri="{FF2B5EF4-FFF2-40B4-BE49-F238E27FC236}">
                <a16:creationId xmlns:a16="http://schemas.microsoft.com/office/drawing/2014/main" id="{B8C8FF15-023B-443A-99A8-1060A625FF8A}"/>
              </a:ext>
            </a:extLst>
          </p:cNvPr>
          <p:cNvSpPr>
            <a:spLocks xmlns:a="http://schemas.openxmlformats.org/drawingml/2006/main" noGrp="1"/>
          </p:cNvSpPr>
          <p:nvPr/>
        </p:nvSpPr>
        <p:spPr>
          <a:xfrm xmlns:a="http://schemas.openxmlformats.org/drawingml/2006/main">
            <a:off x="1200150" y="4562475"/>
            <a:ext cx="65722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Sijeno i biljna masa</a:t>
            </a:r>
          </a:p>
        </p:txBody>
      </p:sp>
      <p:sp>
        <p:nvSpPr>
          <p:cNvPr id="13" name="duo-copy-126-414">
            <a:extLst xmlns:a="http://schemas.openxmlformats.org/drawingml/2006/main">
              <a:ext uri="{FF2B5EF4-FFF2-40B4-BE49-F238E27FC236}">
                <a16:creationId xmlns:a16="http://schemas.microsoft.com/office/drawing/2014/main" id="{5DFF791D-1AC0-4E0C-9342-50AD8B39EA59}"/>
              </a:ext>
            </a:extLst>
          </p:cNvPr>
          <p:cNvSpPr>
            <a:spLocks xmlns:a="http://schemas.openxmlformats.org/drawingml/2006/main" noGrp="1"/>
          </p:cNvSpPr>
          <p:nvPr/>
        </p:nvSpPr>
        <p:spPr>
          <a:xfrm xmlns:a="http://schemas.openxmlformats.org/drawingml/2006/main">
            <a:off x="1200150" y="5105400"/>
            <a:ext cx="65722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Vlažno ili zbijeno sijeno može se zagrijavati; pratiti stanje i pravilno skladištiti.</a:t>
            </a:r>
          </a:p>
        </p:txBody>
      </p:sp>
      <p:sp>
        <p:nvSpPr>
          <p:cNvPr id="14" name="">
            <a:extLst xmlns:a="http://schemas.openxmlformats.org/drawingml/2006/main">
              <a:ext uri="{FF2B5EF4-FFF2-40B4-BE49-F238E27FC236}">
                <a16:creationId xmlns:a16="http://schemas.microsoft.com/office/drawing/2014/main" id="{28023705-5A66-4F77-ACB7-26B10E5FA23D}"/>
              </a:ext>
            </a:extLst>
          </p:cNvPr>
          <p:cNvSpPr>
            <a:spLocks xmlns:a="http://schemas.openxmlformats.org/drawingml/2006/main" noGrp="1"/>
          </p:cNvSpPr>
          <p:nvPr/>
        </p:nvSpPr>
        <p:spPr>
          <a:xfrm xmlns:a="http://schemas.openxmlformats.org/drawingml/2006/main">
            <a:off x="8915400" y="3943350"/>
            <a:ext cx="80010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15" name="duo-label-936-414">
            <a:extLst xmlns:a="http://schemas.openxmlformats.org/drawingml/2006/main">
              <a:ext uri="{FF2B5EF4-FFF2-40B4-BE49-F238E27FC236}">
                <a16:creationId xmlns:a16="http://schemas.microsoft.com/office/drawing/2014/main" id="{C1C84781-B6FC-4230-9137-602C1F64257A}"/>
              </a:ext>
            </a:extLst>
          </p:cNvPr>
          <p:cNvSpPr>
            <a:spLocks xmlns:a="http://schemas.openxmlformats.org/drawingml/2006/main" noGrp="1"/>
          </p:cNvSpPr>
          <p:nvPr/>
        </p:nvSpPr>
        <p:spPr>
          <a:xfrm xmlns:a="http://schemas.openxmlformats.org/drawingml/2006/main">
            <a:off x="8915400" y="4133850"/>
            <a:ext cx="64770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PRIMJER 02</a:t>
            </a:r>
          </a:p>
        </p:txBody>
      </p:sp>
      <p:sp>
        <p:nvSpPr>
          <p:cNvPr id="16" name="duo-title-936-414">
            <a:extLst xmlns:a="http://schemas.openxmlformats.org/drawingml/2006/main">
              <a:ext uri="{FF2B5EF4-FFF2-40B4-BE49-F238E27FC236}">
                <a16:creationId xmlns:a16="http://schemas.microsoft.com/office/drawing/2014/main" id="{7AC1A219-4381-42A7-BE45-3BA4EE026091}"/>
              </a:ext>
            </a:extLst>
          </p:cNvPr>
          <p:cNvSpPr>
            <a:spLocks xmlns:a="http://schemas.openxmlformats.org/drawingml/2006/main" noGrp="1"/>
          </p:cNvSpPr>
          <p:nvPr/>
        </p:nvSpPr>
        <p:spPr>
          <a:xfrm xmlns:a="http://schemas.openxmlformats.org/drawingml/2006/main">
            <a:off x="8915400" y="4562475"/>
            <a:ext cx="64770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Uljne i masne krpe</a:t>
            </a:r>
          </a:p>
        </p:txBody>
      </p:sp>
      <p:sp>
        <p:nvSpPr>
          <p:cNvPr id="17" name="duo-copy-936-414">
            <a:extLst xmlns:a="http://schemas.openxmlformats.org/drawingml/2006/main">
              <a:ext uri="{FF2B5EF4-FFF2-40B4-BE49-F238E27FC236}">
                <a16:creationId xmlns:a16="http://schemas.microsoft.com/office/drawing/2014/main" id="{974D293C-7E22-436C-9963-595D290520E0}"/>
              </a:ext>
            </a:extLst>
          </p:cNvPr>
          <p:cNvSpPr>
            <a:spLocks xmlns:a="http://schemas.openxmlformats.org/drawingml/2006/main" noGrp="1"/>
          </p:cNvSpPr>
          <p:nvPr/>
        </p:nvSpPr>
        <p:spPr>
          <a:xfrm xmlns:a="http://schemas.openxmlformats.org/drawingml/2006/main">
            <a:off x="8915400" y="5105400"/>
            <a:ext cx="647700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Ne ostavljati nagomilane; odlagati u odgovarajuću zatvorenu negorivu posudu.</a:t>
            </a:r>
          </a:p>
        </p:txBody>
      </p:sp>
      <p:sp>
        <p:nvSpPr>
          <p:cNvPr id="18" name="">
            <a:extLst xmlns:a="http://schemas.openxmlformats.org/drawingml/2006/main">
              <a:ext uri="{FF2B5EF4-FFF2-40B4-BE49-F238E27FC236}">
                <a16:creationId xmlns:a16="http://schemas.microsoft.com/office/drawing/2014/main" id="{ECF7D00F-1414-4351-8509-8926ED14D71B}"/>
              </a:ext>
            </a:extLst>
          </p:cNvPr>
          <p:cNvSpPr>
            <a:spLocks xmlns:a="http://schemas.openxmlformats.org/drawingml/2006/main" noGrp="1"/>
          </p:cNvSpPr>
          <p:nvPr/>
        </p:nvSpPr>
        <p:spPr>
          <a:xfrm xmlns:a="http://schemas.openxmlformats.org/drawingml/2006/main">
            <a:off x="1200150" y="7467600"/>
            <a:ext cx="1390650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9" name="selfheat-close">
            <a:extLst xmlns:a="http://schemas.openxmlformats.org/drawingml/2006/main">
              <a:ext uri="{FF2B5EF4-FFF2-40B4-BE49-F238E27FC236}">
                <a16:creationId xmlns:a16="http://schemas.microsoft.com/office/drawing/2014/main" id="{904BE795-F900-4FE7-BF03-C15B6AB46ED9}"/>
              </a:ext>
            </a:extLst>
          </p:cNvPr>
          <p:cNvSpPr>
            <a:spLocks xmlns:a="http://schemas.openxmlformats.org/drawingml/2006/main" noGrp="1"/>
          </p:cNvSpPr>
          <p:nvPr/>
        </p:nvSpPr>
        <p:spPr>
          <a:xfrm xmlns:a="http://schemas.openxmlformats.org/drawingml/2006/main">
            <a:off x="1200150" y="7924800"/>
            <a:ext cx="13525500" cy="4476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925" b="1">
                <a:solidFill>
                  <a:srgbClr val="A92322"/>
                </a:solidFill>
                <a:latin typeface="Bahnschrift"/>
                <a:ea typeface="Bahnschrift"/>
                <a:cs typeface="Bahnschrift"/>
              </a:defRPr>
            </a:pPr>
            <a:r>
              <a:t>UPOZORENJE: TOPLINA MOŽE NASTAJATI I IZNUTRA.</a:t>
            </a:r>
          </a:p>
        </p:txBody>
      </p:sp>
    </p:spTree>
    <p:extLst>
      <p:ext uri="{BB962C8B-B14F-4D97-AF65-F5344CB8AC3E}">
        <p14:creationId xmlns:p14="http://schemas.microsoft.com/office/powerpoint/2010/main" val="2026297450"/>
      </p:ext>
    </p:extLst>
  </p:cSld>
</p:sld>
</file>

<file path=ppt/slides/slide15.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ADC1B47A-4A76-46CD-93B3-D88FB42EECC0}"/>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15">
            <a:extLst xmlns:a="http://schemas.openxmlformats.org/drawingml/2006/main">
              <a:ext uri="{FF2B5EF4-FFF2-40B4-BE49-F238E27FC236}">
                <a16:creationId xmlns:a16="http://schemas.microsoft.com/office/drawing/2014/main" id="{3D58C399-6B1C-498A-BED5-9AF23ABC7C4C}"/>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GORIVA TVAR  /  VAŽNA RAZLIKA</a:t>
            </a:r>
          </a:p>
        </p:txBody>
      </p:sp>
      <p:sp>
        <p:nvSpPr>
          <p:cNvPr id="3" name="page-15">
            <a:extLst xmlns:a="http://schemas.openxmlformats.org/drawingml/2006/main">
              <a:ext uri="{FF2B5EF4-FFF2-40B4-BE49-F238E27FC236}">
                <a16:creationId xmlns:a16="http://schemas.microsoft.com/office/drawing/2014/main" id="{631A1367-ABD7-49EC-B41D-A785F295EE7C}"/>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15 / 36</a:t>
            </a:r>
          </a:p>
        </p:txBody>
      </p:sp>
      <p:sp>
        <p:nvSpPr>
          <p:cNvPr id="4" name="title-15">
            <a:extLst xmlns:a="http://schemas.openxmlformats.org/drawingml/2006/main">
              <a:ext uri="{FF2B5EF4-FFF2-40B4-BE49-F238E27FC236}">
                <a16:creationId xmlns:a16="http://schemas.microsoft.com/office/drawing/2014/main" id="{7623B9AC-971B-4852-9E64-A287177218B7}"/>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Pare gore kada susretnu izvor paljenja</a:t>
            </a:r>
          </a:p>
        </p:txBody>
      </p:sp>
      <p:sp>
        <p:nvSpPr>
          <p:cNvPr id="5" name="subtitle-15">
            <a:extLst xmlns:a="http://schemas.openxmlformats.org/drawingml/2006/main">
              <a:ext uri="{FF2B5EF4-FFF2-40B4-BE49-F238E27FC236}">
                <a16:creationId xmlns:a16="http://schemas.microsoft.com/office/drawing/2014/main" id="{8562BEC5-3B8B-4EE2-BE68-1D9EA68C2390}"/>
              </a:ext>
            </a:extLst>
          </p:cNvPr>
          <p:cNvSpPr>
            <a:spLocks xmlns:a="http://schemas.openxmlformats.org/drawingml/2006/main" noGrp="1"/>
          </p:cNvSpPr>
          <p:nvPr/>
        </p:nvSpPr>
        <p:spPr>
          <a:xfrm xmlns:a="http://schemas.openxmlformats.org/drawingml/2006/main">
            <a:off x="838200" y="1628775"/>
            <a:ext cx="750570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Benzin, otapala i plinovi nisu izvor paljenja, ali stvaraju vrlo opasnu gorivu smjesu.</a:t>
            </a:r>
          </a:p>
        </p:txBody>
      </p:sp>
      <p:sp>
        <p:nvSpPr>
          <p:cNvPr id="6" name="accent-15">
            <a:extLst xmlns:a="http://schemas.openxmlformats.org/drawingml/2006/main">
              <a:ext uri="{FF2B5EF4-FFF2-40B4-BE49-F238E27FC236}">
                <a16:creationId xmlns:a16="http://schemas.microsoft.com/office/drawing/2014/main" id="{3E6A80DC-A836-4C34-92C9-500E69672E9F}"/>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C7B07599-EECD-43F2-8B20-7B78019F75B3}"/>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15">
            <a:extLst xmlns:a="http://schemas.openxmlformats.org/drawingml/2006/main">
              <a:ext uri="{FF2B5EF4-FFF2-40B4-BE49-F238E27FC236}">
                <a16:creationId xmlns:a16="http://schemas.microsoft.com/office/drawing/2014/main" id="{F6DD2C4C-F39F-4BC2-AFE1-A6F3F7E4D018}"/>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dostavljena prezentacija; Zakon o zaštiti od požara, NN 92/10 i 114/22, čl. 1.</a:t>
            </a:r>
          </a:p>
        </p:txBody>
      </p:sp>
      <p:sp>
        <p:nvSpPr>
          <p:cNvPr id="9" name="tag-15">
            <a:extLst xmlns:a="http://schemas.openxmlformats.org/drawingml/2006/main">
              <a:ext uri="{FF2B5EF4-FFF2-40B4-BE49-F238E27FC236}">
                <a16:creationId xmlns:a16="http://schemas.microsoft.com/office/drawing/2014/main" id="{5183CC6E-05EF-4083-9D70-55C9C1E36C4C}"/>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D14EB841-22B9-4110-BB2D-C19EBE5103E5}"/>
              </a:ext>
            </a:extLst>
          </p:cNvPr>
          <p:cNvSpPr>
            <a:spLocks xmlns:a="http://schemas.openxmlformats.org/drawingml/2006/main" noGrp="1"/>
          </p:cNvSpPr>
          <p:nvPr/>
        </p:nvSpPr>
        <p:spPr>
          <a:xfrm xmlns:a="http://schemas.openxmlformats.org/drawingml/2006/main">
            <a:off x="1200150" y="4038600"/>
            <a:ext cx="80010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1" name="duo-label-126-424">
            <a:extLst xmlns:a="http://schemas.openxmlformats.org/drawingml/2006/main">
              <a:ext uri="{FF2B5EF4-FFF2-40B4-BE49-F238E27FC236}">
                <a16:creationId xmlns:a16="http://schemas.microsoft.com/office/drawing/2014/main" id="{93C54EED-0037-4A6D-963C-5EAD1A6B0557}"/>
              </a:ext>
            </a:extLst>
          </p:cNvPr>
          <p:cNvSpPr>
            <a:spLocks xmlns:a="http://schemas.openxmlformats.org/drawingml/2006/main" noGrp="1"/>
          </p:cNvSpPr>
          <p:nvPr/>
        </p:nvSpPr>
        <p:spPr>
          <a:xfrm xmlns:a="http://schemas.openxmlformats.org/drawingml/2006/main">
            <a:off x="1200150" y="4229100"/>
            <a:ext cx="6572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RIZIK</a:t>
            </a:r>
          </a:p>
        </p:txBody>
      </p:sp>
      <p:sp>
        <p:nvSpPr>
          <p:cNvPr id="12" name="duo-title-126-424">
            <a:extLst xmlns:a="http://schemas.openxmlformats.org/drawingml/2006/main">
              <a:ext uri="{FF2B5EF4-FFF2-40B4-BE49-F238E27FC236}">
                <a16:creationId xmlns:a16="http://schemas.microsoft.com/office/drawing/2014/main" id="{D1D367F8-DF04-4F62-B9FA-2915CDF4B7DE}"/>
              </a:ext>
            </a:extLst>
          </p:cNvPr>
          <p:cNvSpPr>
            <a:spLocks xmlns:a="http://schemas.openxmlformats.org/drawingml/2006/main" noGrp="1"/>
          </p:cNvSpPr>
          <p:nvPr/>
        </p:nvSpPr>
        <p:spPr>
          <a:xfrm xmlns:a="http://schemas.openxmlformats.org/drawingml/2006/main">
            <a:off x="1200150" y="4657725"/>
            <a:ext cx="65722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Benzin, otapala, plin</a:t>
            </a:r>
          </a:p>
        </p:txBody>
      </p:sp>
      <p:sp>
        <p:nvSpPr>
          <p:cNvPr id="13" name="duo-copy-126-424">
            <a:extLst xmlns:a="http://schemas.openxmlformats.org/drawingml/2006/main">
              <a:ext uri="{FF2B5EF4-FFF2-40B4-BE49-F238E27FC236}">
                <a16:creationId xmlns:a16="http://schemas.microsoft.com/office/drawing/2014/main" id="{64CE506F-9A67-4040-857E-FAD947163C89}"/>
              </a:ext>
            </a:extLst>
          </p:cNvPr>
          <p:cNvSpPr>
            <a:spLocks xmlns:a="http://schemas.openxmlformats.org/drawingml/2006/main" noGrp="1"/>
          </p:cNvSpPr>
          <p:nvPr/>
        </p:nvSpPr>
        <p:spPr>
          <a:xfrm xmlns:a="http://schemas.openxmlformats.org/drawingml/2006/main">
            <a:off x="1200150" y="5200650"/>
            <a:ext cx="65722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Pare se mogu proširiti do udaljenog izvora paljenja i planuti.</a:t>
            </a:r>
          </a:p>
        </p:txBody>
      </p:sp>
      <p:sp>
        <p:nvSpPr>
          <p:cNvPr id="14" name="">
            <a:extLst xmlns:a="http://schemas.openxmlformats.org/drawingml/2006/main">
              <a:ext uri="{FF2B5EF4-FFF2-40B4-BE49-F238E27FC236}">
                <a16:creationId xmlns:a16="http://schemas.microsoft.com/office/drawing/2014/main" id="{616821E6-FD07-41A7-8B86-1CA982ADA8A0}"/>
              </a:ext>
            </a:extLst>
          </p:cNvPr>
          <p:cNvSpPr>
            <a:spLocks xmlns:a="http://schemas.openxmlformats.org/drawingml/2006/main" noGrp="1"/>
          </p:cNvSpPr>
          <p:nvPr/>
        </p:nvSpPr>
        <p:spPr>
          <a:xfrm xmlns:a="http://schemas.openxmlformats.org/drawingml/2006/main">
            <a:off x="8896350" y="4038600"/>
            <a:ext cx="80010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15" name="duo-label-934-424">
            <a:extLst xmlns:a="http://schemas.openxmlformats.org/drawingml/2006/main">
              <a:ext uri="{FF2B5EF4-FFF2-40B4-BE49-F238E27FC236}">
                <a16:creationId xmlns:a16="http://schemas.microsoft.com/office/drawing/2014/main" id="{AD3552BA-68AD-46D9-A9B8-8E72FE5848D1}"/>
              </a:ext>
            </a:extLst>
          </p:cNvPr>
          <p:cNvSpPr>
            <a:spLocks xmlns:a="http://schemas.openxmlformats.org/drawingml/2006/main" noGrp="1"/>
          </p:cNvSpPr>
          <p:nvPr/>
        </p:nvSpPr>
        <p:spPr>
          <a:xfrm xmlns:a="http://schemas.openxmlformats.org/drawingml/2006/main">
            <a:off x="8896350" y="4229100"/>
            <a:ext cx="6667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PREVENCIJA</a:t>
            </a:r>
          </a:p>
        </p:txBody>
      </p:sp>
      <p:sp>
        <p:nvSpPr>
          <p:cNvPr id="16" name="duo-title-934-424">
            <a:extLst xmlns:a="http://schemas.openxmlformats.org/drawingml/2006/main">
              <a:ext uri="{FF2B5EF4-FFF2-40B4-BE49-F238E27FC236}">
                <a16:creationId xmlns:a16="http://schemas.microsoft.com/office/drawing/2014/main" id="{A8524EEA-7B89-4101-B577-A644BD2D020C}"/>
              </a:ext>
            </a:extLst>
          </p:cNvPr>
          <p:cNvSpPr>
            <a:spLocks xmlns:a="http://schemas.openxmlformats.org/drawingml/2006/main" noGrp="1"/>
          </p:cNvSpPr>
          <p:nvPr/>
        </p:nvSpPr>
        <p:spPr>
          <a:xfrm xmlns:a="http://schemas.openxmlformats.org/drawingml/2006/main">
            <a:off x="8896350" y="4657725"/>
            <a:ext cx="6667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Originalna ambalaža</a:t>
            </a:r>
          </a:p>
        </p:txBody>
      </p:sp>
      <p:sp>
        <p:nvSpPr>
          <p:cNvPr id="17" name="duo-copy-934-424">
            <a:extLst xmlns:a="http://schemas.openxmlformats.org/drawingml/2006/main">
              <a:ext uri="{FF2B5EF4-FFF2-40B4-BE49-F238E27FC236}">
                <a16:creationId xmlns:a16="http://schemas.microsoft.com/office/drawing/2014/main" id="{8FEFB93A-5D40-4CFE-97CA-6376E851460D}"/>
              </a:ext>
            </a:extLst>
          </p:cNvPr>
          <p:cNvSpPr>
            <a:spLocks xmlns:a="http://schemas.openxmlformats.org/drawingml/2006/main" noGrp="1"/>
          </p:cNvSpPr>
          <p:nvPr/>
        </p:nvSpPr>
        <p:spPr>
          <a:xfrm xmlns:a="http://schemas.openxmlformats.org/drawingml/2006/main">
            <a:off x="8896350" y="5200650"/>
            <a:ext cx="666750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Držati zatvoreno, odvojeno od topline i koristiti u prozračenom prostoru.</a:t>
            </a:r>
          </a:p>
        </p:txBody>
      </p:sp>
      <p:sp>
        <p:nvSpPr>
          <p:cNvPr id="18" name="liquid-warning">
            <a:extLst xmlns:a="http://schemas.openxmlformats.org/drawingml/2006/main">
              <a:ext uri="{FF2B5EF4-FFF2-40B4-BE49-F238E27FC236}">
                <a16:creationId xmlns:a16="http://schemas.microsoft.com/office/drawing/2014/main" id="{C9CCD69F-0B3F-4C64-A3F9-F271DB8BC847}"/>
              </a:ext>
            </a:extLst>
          </p:cNvPr>
          <p:cNvSpPr>
            <a:spLocks xmlns:a="http://schemas.openxmlformats.org/drawingml/2006/main" noGrp="1"/>
          </p:cNvSpPr>
          <p:nvPr/>
        </p:nvSpPr>
        <p:spPr>
          <a:xfrm xmlns:a="http://schemas.openxmlformats.org/drawingml/2006/main">
            <a:off x="1200150" y="7677150"/>
            <a:ext cx="14382750" cy="419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700" b="1">
                <a:solidFill>
                  <a:srgbClr val="A92322"/>
                </a:solidFill>
                <a:latin typeface="Bahnschrift"/>
                <a:ea typeface="Bahnschrift"/>
                <a:cs typeface="Bahnschrift"/>
              </a:defRPr>
            </a:pPr>
            <a:r>
              <a:t>NE ČISTITI ODJEĆU BENZINOM U ZATVORENOM PROSTORU.</a:t>
            </a:r>
          </a:p>
        </p:txBody>
      </p:sp>
    </p:spTree>
    <p:extLst>
      <p:ext uri="{BB962C8B-B14F-4D97-AF65-F5344CB8AC3E}">
        <p14:creationId xmlns:p14="http://schemas.microsoft.com/office/powerpoint/2010/main" val="2106988934"/>
      </p:ext>
    </p:extLst>
  </p:cSld>
</p:sld>
</file>

<file path=ppt/slides/slide16.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35B1DF15-F925-4782-9C6F-BA1AB64932D4}"/>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16">
            <a:extLst xmlns:a="http://schemas.openxmlformats.org/drawingml/2006/main">
              <a:ext uri="{FF2B5EF4-FFF2-40B4-BE49-F238E27FC236}">
                <a16:creationId xmlns:a16="http://schemas.microsoft.com/office/drawing/2014/main" id="{558C951E-A611-424E-99F1-8654325B70F5}"/>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VJEŽBA PREPOZNAVANJA</a:t>
            </a:r>
          </a:p>
        </p:txBody>
      </p:sp>
      <p:sp>
        <p:nvSpPr>
          <p:cNvPr id="3" name="page-16">
            <a:extLst xmlns:a="http://schemas.openxmlformats.org/drawingml/2006/main">
              <a:ext uri="{FF2B5EF4-FFF2-40B4-BE49-F238E27FC236}">
                <a16:creationId xmlns:a16="http://schemas.microsoft.com/office/drawing/2014/main" id="{343B2698-A095-4C67-8CF9-5DC3ACC1E8ED}"/>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16 / 36</a:t>
            </a:r>
          </a:p>
        </p:txBody>
      </p:sp>
      <p:sp>
        <p:nvSpPr>
          <p:cNvPr id="4" name="title-16">
            <a:extLst xmlns:a="http://schemas.openxmlformats.org/drawingml/2006/main">
              <a:ext uri="{FF2B5EF4-FFF2-40B4-BE49-F238E27FC236}">
                <a16:creationId xmlns:a16="http://schemas.microsoft.com/office/drawing/2014/main" id="{1AE78A5E-C838-4A07-BBAE-033BC74B0137}"/>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Izvor paljenja -&gt; neposredna mjera</a:t>
            </a:r>
          </a:p>
        </p:txBody>
      </p:sp>
      <p:sp>
        <p:nvSpPr>
          <p:cNvPr id="5" name="subtitle-16">
            <a:extLst xmlns:a="http://schemas.openxmlformats.org/drawingml/2006/main">
              <a:ext uri="{FF2B5EF4-FFF2-40B4-BE49-F238E27FC236}">
                <a16:creationId xmlns:a16="http://schemas.microsoft.com/office/drawing/2014/main" id="{BB2E73D7-A112-4E11-A709-765E12BD87C6}"/>
              </a:ext>
            </a:extLst>
          </p:cNvPr>
          <p:cNvSpPr>
            <a:spLocks xmlns:a="http://schemas.openxmlformats.org/drawingml/2006/main" noGrp="1"/>
          </p:cNvSpPr>
          <p:nvPr/>
        </p:nvSpPr>
        <p:spPr>
          <a:xfrm xmlns:a="http://schemas.openxmlformats.org/drawingml/2006/main">
            <a:off x="838200" y="1628775"/>
            <a:ext cx="6600825"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Svaki primjer treba završiti jasnom radnjom, ne samo opisom problema.</a:t>
            </a:r>
          </a:p>
        </p:txBody>
      </p:sp>
      <p:sp>
        <p:nvSpPr>
          <p:cNvPr id="6" name="accent-16">
            <a:extLst xmlns:a="http://schemas.openxmlformats.org/drawingml/2006/main">
              <a:ext uri="{FF2B5EF4-FFF2-40B4-BE49-F238E27FC236}">
                <a16:creationId xmlns:a16="http://schemas.microsoft.com/office/drawing/2014/main" id="{EE60BB59-D09E-49EA-BE30-35329920EC83}"/>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E03D75C6-7FF2-455E-A822-7E26969E957B}"/>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16">
            <a:extLst xmlns:a="http://schemas.openxmlformats.org/drawingml/2006/main">
              <a:ext uri="{FF2B5EF4-FFF2-40B4-BE49-F238E27FC236}">
                <a16:creationId xmlns:a16="http://schemas.microsoft.com/office/drawing/2014/main" id="{FDA9FE29-56B4-4A83-91C3-D7703CFA4B2E}"/>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sadržaj izrađen prema ishodima Modula 2, NN 12/2025.</a:t>
            </a:r>
          </a:p>
        </p:txBody>
      </p:sp>
      <p:sp>
        <p:nvSpPr>
          <p:cNvPr id="9" name="tag-16">
            <a:extLst xmlns:a="http://schemas.openxmlformats.org/drawingml/2006/main">
              <a:ext uri="{FF2B5EF4-FFF2-40B4-BE49-F238E27FC236}">
                <a16:creationId xmlns:a16="http://schemas.microsoft.com/office/drawing/2014/main" id="{57032BBC-B5B3-4E61-9066-4F042F90807D}"/>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case-num-0">
            <a:extLst xmlns:a="http://schemas.openxmlformats.org/drawingml/2006/main">
              <a:ext uri="{FF2B5EF4-FFF2-40B4-BE49-F238E27FC236}">
                <a16:creationId xmlns:a16="http://schemas.microsoft.com/office/drawing/2014/main" id="{2AAE2A7B-D8B2-4C23-B6EC-0C59BD449659}"/>
              </a:ext>
            </a:extLst>
          </p:cNvPr>
          <p:cNvSpPr>
            <a:spLocks xmlns:a="http://schemas.openxmlformats.org/drawingml/2006/main" noGrp="1"/>
          </p:cNvSpPr>
          <p:nvPr/>
        </p:nvSpPr>
        <p:spPr>
          <a:xfrm xmlns:a="http://schemas.openxmlformats.org/drawingml/2006/main">
            <a:off x="1200150" y="3771900"/>
            <a:ext cx="666750" cy="2286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00" b="1">
                <a:solidFill>
                  <a:srgbClr val="C92E2B"/>
                </a:solidFill>
                <a:latin typeface="Bahnschrift"/>
                <a:ea typeface="Bahnschrift"/>
                <a:cs typeface="Bahnschrift"/>
              </a:defRPr>
            </a:pPr>
            <a:r>
              <a:t>01</a:t>
            </a:r>
          </a:p>
        </p:txBody>
      </p:sp>
      <p:sp>
        <p:nvSpPr>
          <p:cNvPr id="11" name="case-hazard-0">
            <a:extLst xmlns:a="http://schemas.openxmlformats.org/drawingml/2006/main">
              <a:ext uri="{FF2B5EF4-FFF2-40B4-BE49-F238E27FC236}">
                <a16:creationId xmlns:a16="http://schemas.microsoft.com/office/drawing/2014/main" id="{1F6268E3-25B7-4F90-84D7-F9ACE1BE5D46}"/>
              </a:ext>
            </a:extLst>
          </p:cNvPr>
          <p:cNvSpPr>
            <a:spLocks xmlns:a="http://schemas.openxmlformats.org/drawingml/2006/main" noGrp="1"/>
          </p:cNvSpPr>
          <p:nvPr/>
        </p:nvSpPr>
        <p:spPr>
          <a:xfrm xmlns:a="http://schemas.openxmlformats.org/drawingml/2006/main">
            <a:off x="2247900" y="3714750"/>
            <a:ext cx="5524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Opušak u suhoj travi</a:t>
            </a:r>
          </a:p>
        </p:txBody>
      </p:sp>
      <p:sp>
        <p:nvSpPr>
          <p:cNvPr id="12" name="">
            <a:extLst xmlns:a="http://schemas.openxmlformats.org/drawingml/2006/main">
              <a:ext uri="{FF2B5EF4-FFF2-40B4-BE49-F238E27FC236}">
                <a16:creationId xmlns:a16="http://schemas.microsoft.com/office/drawing/2014/main" id="{2025C4AE-CCEA-4C6D-B29D-0D497DF4A883}"/>
              </a:ext>
            </a:extLst>
          </p:cNvPr>
          <p:cNvSpPr>
            <a:spLocks xmlns:a="http://schemas.openxmlformats.org/drawingml/2006/main" noGrp="1"/>
          </p:cNvSpPr>
          <p:nvPr/>
        </p:nvSpPr>
        <p:spPr>
          <a:xfrm xmlns:a="http://schemas.openxmlformats.org/drawingml/2006/main">
            <a:off x="8020050" y="3943350"/>
            <a:ext cx="12382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3" name="case-action-0">
            <a:extLst xmlns:a="http://schemas.openxmlformats.org/drawingml/2006/main">
              <a:ext uri="{FF2B5EF4-FFF2-40B4-BE49-F238E27FC236}">
                <a16:creationId xmlns:a16="http://schemas.microsoft.com/office/drawing/2014/main" id="{92480C0D-F307-4549-8032-1E77C7A4E60E}"/>
              </a:ext>
            </a:extLst>
          </p:cNvPr>
          <p:cNvSpPr>
            <a:spLocks xmlns:a="http://schemas.openxmlformats.org/drawingml/2006/main" noGrp="1"/>
          </p:cNvSpPr>
          <p:nvPr/>
        </p:nvSpPr>
        <p:spPr>
          <a:xfrm xmlns:a="http://schemas.openxmlformats.org/drawingml/2006/main">
            <a:off x="9810750" y="3714750"/>
            <a:ext cx="58102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a:solidFill>
                  <a:srgbClr val="101B26"/>
                </a:solidFill>
                <a:latin typeface="Segoe UI"/>
                <a:ea typeface="Segoe UI"/>
                <a:cs typeface="Segoe UI"/>
              </a:defRPr>
            </a:pPr>
            <a:r>
              <a:t>ugasiti / ukloniti / nadzirati</a:t>
            </a:r>
          </a:p>
        </p:txBody>
      </p:sp>
      <p:sp>
        <p:nvSpPr>
          <p:cNvPr id="14" name="case-num-1">
            <a:extLst xmlns:a="http://schemas.openxmlformats.org/drawingml/2006/main">
              <a:ext uri="{FF2B5EF4-FFF2-40B4-BE49-F238E27FC236}">
                <a16:creationId xmlns:a16="http://schemas.microsoft.com/office/drawing/2014/main" id="{D337435B-91E4-4AFE-9FDE-4AFAA599012A}"/>
              </a:ext>
            </a:extLst>
          </p:cNvPr>
          <p:cNvSpPr>
            <a:spLocks xmlns:a="http://schemas.openxmlformats.org/drawingml/2006/main" noGrp="1"/>
          </p:cNvSpPr>
          <p:nvPr/>
        </p:nvSpPr>
        <p:spPr>
          <a:xfrm xmlns:a="http://schemas.openxmlformats.org/drawingml/2006/main">
            <a:off x="1200150" y="4914900"/>
            <a:ext cx="666750" cy="2286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00" b="1">
                <a:solidFill>
                  <a:srgbClr val="C92E2B"/>
                </a:solidFill>
                <a:latin typeface="Bahnschrift"/>
                <a:ea typeface="Bahnschrift"/>
                <a:cs typeface="Bahnschrift"/>
              </a:defRPr>
            </a:pPr>
            <a:r>
              <a:t>02</a:t>
            </a:r>
          </a:p>
        </p:txBody>
      </p:sp>
      <p:sp>
        <p:nvSpPr>
          <p:cNvPr id="15" name="case-hazard-1">
            <a:extLst xmlns:a="http://schemas.openxmlformats.org/drawingml/2006/main">
              <a:ext uri="{FF2B5EF4-FFF2-40B4-BE49-F238E27FC236}">
                <a16:creationId xmlns:a16="http://schemas.microsoft.com/office/drawing/2014/main" id="{EB667492-0B83-4B45-87AB-D3A46507ED82}"/>
              </a:ext>
            </a:extLst>
          </p:cNvPr>
          <p:cNvSpPr>
            <a:spLocks xmlns:a="http://schemas.openxmlformats.org/drawingml/2006/main" noGrp="1"/>
          </p:cNvSpPr>
          <p:nvPr/>
        </p:nvSpPr>
        <p:spPr>
          <a:xfrm xmlns:a="http://schemas.openxmlformats.org/drawingml/2006/main">
            <a:off x="2247900" y="4857750"/>
            <a:ext cx="5524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Produžni kabel se grije</a:t>
            </a:r>
          </a:p>
        </p:txBody>
      </p:sp>
      <p:sp>
        <p:nvSpPr>
          <p:cNvPr id="16" name="">
            <a:extLst xmlns:a="http://schemas.openxmlformats.org/drawingml/2006/main">
              <a:ext uri="{FF2B5EF4-FFF2-40B4-BE49-F238E27FC236}">
                <a16:creationId xmlns:a16="http://schemas.microsoft.com/office/drawing/2014/main" id="{290A7F89-C72C-47FD-86C4-710D091F857F}"/>
              </a:ext>
            </a:extLst>
          </p:cNvPr>
          <p:cNvSpPr>
            <a:spLocks xmlns:a="http://schemas.openxmlformats.org/drawingml/2006/main" noGrp="1"/>
          </p:cNvSpPr>
          <p:nvPr/>
        </p:nvSpPr>
        <p:spPr>
          <a:xfrm xmlns:a="http://schemas.openxmlformats.org/drawingml/2006/main">
            <a:off x="8020050" y="5086350"/>
            <a:ext cx="12382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7" name="case-action-1">
            <a:extLst xmlns:a="http://schemas.openxmlformats.org/drawingml/2006/main">
              <a:ext uri="{FF2B5EF4-FFF2-40B4-BE49-F238E27FC236}">
                <a16:creationId xmlns:a16="http://schemas.microsoft.com/office/drawing/2014/main" id="{40EBE3BD-786B-41AA-B5DA-06375B5BACE3}"/>
              </a:ext>
            </a:extLst>
          </p:cNvPr>
          <p:cNvSpPr>
            <a:spLocks xmlns:a="http://schemas.openxmlformats.org/drawingml/2006/main" noGrp="1"/>
          </p:cNvSpPr>
          <p:nvPr/>
        </p:nvSpPr>
        <p:spPr>
          <a:xfrm xmlns:a="http://schemas.openxmlformats.org/drawingml/2006/main">
            <a:off x="9810750" y="4857750"/>
            <a:ext cx="58102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a:solidFill>
                  <a:srgbClr val="101B26"/>
                </a:solidFill>
                <a:latin typeface="Segoe UI"/>
                <a:ea typeface="Segoe UI"/>
                <a:cs typeface="Segoe UI"/>
              </a:defRPr>
            </a:pPr>
            <a:r>
              <a:t>isključiti i zamijeniti</a:t>
            </a:r>
          </a:p>
        </p:txBody>
      </p:sp>
      <p:sp>
        <p:nvSpPr>
          <p:cNvPr id="18" name="case-num-2">
            <a:extLst xmlns:a="http://schemas.openxmlformats.org/drawingml/2006/main">
              <a:ext uri="{FF2B5EF4-FFF2-40B4-BE49-F238E27FC236}">
                <a16:creationId xmlns:a16="http://schemas.microsoft.com/office/drawing/2014/main" id="{463B6C50-EA98-46E2-985B-8E2E09B537E8}"/>
              </a:ext>
            </a:extLst>
          </p:cNvPr>
          <p:cNvSpPr>
            <a:spLocks xmlns:a="http://schemas.openxmlformats.org/drawingml/2006/main" noGrp="1"/>
          </p:cNvSpPr>
          <p:nvPr/>
        </p:nvSpPr>
        <p:spPr>
          <a:xfrm xmlns:a="http://schemas.openxmlformats.org/drawingml/2006/main">
            <a:off x="1200150" y="6057900"/>
            <a:ext cx="666750" cy="2286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00" b="1">
                <a:solidFill>
                  <a:srgbClr val="C92E2B"/>
                </a:solidFill>
                <a:latin typeface="Bahnschrift"/>
                <a:ea typeface="Bahnschrift"/>
                <a:cs typeface="Bahnschrift"/>
              </a:defRPr>
            </a:pPr>
            <a:r>
              <a:t>03</a:t>
            </a:r>
          </a:p>
        </p:txBody>
      </p:sp>
      <p:sp>
        <p:nvSpPr>
          <p:cNvPr id="19" name="case-hazard-2">
            <a:extLst xmlns:a="http://schemas.openxmlformats.org/drawingml/2006/main">
              <a:ext uri="{FF2B5EF4-FFF2-40B4-BE49-F238E27FC236}">
                <a16:creationId xmlns:a16="http://schemas.microsoft.com/office/drawing/2014/main" id="{A7CEB2BC-AAAC-45B2-8FDB-FE8DBD5220F4}"/>
              </a:ext>
            </a:extLst>
          </p:cNvPr>
          <p:cNvSpPr>
            <a:spLocks xmlns:a="http://schemas.openxmlformats.org/drawingml/2006/main" noGrp="1"/>
          </p:cNvSpPr>
          <p:nvPr/>
        </p:nvSpPr>
        <p:spPr>
          <a:xfrm xmlns:a="http://schemas.openxmlformats.org/drawingml/2006/main">
            <a:off x="2247900" y="6000750"/>
            <a:ext cx="5524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Brušenje uz piljevinu</a:t>
            </a:r>
          </a:p>
        </p:txBody>
      </p:sp>
      <p:sp>
        <p:nvSpPr>
          <p:cNvPr id="20" name="">
            <a:extLst xmlns:a="http://schemas.openxmlformats.org/drawingml/2006/main">
              <a:ext uri="{FF2B5EF4-FFF2-40B4-BE49-F238E27FC236}">
                <a16:creationId xmlns:a16="http://schemas.microsoft.com/office/drawing/2014/main" id="{D0BBBA14-5C73-4D02-B969-E680800C5A07}"/>
              </a:ext>
            </a:extLst>
          </p:cNvPr>
          <p:cNvSpPr>
            <a:spLocks xmlns:a="http://schemas.openxmlformats.org/drawingml/2006/main" noGrp="1"/>
          </p:cNvSpPr>
          <p:nvPr/>
        </p:nvSpPr>
        <p:spPr>
          <a:xfrm xmlns:a="http://schemas.openxmlformats.org/drawingml/2006/main">
            <a:off x="8020050" y="6229350"/>
            <a:ext cx="12382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1" name="case-action-2">
            <a:extLst xmlns:a="http://schemas.openxmlformats.org/drawingml/2006/main">
              <a:ext uri="{FF2B5EF4-FFF2-40B4-BE49-F238E27FC236}">
                <a16:creationId xmlns:a16="http://schemas.microsoft.com/office/drawing/2014/main" id="{3D781B74-79BD-45A6-B499-3B1E1CFE82F9}"/>
              </a:ext>
            </a:extLst>
          </p:cNvPr>
          <p:cNvSpPr>
            <a:spLocks xmlns:a="http://schemas.openxmlformats.org/drawingml/2006/main" noGrp="1"/>
          </p:cNvSpPr>
          <p:nvPr/>
        </p:nvSpPr>
        <p:spPr>
          <a:xfrm xmlns:a="http://schemas.openxmlformats.org/drawingml/2006/main">
            <a:off x="9810750" y="6000750"/>
            <a:ext cx="58102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a:solidFill>
                  <a:srgbClr val="101B26"/>
                </a:solidFill>
                <a:latin typeface="Segoe UI"/>
                <a:ea typeface="Segoe UI"/>
                <a:cs typeface="Segoe UI"/>
              </a:defRPr>
            </a:pPr>
            <a:r>
              <a:t>ukloniti gorivo / nadzirati rad</a:t>
            </a:r>
          </a:p>
        </p:txBody>
      </p:sp>
      <p:sp>
        <p:nvSpPr>
          <p:cNvPr id="22" name="case-num-3">
            <a:extLst xmlns:a="http://schemas.openxmlformats.org/drawingml/2006/main">
              <a:ext uri="{FF2B5EF4-FFF2-40B4-BE49-F238E27FC236}">
                <a16:creationId xmlns:a16="http://schemas.microsoft.com/office/drawing/2014/main" id="{003F8E20-1011-4A6A-9354-FC28AA7ACA53}"/>
              </a:ext>
            </a:extLst>
          </p:cNvPr>
          <p:cNvSpPr>
            <a:spLocks xmlns:a="http://schemas.openxmlformats.org/drawingml/2006/main" noGrp="1"/>
          </p:cNvSpPr>
          <p:nvPr/>
        </p:nvSpPr>
        <p:spPr>
          <a:xfrm xmlns:a="http://schemas.openxmlformats.org/drawingml/2006/main">
            <a:off x="1200150" y="7200900"/>
            <a:ext cx="666750" cy="2286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00" b="1">
                <a:solidFill>
                  <a:srgbClr val="C92E2B"/>
                </a:solidFill>
                <a:latin typeface="Bahnschrift"/>
                <a:ea typeface="Bahnschrift"/>
                <a:cs typeface="Bahnschrift"/>
              </a:defRPr>
            </a:pPr>
            <a:r>
              <a:t>04</a:t>
            </a:r>
          </a:p>
        </p:txBody>
      </p:sp>
      <p:sp>
        <p:nvSpPr>
          <p:cNvPr id="23" name="case-hazard-3">
            <a:extLst xmlns:a="http://schemas.openxmlformats.org/drawingml/2006/main">
              <a:ext uri="{FF2B5EF4-FFF2-40B4-BE49-F238E27FC236}">
                <a16:creationId xmlns:a16="http://schemas.microsoft.com/office/drawing/2014/main" id="{E6668EE9-4FD6-40C0-8F0E-31228143BC24}"/>
              </a:ext>
            </a:extLst>
          </p:cNvPr>
          <p:cNvSpPr>
            <a:spLocks xmlns:a="http://schemas.openxmlformats.org/drawingml/2006/main" noGrp="1"/>
          </p:cNvSpPr>
          <p:nvPr/>
        </p:nvSpPr>
        <p:spPr>
          <a:xfrm xmlns:a="http://schemas.openxmlformats.org/drawingml/2006/main">
            <a:off x="2247900" y="7143750"/>
            <a:ext cx="5524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Zagrijano složeno sijeno</a:t>
            </a:r>
          </a:p>
        </p:txBody>
      </p:sp>
      <p:sp>
        <p:nvSpPr>
          <p:cNvPr id="24" name="">
            <a:extLst xmlns:a="http://schemas.openxmlformats.org/drawingml/2006/main">
              <a:ext uri="{FF2B5EF4-FFF2-40B4-BE49-F238E27FC236}">
                <a16:creationId xmlns:a16="http://schemas.microsoft.com/office/drawing/2014/main" id="{7D8E3B98-F0C1-47EF-9973-0B49655F4BCF}"/>
              </a:ext>
            </a:extLst>
          </p:cNvPr>
          <p:cNvSpPr>
            <a:spLocks xmlns:a="http://schemas.openxmlformats.org/drawingml/2006/main" noGrp="1"/>
          </p:cNvSpPr>
          <p:nvPr/>
        </p:nvSpPr>
        <p:spPr>
          <a:xfrm xmlns:a="http://schemas.openxmlformats.org/drawingml/2006/main">
            <a:off x="8020050" y="7372350"/>
            <a:ext cx="12382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5" name="case-action-3">
            <a:extLst xmlns:a="http://schemas.openxmlformats.org/drawingml/2006/main">
              <a:ext uri="{FF2B5EF4-FFF2-40B4-BE49-F238E27FC236}">
                <a16:creationId xmlns:a16="http://schemas.microsoft.com/office/drawing/2014/main" id="{341855D8-B761-4FDB-B12C-4374F76D615A}"/>
              </a:ext>
            </a:extLst>
          </p:cNvPr>
          <p:cNvSpPr>
            <a:spLocks xmlns:a="http://schemas.openxmlformats.org/drawingml/2006/main" noGrp="1"/>
          </p:cNvSpPr>
          <p:nvPr/>
        </p:nvSpPr>
        <p:spPr>
          <a:xfrm xmlns:a="http://schemas.openxmlformats.org/drawingml/2006/main">
            <a:off x="9810750" y="7143750"/>
            <a:ext cx="58102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a:solidFill>
                  <a:srgbClr val="101B26"/>
                </a:solidFill>
                <a:latin typeface="Segoe UI"/>
                <a:ea typeface="Segoe UI"/>
                <a:cs typeface="Segoe UI"/>
              </a:defRPr>
            </a:pPr>
            <a:r>
              <a:t>odvojiti / pratiti / prijaviti rizik</a:t>
            </a:r>
          </a:p>
        </p:txBody>
      </p:sp>
    </p:spTree>
    <p:extLst>
      <p:ext uri="{BB962C8B-B14F-4D97-AF65-F5344CB8AC3E}">
        <p14:creationId xmlns:p14="http://schemas.microsoft.com/office/powerpoint/2010/main" val="1342244935"/>
      </p:ext>
    </p:extLst>
  </p:cSld>
</p:sld>
</file>

<file path=ppt/slides/slide17.xml><?xml version="1.0" encoding="utf-8"?>
<p:sld xmlns:p="http://schemas.openxmlformats.org/presentationml/2006/main">
  <p:cSld>
    <p:bg>
      <p:bgPr>
        <a:solidFill xmlns:a="http://schemas.openxmlformats.org/drawingml/2006/main">
          <a:srgbClr val="101B26"/>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6AD7ABCF-5CD0-4C5D-914E-255A7B28E1D2}"/>
              </a:ext>
            </a:extLst>
          </p:cNvPr>
          <p:cNvSpPr>
            <a:spLocks xmlns:a="http://schemas.openxmlformats.org/drawingml/2006/main" noGrp="1"/>
          </p:cNvSpPr>
          <p:nvPr/>
        </p:nvSpPr>
        <p:spPr>
          <a:xfrm xmlns:a="http://schemas.openxmlformats.org/drawingml/2006/main">
            <a:off x="0" y="0"/>
            <a:ext cx="2857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
            <a:extLst xmlns:a="http://schemas.openxmlformats.org/drawingml/2006/main">
              <a:ext uri="{FF2B5EF4-FFF2-40B4-BE49-F238E27FC236}">
                <a16:creationId xmlns:a16="http://schemas.microsoft.com/office/drawing/2014/main" id="{0CC2346B-00F4-41B4-8C1E-4CA116496C89}"/>
              </a:ext>
            </a:extLst>
          </p:cNvPr>
          <p:cNvSpPr>
            <a:spLocks xmlns:a="http://schemas.openxmlformats.org/drawingml/2006/main" noGrp="1"/>
          </p:cNvSpPr>
          <p:nvPr/>
        </p:nvSpPr>
        <p:spPr>
          <a:xfrm xmlns:a="http://schemas.openxmlformats.org/drawingml/2006/main">
            <a:off x="990600" y="7467600"/>
            <a:ext cx="16287750" cy="19050"/>
          </a:xfrm>
          <a:prstGeom xmlns:a="http://schemas.openxmlformats.org/drawingml/2006/main" prst="rect">
            <a:avLst/>
          </a:prstGeom>
          <a:solidFill xmlns:a="http://schemas.openxmlformats.org/drawingml/2006/main">
            <a:srgbClr val="34414C"/>
          </a:solidFill>
          <a:ln xmlns:a="http://schemas.openxmlformats.org/drawingml/2006/main" w="0">
            <a:solidFill>
              <a:srgbClr val="34414C"/>
            </a:solidFill>
            <a:prstDash val="solid"/>
          </a:ln>
        </p:spPr>
      </p:sp>
      <p:sp>
        <p:nvSpPr>
          <p:cNvPr id="3" name="">
            <a:extLst xmlns:a="http://schemas.openxmlformats.org/drawingml/2006/main">
              <a:ext uri="{FF2B5EF4-FFF2-40B4-BE49-F238E27FC236}">
                <a16:creationId xmlns:a16="http://schemas.microsoft.com/office/drawing/2014/main" id="{63498521-C108-45D8-B4D9-F4C9AB0844F2}"/>
              </a:ext>
            </a:extLst>
          </p:cNvPr>
          <p:cNvSpPr>
            <a:spLocks xmlns:a="http://schemas.openxmlformats.org/drawingml/2006/main" noGrp="1"/>
          </p:cNvSpPr>
          <p:nvPr/>
        </p:nvSpPr>
        <p:spPr>
          <a:xfrm xmlns:a="http://schemas.openxmlformats.org/drawingml/2006/main">
            <a:off x="990600" y="7467600"/>
            <a:ext cx="39052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4" name="sec-eye-17">
            <a:extLst xmlns:a="http://schemas.openxmlformats.org/drawingml/2006/main">
              <a:ext uri="{FF2B5EF4-FFF2-40B4-BE49-F238E27FC236}">
                <a16:creationId xmlns:a16="http://schemas.microsoft.com/office/drawing/2014/main" id="{85B20A3A-B3F1-476A-BB16-7273C94EC7A3}"/>
              </a:ext>
            </a:extLst>
          </p:cNvPr>
          <p:cNvSpPr>
            <a:spLocks xmlns:a="http://schemas.openxmlformats.org/drawingml/2006/main" noGrp="1"/>
          </p:cNvSpPr>
          <p:nvPr/>
        </p:nvSpPr>
        <p:spPr>
          <a:xfrm xmlns:a="http://schemas.openxmlformats.org/drawingml/2006/main">
            <a:off x="990600" y="704850"/>
            <a:ext cx="857250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F15A4D"/>
                </a:solidFill>
                <a:latin typeface="Bahnschrift"/>
                <a:ea typeface="Bahnschrift"/>
                <a:cs typeface="Bahnschrift"/>
              </a:defRPr>
            </a:pPr>
            <a:r>
              <a:t>PROTUPOŽARNA PREVENTIVA</a:t>
            </a:r>
          </a:p>
        </p:txBody>
      </p:sp>
      <p:sp>
        <p:nvSpPr>
          <p:cNvPr id="5" name="sec-page-17">
            <a:extLst xmlns:a="http://schemas.openxmlformats.org/drawingml/2006/main">
              <a:ext uri="{FF2B5EF4-FFF2-40B4-BE49-F238E27FC236}">
                <a16:creationId xmlns:a16="http://schemas.microsoft.com/office/drawing/2014/main" id="{1B5C2301-0A43-41FF-8AF0-508A05E76E24}"/>
              </a:ext>
            </a:extLst>
          </p:cNvPr>
          <p:cNvSpPr>
            <a:spLocks xmlns:a="http://schemas.openxmlformats.org/drawingml/2006/main" noGrp="1"/>
          </p:cNvSpPr>
          <p:nvPr/>
        </p:nvSpPr>
        <p:spPr>
          <a:xfrm xmlns:a="http://schemas.openxmlformats.org/drawingml/2006/main">
            <a:off x="16002000" y="704850"/>
            <a:ext cx="1238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AAB2B8"/>
                </a:solidFill>
                <a:latin typeface="Bahnschrift"/>
                <a:ea typeface="Bahnschrift"/>
                <a:cs typeface="Bahnschrift"/>
              </a:defRPr>
            </a:pPr>
            <a:r>
              <a:t>17 / 36</a:t>
            </a:r>
          </a:p>
        </p:txBody>
      </p:sp>
      <p:sp>
        <p:nvSpPr>
          <p:cNvPr id="6" name="sec-number-17">
            <a:extLst xmlns:a="http://schemas.openxmlformats.org/drawingml/2006/main">
              <a:ext uri="{FF2B5EF4-FFF2-40B4-BE49-F238E27FC236}">
                <a16:creationId xmlns:a16="http://schemas.microsoft.com/office/drawing/2014/main" id="{3A6B6B0B-603C-4F3D-AE68-FA8D04F74E2C}"/>
              </a:ext>
            </a:extLst>
          </p:cNvPr>
          <p:cNvSpPr>
            <a:spLocks xmlns:a="http://schemas.openxmlformats.org/drawingml/2006/main" noGrp="1"/>
          </p:cNvSpPr>
          <p:nvPr/>
        </p:nvSpPr>
        <p:spPr>
          <a:xfrm xmlns:a="http://schemas.openxmlformats.org/drawingml/2006/main">
            <a:off x="990600" y="1733550"/>
            <a:ext cx="3810000" cy="1943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0" b="1">
                <a:solidFill>
                  <a:srgbClr val="C92E2B"/>
                </a:solidFill>
                <a:latin typeface="Bahnschrift"/>
                <a:ea typeface="Bahnschrift"/>
                <a:cs typeface="Bahnschrift"/>
              </a:defRPr>
            </a:pPr>
            <a:r>
              <a:t>03</a:t>
            </a:r>
          </a:p>
        </p:txBody>
      </p:sp>
      <p:sp>
        <p:nvSpPr>
          <p:cNvPr id="7" name="sec-title-17">
            <a:extLst xmlns:a="http://schemas.openxmlformats.org/drawingml/2006/main">
              <a:ext uri="{FF2B5EF4-FFF2-40B4-BE49-F238E27FC236}">
                <a16:creationId xmlns:a16="http://schemas.microsoft.com/office/drawing/2014/main" id="{CEFC070B-A8C2-43A9-A3E0-0E6052343505}"/>
              </a:ext>
            </a:extLst>
          </p:cNvPr>
          <p:cNvSpPr>
            <a:spLocks xmlns:a="http://schemas.openxmlformats.org/drawingml/2006/main" noGrp="1"/>
          </p:cNvSpPr>
          <p:nvPr/>
        </p:nvSpPr>
        <p:spPr>
          <a:xfrm xmlns:a="http://schemas.openxmlformats.org/drawingml/2006/main">
            <a:off x="990600" y="3695700"/>
            <a:ext cx="14287500" cy="7620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4800" b="1">
                <a:solidFill>
                  <a:srgbClr val="FCFBF8"/>
                </a:solidFill>
                <a:latin typeface="Bahnschrift"/>
                <a:ea typeface="Bahnschrift"/>
                <a:cs typeface="Bahnschrift"/>
              </a:defRPr>
            </a:pPr>
            <a:r>
              <a:t>Stambeni i javni objekti</a:t>
            </a:r>
          </a:p>
        </p:txBody>
      </p:sp>
      <p:sp>
        <p:nvSpPr>
          <p:cNvPr id="8" name="sec-promise-17">
            <a:extLst xmlns:a="http://schemas.openxmlformats.org/drawingml/2006/main">
              <a:ext uri="{FF2B5EF4-FFF2-40B4-BE49-F238E27FC236}">
                <a16:creationId xmlns:a16="http://schemas.microsoft.com/office/drawing/2014/main" id="{AD2AF809-9693-42F8-80CD-DFD79F5FC697}"/>
              </a:ext>
            </a:extLst>
          </p:cNvPr>
          <p:cNvSpPr>
            <a:spLocks xmlns:a="http://schemas.openxmlformats.org/drawingml/2006/main" noGrp="1"/>
          </p:cNvSpPr>
          <p:nvPr/>
        </p:nvSpPr>
        <p:spPr>
          <a:xfrm xmlns:a="http://schemas.openxmlformats.org/drawingml/2006/main">
            <a:off x="990600" y="5562600"/>
            <a:ext cx="12382500" cy="4000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a:solidFill>
                  <a:srgbClr val="C5CDD2"/>
                </a:solidFill>
                <a:latin typeface="Segoe UI"/>
                <a:ea typeface="Segoe UI"/>
                <a:cs typeface="Segoe UI"/>
              </a:defRPr>
            </a:pPr>
            <a:r>
              <a:t>U objektu preventiva sprječava nastanak, ograničava širenje i osigurava izlaz ljudima.</a:t>
            </a:r>
          </a:p>
        </p:txBody>
      </p:sp>
      <p:sp>
        <p:nvSpPr>
          <p:cNvPr id="9" name="sec-course-17">
            <a:extLst xmlns:a="http://schemas.openxmlformats.org/drawingml/2006/main">
              <a:ext uri="{FF2B5EF4-FFF2-40B4-BE49-F238E27FC236}">
                <a16:creationId xmlns:a16="http://schemas.microsoft.com/office/drawing/2014/main" id="{237B6AA7-2658-4BAC-A8B1-4CC2AD5A8E79}"/>
              </a:ext>
            </a:extLst>
          </p:cNvPr>
          <p:cNvSpPr>
            <a:spLocks xmlns:a="http://schemas.openxmlformats.org/drawingml/2006/main" noGrp="1"/>
          </p:cNvSpPr>
          <p:nvPr/>
        </p:nvSpPr>
        <p:spPr>
          <a:xfrm xmlns:a="http://schemas.openxmlformats.org/drawingml/2006/main">
            <a:off x="990600" y="7829550"/>
            <a:ext cx="6667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b="1">
                <a:solidFill>
                  <a:srgbClr val="C5CDD2"/>
                </a:solidFill>
                <a:latin typeface="Segoe UI"/>
                <a:ea typeface="Segoe UI"/>
                <a:cs typeface="Segoe UI"/>
              </a:defRPr>
            </a:pPr>
            <a:r>
              <a:t>TEORIJA  /  PREPOZNAJ - UKLONI - DOJAVI</a:t>
            </a:r>
          </a:p>
        </p:txBody>
      </p:sp>
      <p:sp>
        <p:nvSpPr>
          <p:cNvPr id="10" name="sec-tag-17">
            <a:extLst xmlns:a="http://schemas.openxmlformats.org/drawingml/2006/main">
              <a:ext uri="{FF2B5EF4-FFF2-40B4-BE49-F238E27FC236}">
                <a16:creationId xmlns:a16="http://schemas.microsoft.com/office/drawing/2014/main" id="{1B067E4E-397A-4BD8-B78A-0B4810EC97B0}"/>
              </a:ext>
            </a:extLst>
          </p:cNvPr>
          <p:cNvSpPr>
            <a:spLocks xmlns:a="http://schemas.openxmlformats.org/drawingml/2006/main" noGrp="1"/>
          </p:cNvSpPr>
          <p:nvPr/>
        </p:nvSpPr>
        <p:spPr>
          <a:xfrm xmlns:a="http://schemas.openxmlformats.org/drawingml/2006/main">
            <a:off x="15240000" y="7829550"/>
            <a:ext cx="200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F15A4D"/>
                </a:solidFill>
                <a:latin typeface="Segoe UI"/>
                <a:ea typeface="Segoe UI"/>
                <a:cs typeface="Segoe UI"/>
              </a:defRPr>
            </a:pPr>
            <a:r>
              <a:t>MODUL 2</a:t>
            </a:r>
          </a:p>
        </p:txBody>
      </p:sp>
    </p:spTree>
    <p:extLst>
      <p:ext uri="{BB962C8B-B14F-4D97-AF65-F5344CB8AC3E}">
        <p14:creationId xmlns:p14="http://schemas.microsoft.com/office/powerpoint/2010/main" val="1361387337"/>
      </p:ext>
    </p:extLst>
  </p:cSld>
</p:sld>
</file>

<file path=ppt/slides/slide18.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0376B4B2-22F2-4508-99F6-B44AB64A7593}"/>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18">
            <a:extLst xmlns:a="http://schemas.openxmlformats.org/drawingml/2006/main">
              <a:ext uri="{FF2B5EF4-FFF2-40B4-BE49-F238E27FC236}">
                <a16:creationId xmlns:a16="http://schemas.microsoft.com/office/drawing/2014/main" id="{5C1D5942-7C60-49FA-8FC3-DF7C040748FF}"/>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ZAŠTITA U OBJEKTU  /  PREGLED</a:t>
            </a:r>
          </a:p>
        </p:txBody>
      </p:sp>
      <p:sp>
        <p:nvSpPr>
          <p:cNvPr id="3" name="page-18">
            <a:extLst xmlns:a="http://schemas.openxmlformats.org/drawingml/2006/main">
              <a:ext uri="{FF2B5EF4-FFF2-40B4-BE49-F238E27FC236}">
                <a16:creationId xmlns:a16="http://schemas.microsoft.com/office/drawing/2014/main" id="{7326F50E-561C-4526-A836-DB16E324353C}"/>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18 / 36</a:t>
            </a:r>
          </a:p>
        </p:txBody>
      </p:sp>
      <p:sp>
        <p:nvSpPr>
          <p:cNvPr id="4" name="title-18">
            <a:extLst xmlns:a="http://schemas.openxmlformats.org/drawingml/2006/main">
              <a:ext uri="{FF2B5EF4-FFF2-40B4-BE49-F238E27FC236}">
                <a16:creationId xmlns:a16="http://schemas.microsoft.com/office/drawing/2014/main" id="{E8F6F1B1-0EA4-45FD-89F2-15087A2B0049}"/>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Pet glavnih mjera zaštite od požara</a:t>
            </a:r>
          </a:p>
        </p:txBody>
      </p:sp>
      <p:sp>
        <p:nvSpPr>
          <p:cNvPr id="5" name="subtitle-18">
            <a:extLst xmlns:a="http://schemas.openxmlformats.org/drawingml/2006/main">
              <a:ext uri="{FF2B5EF4-FFF2-40B4-BE49-F238E27FC236}">
                <a16:creationId xmlns:a16="http://schemas.microsoft.com/office/drawing/2014/main" id="{4FF732B9-8430-46F4-AE57-F70EC0025A9C}"/>
              </a:ext>
            </a:extLst>
          </p:cNvPr>
          <p:cNvSpPr>
            <a:spLocks xmlns:a="http://schemas.openxmlformats.org/drawingml/2006/main" noGrp="1"/>
          </p:cNvSpPr>
          <p:nvPr/>
        </p:nvSpPr>
        <p:spPr>
          <a:xfrm xmlns:a="http://schemas.openxmlformats.org/drawingml/2006/main">
            <a:off x="838200" y="1628775"/>
            <a:ext cx="8553450"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U stambenom i javnom objektu mjere zajedno štite ljude, izlaz i mogućnost početne reakcije.</a:t>
            </a:r>
          </a:p>
        </p:txBody>
      </p:sp>
      <p:sp>
        <p:nvSpPr>
          <p:cNvPr id="6" name="accent-18">
            <a:extLst xmlns:a="http://schemas.openxmlformats.org/drawingml/2006/main">
              <a:ext uri="{FF2B5EF4-FFF2-40B4-BE49-F238E27FC236}">
                <a16:creationId xmlns:a16="http://schemas.microsoft.com/office/drawing/2014/main" id="{843F52E8-CE4B-42A7-9AA3-50D4E39DCD92}"/>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FEAC5058-0C26-491B-B146-F6777801B3D0}"/>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18">
            <a:extLst xmlns:a="http://schemas.openxmlformats.org/drawingml/2006/main">
              <a:ext uri="{FF2B5EF4-FFF2-40B4-BE49-F238E27FC236}">
                <a16:creationId xmlns:a16="http://schemas.microsoft.com/office/drawing/2014/main" id="{1A4EF639-953D-4078-BDA8-CE4A0ED684AF}"/>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Zakon o zaštiti od požara, NN 92/10 i 114/22, čl. 10., 15.-18. i 37.-43.</a:t>
            </a:r>
          </a:p>
        </p:txBody>
      </p:sp>
      <p:sp>
        <p:nvSpPr>
          <p:cNvPr id="9" name="tag-18">
            <a:extLst xmlns:a="http://schemas.openxmlformats.org/drawingml/2006/main">
              <a:ext uri="{FF2B5EF4-FFF2-40B4-BE49-F238E27FC236}">
                <a16:creationId xmlns:a16="http://schemas.microsoft.com/office/drawing/2014/main" id="{6A0584CF-FA70-42A4-9718-F048C4E4AB96}"/>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line-num-1-358">
            <a:extLst xmlns:a="http://schemas.openxmlformats.org/drawingml/2006/main">
              <a:ext uri="{FF2B5EF4-FFF2-40B4-BE49-F238E27FC236}">
                <a16:creationId xmlns:a16="http://schemas.microsoft.com/office/drawing/2014/main" id="{CCAD75D8-7BE1-4431-BE15-5106DF14FA81}"/>
              </a:ext>
            </a:extLst>
          </p:cNvPr>
          <p:cNvSpPr>
            <a:spLocks xmlns:a="http://schemas.openxmlformats.org/drawingml/2006/main" noGrp="1"/>
          </p:cNvSpPr>
          <p:nvPr/>
        </p:nvSpPr>
        <p:spPr>
          <a:xfrm xmlns:a="http://schemas.openxmlformats.org/drawingml/2006/main">
            <a:off x="1066800" y="340995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101B26"/>
                </a:solidFill>
                <a:latin typeface="Bahnschrift"/>
                <a:ea typeface="Bahnschrift"/>
                <a:cs typeface="Bahnschrift"/>
              </a:defRPr>
            </a:pPr>
            <a:r>
              <a:t>01</a:t>
            </a:r>
          </a:p>
        </p:txBody>
      </p:sp>
      <p:sp>
        <p:nvSpPr>
          <p:cNvPr id="11" name="line-title-1-358">
            <a:extLst xmlns:a="http://schemas.openxmlformats.org/drawingml/2006/main">
              <a:ext uri="{FF2B5EF4-FFF2-40B4-BE49-F238E27FC236}">
                <a16:creationId xmlns:a16="http://schemas.microsoft.com/office/drawing/2014/main" id="{8DDFD384-C7E7-4E71-A1D7-67CA6EAF14FF}"/>
              </a:ext>
            </a:extLst>
          </p:cNvPr>
          <p:cNvSpPr>
            <a:spLocks xmlns:a="http://schemas.openxmlformats.org/drawingml/2006/main" noGrp="1"/>
          </p:cNvSpPr>
          <p:nvPr/>
        </p:nvSpPr>
        <p:spPr>
          <a:xfrm xmlns:a="http://schemas.openxmlformats.org/drawingml/2006/main">
            <a:off x="2133600" y="337185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Spriječi nastanak</a:t>
            </a:r>
          </a:p>
        </p:txBody>
      </p:sp>
      <p:sp>
        <p:nvSpPr>
          <p:cNvPr id="12" name="line-copy-1-358">
            <a:extLst xmlns:a="http://schemas.openxmlformats.org/drawingml/2006/main">
              <a:ext uri="{FF2B5EF4-FFF2-40B4-BE49-F238E27FC236}">
                <a16:creationId xmlns:a16="http://schemas.microsoft.com/office/drawing/2014/main" id="{7C76B86C-B2ED-49A6-AC38-10F67A813B7F}"/>
              </a:ext>
            </a:extLst>
          </p:cNvPr>
          <p:cNvSpPr>
            <a:spLocks xmlns:a="http://schemas.openxmlformats.org/drawingml/2006/main" noGrp="1"/>
          </p:cNvSpPr>
          <p:nvPr/>
        </p:nvSpPr>
        <p:spPr>
          <a:xfrm xmlns:a="http://schemas.openxmlformats.org/drawingml/2006/main">
            <a:off x="2133600" y="381000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Ispravne instalacije i uređaji; kontrola plamena, topline i skladištenja.</a:t>
            </a:r>
          </a:p>
        </p:txBody>
      </p:sp>
      <p:sp>
        <p:nvSpPr>
          <p:cNvPr id="13" name="">
            <a:extLst xmlns:a="http://schemas.openxmlformats.org/drawingml/2006/main">
              <a:ext uri="{FF2B5EF4-FFF2-40B4-BE49-F238E27FC236}">
                <a16:creationId xmlns:a16="http://schemas.microsoft.com/office/drawing/2014/main" id="{BA9A2F48-440A-442E-B3D3-EDC9D95C72AA}"/>
              </a:ext>
            </a:extLst>
          </p:cNvPr>
          <p:cNvSpPr>
            <a:spLocks xmlns:a="http://schemas.openxmlformats.org/drawingml/2006/main" noGrp="1"/>
          </p:cNvSpPr>
          <p:nvPr/>
        </p:nvSpPr>
        <p:spPr>
          <a:xfrm xmlns:a="http://schemas.openxmlformats.org/drawingml/2006/main">
            <a:off x="1066800" y="434340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4" name="line-num-2-464">
            <a:extLst xmlns:a="http://schemas.openxmlformats.org/drawingml/2006/main">
              <a:ext uri="{FF2B5EF4-FFF2-40B4-BE49-F238E27FC236}">
                <a16:creationId xmlns:a16="http://schemas.microsoft.com/office/drawing/2014/main" id="{90680C5B-C245-475C-A9DC-5680AE4B8CFA}"/>
              </a:ext>
            </a:extLst>
          </p:cNvPr>
          <p:cNvSpPr>
            <a:spLocks xmlns:a="http://schemas.openxmlformats.org/drawingml/2006/main" noGrp="1"/>
          </p:cNvSpPr>
          <p:nvPr/>
        </p:nvSpPr>
        <p:spPr>
          <a:xfrm xmlns:a="http://schemas.openxmlformats.org/drawingml/2006/main">
            <a:off x="1066800" y="44196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101B26"/>
                </a:solidFill>
                <a:latin typeface="Bahnschrift"/>
                <a:ea typeface="Bahnschrift"/>
                <a:cs typeface="Bahnschrift"/>
              </a:defRPr>
            </a:pPr>
            <a:r>
              <a:t>02</a:t>
            </a:r>
          </a:p>
        </p:txBody>
      </p:sp>
      <p:sp>
        <p:nvSpPr>
          <p:cNvPr id="15" name="line-title-2-464">
            <a:extLst xmlns:a="http://schemas.openxmlformats.org/drawingml/2006/main">
              <a:ext uri="{FF2B5EF4-FFF2-40B4-BE49-F238E27FC236}">
                <a16:creationId xmlns:a16="http://schemas.microsoft.com/office/drawing/2014/main" id="{ED260D4B-AE21-4E38-ACCE-C0453B44E6AC}"/>
              </a:ext>
            </a:extLst>
          </p:cNvPr>
          <p:cNvSpPr>
            <a:spLocks xmlns:a="http://schemas.openxmlformats.org/drawingml/2006/main" noGrp="1"/>
          </p:cNvSpPr>
          <p:nvPr/>
        </p:nvSpPr>
        <p:spPr>
          <a:xfrm xmlns:a="http://schemas.openxmlformats.org/drawingml/2006/main">
            <a:off x="2133600" y="43815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Ograniči širenje</a:t>
            </a:r>
          </a:p>
        </p:txBody>
      </p:sp>
      <p:sp>
        <p:nvSpPr>
          <p:cNvPr id="16" name="line-copy-2-464">
            <a:extLst xmlns:a="http://schemas.openxmlformats.org/drawingml/2006/main">
              <a:ext uri="{FF2B5EF4-FFF2-40B4-BE49-F238E27FC236}">
                <a16:creationId xmlns:a16="http://schemas.microsoft.com/office/drawing/2014/main" id="{41E57C5A-9DEA-476C-8F95-C7F108875EDB}"/>
              </a:ext>
            </a:extLst>
          </p:cNvPr>
          <p:cNvSpPr>
            <a:spLocks xmlns:a="http://schemas.openxmlformats.org/drawingml/2006/main" noGrp="1"/>
          </p:cNvSpPr>
          <p:nvPr/>
        </p:nvSpPr>
        <p:spPr>
          <a:xfrm xmlns:a="http://schemas.openxmlformats.org/drawingml/2006/main">
            <a:off x="2133600" y="48196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Ne blokirati protupožarna vrata i ne narušavati mjere izvedene u građevini.</a:t>
            </a:r>
          </a:p>
        </p:txBody>
      </p:sp>
      <p:sp>
        <p:nvSpPr>
          <p:cNvPr id="17" name="">
            <a:extLst xmlns:a="http://schemas.openxmlformats.org/drawingml/2006/main">
              <a:ext uri="{FF2B5EF4-FFF2-40B4-BE49-F238E27FC236}">
                <a16:creationId xmlns:a16="http://schemas.microsoft.com/office/drawing/2014/main" id="{C4EEAF83-5A97-472F-982D-E5E01CBCA776}"/>
              </a:ext>
            </a:extLst>
          </p:cNvPr>
          <p:cNvSpPr>
            <a:spLocks xmlns:a="http://schemas.openxmlformats.org/drawingml/2006/main" noGrp="1"/>
          </p:cNvSpPr>
          <p:nvPr/>
        </p:nvSpPr>
        <p:spPr>
          <a:xfrm xmlns:a="http://schemas.openxmlformats.org/drawingml/2006/main">
            <a:off x="1066800" y="53530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8" name="line-num-3-570">
            <a:extLst xmlns:a="http://schemas.openxmlformats.org/drawingml/2006/main">
              <a:ext uri="{FF2B5EF4-FFF2-40B4-BE49-F238E27FC236}">
                <a16:creationId xmlns:a16="http://schemas.microsoft.com/office/drawing/2014/main" id="{3AE8BED7-A71E-4CB5-A6F5-912CC2975F13}"/>
              </a:ext>
            </a:extLst>
          </p:cNvPr>
          <p:cNvSpPr>
            <a:spLocks xmlns:a="http://schemas.openxmlformats.org/drawingml/2006/main" noGrp="1"/>
          </p:cNvSpPr>
          <p:nvPr/>
        </p:nvSpPr>
        <p:spPr>
          <a:xfrm xmlns:a="http://schemas.openxmlformats.org/drawingml/2006/main">
            <a:off x="1066800" y="542925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03</a:t>
            </a:r>
          </a:p>
        </p:txBody>
      </p:sp>
      <p:sp>
        <p:nvSpPr>
          <p:cNvPr id="19" name="line-title-3-570">
            <a:extLst xmlns:a="http://schemas.openxmlformats.org/drawingml/2006/main">
              <a:ext uri="{FF2B5EF4-FFF2-40B4-BE49-F238E27FC236}">
                <a16:creationId xmlns:a16="http://schemas.microsoft.com/office/drawing/2014/main" id="{C26B6DB0-9B11-4F7D-A5E4-BC3C0C56C87F}"/>
              </a:ext>
            </a:extLst>
          </p:cNvPr>
          <p:cNvSpPr>
            <a:spLocks xmlns:a="http://schemas.openxmlformats.org/drawingml/2006/main" noGrp="1"/>
          </p:cNvSpPr>
          <p:nvPr/>
        </p:nvSpPr>
        <p:spPr>
          <a:xfrm xmlns:a="http://schemas.openxmlformats.org/drawingml/2006/main">
            <a:off x="2133600" y="539115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Osiguraj evakuaciju</a:t>
            </a:r>
          </a:p>
        </p:txBody>
      </p:sp>
      <p:sp>
        <p:nvSpPr>
          <p:cNvPr id="20" name="line-copy-3-570">
            <a:extLst xmlns:a="http://schemas.openxmlformats.org/drawingml/2006/main">
              <a:ext uri="{FF2B5EF4-FFF2-40B4-BE49-F238E27FC236}">
                <a16:creationId xmlns:a16="http://schemas.microsoft.com/office/drawing/2014/main" id="{8A5A2754-20F6-4758-926C-5EC06CC3188C}"/>
              </a:ext>
            </a:extLst>
          </p:cNvPr>
          <p:cNvSpPr>
            <a:spLocks xmlns:a="http://schemas.openxmlformats.org/drawingml/2006/main" noGrp="1"/>
          </p:cNvSpPr>
          <p:nvPr/>
        </p:nvSpPr>
        <p:spPr>
          <a:xfrm xmlns:a="http://schemas.openxmlformats.org/drawingml/2006/main">
            <a:off x="2133600" y="582930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Prohodni, označeni izlazi i putevi; vrata dostupna za napuštanje prostora.</a:t>
            </a:r>
          </a:p>
        </p:txBody>
      </p:sp>
      <p:sp>
        <p:nvSpPr>
          <p:cNvPr id="21" name="">
            <a:extLst xmlns:a="http://schemas.openxmlformats.org/drawingml/2006/main">
              <a:ext uri="{FF2B5EF4-FFF2-40B4-BE49-F238E27FC236}">
                <a16:creationId xmlns:a16="http://schemas.microsoft.com/office/drawing/2014/main" id="{82677893-99F8-4B6B-9B48-1B3B3BB95B3D}"/>
              </a:ext>
            </a:extLst>
          </p:cNvPr>
          <p:cNvSpPr>
            <a:spLocks xmlns:a="http://schemas.openxmlformats.org/drawingml/2006/main" noGrp="1"/>
          </p:cNvSpPr>
          <p:nvPr/>
        </p:nvSpPr>
        <p:spPr>
          <a:xfrm xmlns:a="http://schemas.openxmlformats.org/drawingml/2006/main">
            <a:off x="1066800" y="636270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2" name="line-num-4-676">
            <a:extLst xmlns:a="http://schemas.openxmlformats.org/drawingml/2006/main">
              <a:ext uri="{FF2B5EF4-FFF2-40B4-BE49-F238E27FC236}">
                <a16:creationId xmlns:a16="http://schemas.microsoft.com/office/drawing/2014/main" id="{1F527485-F604-4464-897F-FD88C4380CC3}"/>
              </a:ext>
            </a:extLst>
          </p:cNvPr>
          <p:cNvSpPr>
            <a:spLocks xmlns:a="http://schemas.openxmlformats.org/drawingml/2006/main" noGrp="1"/>
          </p:cNvSpPr>
          <p:nvPr/>
        </p:nvSpPr>
        <p:spPr>
          <a:xfrm xmlns:a="http://schemas.openxmlformats.org/drawingml/2006/main">
            <a:off x="1066800" y="64389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101B26"/>
                </a:solidFill>
                <a:latin typeface="Bahnschrift"/>
                <a:ea typeface="Bahnschrift"/>
                <a:cs typeface="Bahnschrift"/>
              </a:defRPr>
            </a:pPr>
            <a:r>
              <a:t>04</a:t>
            </a:r>
          </a:p>
        </p:txBody>
      </p:sp>
      <p:sp>
        <p:nvSpPr>
          <p:cNvPr id="23" name="line-title-4-676">
            <a:extLst xmlns:a="http://schemas.openxmlformats.org/drawingml/2006/main">
              <a:ext uri="{FF2B5EF4-FFF2-40B4-BE49-F238E27FC236}">
                <a16:creationId xmlns:a16="http://schemas.microsoft.com/office/drawing/2014/main" id="{033E92A9-B283-42AD-B7D9-4B8FAA286709}"/>
              </a:ext>
            </a:extLst>
          </p:cNvPr>
          <p:cNvSpPr>
            <a:spLocks xmlns:a="http://schemas.openxmlformats.org/drawingml/2006/main" noGrp="1"/>
          </p:cNvSpPr>
          <p:nvPr/>
        </p:nvSpPr>
        <p:spPr>
          <a:xfrm xmlns:a="http://schemas.openxmlformats.org/drawingml/2006/main">
            <a:off x="2133600" y="64008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Omogući dojavu i gašenje</a:t>
            </a:r>
          </a:p>
        </p:txBody>
      </p:sp>
      <p:sp>
        <p:nvSpPr>
          <p:cNvPr id="24" name="line-copy-4-676">
            <a:extLst xmlns:a="http://schemas.openxmlformats.org/drawingml/2006/main">
              <a:ext uri="{FF2B5EF4-FFF2-40B4-BE49-F238E27FC236}">
                <a16:creationId xmlns:a16="http://schemas.microsoft.com/office/drawing/2014/main" id="{4D785C40-7603-432D-A5BD-69016136FA56}"/>
              </a:ext>
            </a:extLst>
          </p:cNvPr>
          <p:cNvSpPr>
            <a:spLocks xmlns:a="http://schemas.openxmlformats.org/drawingml/2006/main" noGrp="1"/>
          </p:cNvSpPr>
          <p:nvPr/>
        </p:nvSpPr>
        <p:spPr>
          <a:xfrm xmlns:a="http://schemas.openxmlformats.org/drawingml/2006/main">
            <a:off x="2133600" y="68389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Dostupni aparati i hidranti; sustavi dojave ili gašenja gdje su predviđeni.</a:t>
            </a:r>
          </a:p>
        </p:txBody>
      </p:sp>
      <p:sp>
        <p:nvSpPr>
          <p:cNvPr id="25" name="">
            <a:extLst xmlns:a="http://schemas.openxmlformats.org/drawingml/2006/main">
              <a:ext uri="{FF2B5EF4-FFF2-40B4-BE49-F238E27FC236}">
                <a16:creationId xmlns:a16="http://schemas.microsoft.com/office/drawing/2014/main" id="{EEF70136-BE2A-478A-B28C-DF9C37698C8C}"/>
              </a:ext>
            </a:extLst>
          </p:cNvPr>
          <p:cNvSpPr>
            <a:spLocks xmlns:a="http://schemas.openxmlformats.org/drawingml/2006/main" noGrp="1"/>
          </p:cNvSpPr>
          <p:nvPr/>
        </p:nvSpPr>
        <p:spPr>
          <a:xfrm xmlns:a="http://schemas.openxmlformats.org/drawingml/2006/main">
            <a:off x="1066800" y="73723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6" name="line-num-5-782">
            <a:extLst xmlns:a="http://schemas.openxmlformats.org/drawingml/2006/main">
              <a:ext uri="{FF2B5EF4-FFF2-40B4-BE49-F238E27FC236}">
                <a16:creationId xmlns:a16="http://schemas.microsoft.com/office/drawing/2014/main" id="{CD6C5D88-0944-4628-A3F7-BD30C0053A49}"/>
              </a:ext>
            </a:extLst>
          </p:cNvPr>
          <p:cNvSpPr>
            <a:spLocks xmlns:a="http://schemas.openxmlformats.org/drawingml/2006/main" noGrp="1"/>
          </p:cNvSpPr>
          <p:nvPr/>
        </p:nvSpPr>
        <p:spPr>
          <a:xfrm xmlns:a="http://schemas.openxmlformats.org/drawingml/2006/main">
            <a:off x="1066800" y="744855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101B26"/>
                </a:solidFill>
                <a:latin typeface="Bahnschrift"/>
                <a:ea typeface="Bahnschrift"/>
                <a:cs typeface="Bahnschrift"/>
              </a:defRPr>
            </a:pPr>
            <a:r>
              <a:t>05</a:t>
            </a:r>
          </a:p>
        </p:txBody>
      </p:sp>
      <p:sp>
        <p:nvSpPr>
          <p:cNvPr id="27" name="line-title-5-782">
            <a:extLst xmlns:a="http://schemas.openxmlformats.org/drawingml/2006/main">
              <a:ext uri="{FF2B5EF4-FFF2-40B4-BE49-F238E27FC236}">
                <a16:creationId xmlns:a16="http://schemas.microsoft.com/office/drawing/2014/main" id="{41D65270-4AD3-4E59-9AA3-35C3680034A5}"/>
              </a:ext>
            </a:extLst>
          </p:cNvPr>
          <p:cNvSpPr>
            <a:spLocks xmlns:a="http://schemas.openxmlformats.org/drawingml/2006/main" noGrp="1"/>
          </p:cNvSpPr>
          <p:nvPr/>
        </p:nvSpPr>
        <p:spPr>
          <a:xfrm xmlns:a="http://schemas.openxmlformats.org/drawingml/2006/main">
            <a:off x="2133600" y="741045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Organiziraj ljude</a:t>
            </a:r>
          </a:p>
        </p:txBody>
      </p:sp>
      <p:sp>
        <p:nvSpPr>
          <p:cNvPr id="28" name="line-copy-5-782">
            <a:extLst xmlns:a="http://schemas.openxmlformats.org/drawingml/2006/main">
              <a:ext uri="{FF2B5EF4-FFF2-40B4-BE49-F238E27FC236}">
                <a16:creationId xmlns:a16="http://schemas.microsoft.com/office/drawing/2014/main" id="{79A8F103-CF84-401D-A420-C00E13A339CB}"/>
              </a:ext>
            </a:extLst>
          </p:cNvPr>
          <p:cNvSpPr>
            <a:spLocks xmlns:a="http://schemas.openxmlformats.org/drawingml/2006/main" noGrp="1"/>
          </p:cNvSpPr>
          <p:nvPr/>
        </p:nvSpPr>
        <p:spPr>
          <a:xfrm xmlns:a="http://schemas.openxmlformats.org/drawingml/2006/main">
            <a:off x="2133600" y="784860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Upoznavanje s opasnostima, upute, vježbe i odgovorna provjera stanja.</a:t>
            </a:r>
          </a:p>
        </p:txBody>
      </p:sp>
      <p:sp>
        <p:nvSpPr>
          <p:cNvPr id="29" name="">
            <a:extLst xmlns:a="http://schemas.openxmlformats.org/drawingml/2006/main">
              <a:ext uri="{FF2B5EF4-FFF2-40B4-BE49-F238E27FC236}">
                <a16:creationId xmlns:a16="http://schemas.microsoft.com/office/drawing/2014/main" id="{4E32B761-BE10-47FF-923D-F719C13D00E2}"/>
              </a:ext>
            </a:extLst>
          </p:cNvPr>
          <p:cNvSpPr>
            <a:spLocks xmlns:a="http://schemas.openxmlformats.org/drawingml/2006/main" noGrp="1"/>
          </p:cNvSpPr>
          <p:nvPr/>
        </p:nvSpPr>
        <p:spPr>
          <a:xfrm xmlns:a="http://schemas.openxmlformats.org/drawingml/2006/main">
            <a:off x="1066800" y="838200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Tree>
    <p:extLst>
      <p:ext uri="{BB962C8B-B14F-4D97-AF65-F5344CB8AC3E}">
        <p14:creationId xmlns:p14="http://schemas.microsoft.com/office/powerpoint/2010/main" val="1123522183"/>
      </p:ext>
    </p:extLst>
  </p:cSld>
</p:sld>
</file>

<file path=ppt/slides/slide19.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6B7DD468-737A-40C9-831E-7F871FDA78F3}"/>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19">
            <a:extLst xmlns:a="http://schemas.openxmlformats.org/drawingml/2006/main">
              <a:ext uri="{FF2B5EF4-FFF2-40B4-BE49-F238E27FC236}">
                <a16:creationId xmlns:a16="http://schemas.microsoft.com/office/drawing/2014/main" id="{65533399-DA91-4CC4-BAAF-09447B20086B}"/>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STAMBENI OBJEKT</a:t>
            </a:r>
          </a:p>
        </p:txBody>
      </p:sp>
      <p:sp>
        <p:nvSpPr>
          <p:cNvPr id="3" name="page-19">
            <a:extLst xmlns:a="http://schemas.openxmlformats.org/drawingml/2006/main">
              <a:ext uri="{FF2B5EF4-FFF2-40B4-BE49-F238E27FC236}">
                <a16:creationId xmlns:a16="http://schemas.microsoft.com/office/drawing/2014/main" id="{676FA70D-3AD2-400B-B5E1-052E591BB10F}"/>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19 / 36</a:t>
            </a:r>
          </a:p>
        </p:txBody>
      </p:sp>
      <p:sp>
        <p:nvSpPr>
          <p:cNvPr id="4" name="title-19">
            <a:extLst xmlns:a="http://schemas.openxmlformats.org/drawingml/2006/main">
              <a:ext uri="{FF2B5EF4-FFF2-40B4-BE49-F238E27FC236}">
                <a16:creationId xmlns:a16="http://schemas.microsoft.com/office/drawing/2014/main" id="{E7DEF1B6-77E8-4071-9E9C-416504D456E3}"/>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Dom: pet mjesta za brzi pregled</a:t>
            </a:r>
          </a:p>
        </p:txBody>
      </p:sp>
      <p:sp>
        <p:nvSpPr>
          <p:cNvPr id="5" name="subtitle-19">
            <a:extLst xmlns:a="http://schemas.openxmlformats.org/drawingml/2006/main">
              <a:ext uri="{FF2B5EF4-FFF2-40B4-BE49-F238E27FC236}">
                <a16:creationId xmlns:a16="http://schemas.microsoft.com/office/drawing/2014/main" id="{B6EC0E2C-CF68-4287-B965-1B56744FF48B}"/>
              </a:ext>
            </a:extLst>
          </p:cNvPr>
          <p:cNvSpPr>
            <a:spLocks xmlns:a="http://schemas.openxmlformats.org/drawingml/2006/main" noGrp="1"/>
          </p:cNvSpPr>
          <p:nvPr/>
        </p:nvSpPr>
        <p:spPr>
          <a:xfrm xmlns:a="http://schemas.openxmlformats.org/drawingml/2006/main">
            <a:off x="838200" y="1628775"/>
            <a:ext cx="9096375"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Najčešće opasnosti nalaze se ondje gdje svakodnevna navika susreće toplinu ili električnu energiju.</a:t>
            </a:r>
          </a:p>
        </p:txBody>
      </p:sp>
      <p:sp>
        <p:nvSpPr>
          <p:cNvPr id="6" name="accent-19">
            <a:extLst xmlns:a="http://schemas.openxmlformats.org/drawingml/2006/main">
              <a:ext uri="{FF2B5EF4-FFF2-40B4-BE49-F238E27FC236}">
                <a16:creationId xmlns:a16="http://schemas.microsoft.com/office/drawing/2014/main" id="{F9E13267-A0E4-4E0C-A0B3-B7A869FEA860}"/>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EF472850-0CB4-4B59-85DB-E4398C500597}"/>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19">
            <a:extLst xmlns:a="http://schemas.openxmlformats.org/drawingml/2006/main">
              <a:ext uri="{FF2B5EF4-FFF2-40B4-BE49-F238E27FC236}">
                <a16:creationId xmlns:a16="http://schemas.microsoft.com/office/drawing/2014/main" id="{7200F8F8-F0EB-4398-B3F7-28322C82D62E}"/>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dostavljena prezentacija; Zakon o zaštiti od požara, NN 92/10 i 114/22.</a:t>
            </a:r>
          </a:p>
        </p:txBody>
      </p:sp>
      <p:sp>
        <p:nvSpPr>
          <p:cNvPr id="9" name="tag-19">
            <a:extLst xmlns:a="http://schemas.openxmlformats.org/drawingml/2006/main">
              <a:ext uri="{FF2B5EF4-FFF2-40B4-BE49-F238E27FC236}">
                <a16:creationId xmlns:a16="http://schemas.microsoft.com/office/drawing/2014/main" id="{6C7523F8-39F9-4A44-98B7-7E2BCB6A4D85}"/>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EA282A08-7480-48B5-9018-03885A8E07F2}"/>
              </a:ext>
            </a:extLst>
          </p:cNvPr>
          <p:cNvSpPr>
            <a:spLocks xmlns:a="http://schemas.openxmlformats.org/drawingml/2006/main" noGrp="1"/>
          </p:cNvSpPr>
          <p:nvPr/>
        </p:nvSpPr>
        <p:spPr>
          <a:xfrm xmlns:a="http://schemas.openxmlformats.org/drawingml/2006/main">
            <a:off x="1428750" y="5381625"/>
            <a:ext cx="14001750" cy="19050"/>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1" name="">
            <a:extLst xmlns:a="http://schemas.openxmlformats.org/drawingml/2006/main">
              <a:ext uri="{FF2B5EF4-FFF2-40B4-BE49-F238E27FC236}">
                <a16:creationId xmlns:a16="http://schemas.microsoft.com/office/drawing/2014/main" id="{43EAAC55-22E5-418A-BEE3-0AB746819FB9}"/>
              </a:ext>
            </a:extLst>
          </p:cNvPr>
          <p:cNvSpPr>
            <a:spLocks xmlns:a="http://schemas.openxmlformats.org/drawingml/2006/main" noGrp="1"/>
          </p:cNvSpPr>
          <p:nvPr/>
        </p:nvSpPr>
        <p:spPr>
          <a:xfrm xmlns:a="http://schemas.openxmlformats.org/drawingml/2006/main">
            <a:off x="1423988" y="5262563"/>
            <a:ext cx="238125" cy="238125"/>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2" name="home-title-0">
            <a:extLst xmlns:a="http://schemas.openxmlformats.org/drawingml/2006/main">
              <a:ext uri="{FF2B5EF4-FFF2-40B4-BE49-F238E27FC236}">
                <a16:creationId xmlns:a16="http://schemas.microsoft.com/office/drawing/2014/main" id="{E60DE669-1A4B-4801-8C70-AD34AF3D1298}"/>
              </a:ext>
            </a:extLst>
          </p:cNvPr>
          <p:cNvSpPr>
            <a:spLocks xmlns:a="http://schemas.openxmlformats.org/drawingml/2006/main" noGrp="1"/>
          </p:cNvSpPr>
          <p:nvPr/>
        </p:nvSpPr>
        <p:spPr>
          <a:xfrm xmlns:a="http://schemas.openxmlformats.org/drawingml/2006/main">
            <a:off x="1447800" y="5943600"/>
            <a:ext cx="2381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KUHINJA</a:t>
            </a:r>
          </a:p>
        </p:txBody>
      </p:sp>
      <p:sp>
        <p:nvSpPr>
          <p:cNvPr id="13" name="home-copy-0">
            <a:extLst xmlns:a="http://schemas.openxmlformats.org/drawingml/2006/main">
              <a:ext uri="{FF2B5EF4-FFF2-40B4-BE49-F238E27FC236}">
                <a16:creationId xmlns:a16="http://schemas.microsoft.com/office/drawing/2014/main" id="{0002237F-3CEE-4AAC-B82C-DDB555EA7263}"/>
              </a:ext>
            </a:extLst>
          </p:cNvPr>
          <p:cNvSpPr>
            <a:spLocks xmlns:a="http://schemas.openxmlformats.org/drawingml/2006/main" noGrp="1"/>
          </p:cNvSpPr>
          <p:nvPr/>
        </p:nvSpPr>
        <p:spPr>
          <a:xfrm xmlns:a="http://schemas.openxmlformats.org/drawingml/2006/main">
            <a:off x="1447800" y="6400800"/>
            <a:ext cx="23050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ulje i štednjak</a:t>
            </a:r>
          </a:p>
        </p:txBody>
      </p:sp>
      <p:sp>
        <p:nvSpPr>
          <p:cNvPr id="14" name="">
            <a:extLst xmlns:a="http://schemas.openxmlformats.org/drawingml/2006/main">
              <a:ext uri="{FF2B5EF4-FFF2-40B4-BE49-F238E27FC236}">
                <a16:creationId xmlns:a16="http://schemas.microsoft.com/office/drawing/2014/main" id="{21045E3F-B59E-45D4-988D-C45C3AFA13C3}"/>
              </a:ext>
            </a:extLst>
          </p:cNvPr>
          <p:cNvSpPr>
            <a:spLocks xmlns:a="http://schemas.openxmlformats.org/drawingml/2006/main" noGrp="1"/>
          </p:cNvSpPr>
          <p:nvPr/>
        </p:nvSpPr>
        <p:spPr>
          <a:xfrm xmlns:a="http://schemas.openxmlformats.org/drawingml/2006/main">
            <a:off x="4167188" y="5262563"/>
            <a:ext cx="238125" cy="238125"/>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5" name="home-title-1">
            <a:extLst xmlns:a="http://schemas.openxmlformats.org/drawingml/2006/main">
              <a:ext uri="{FF2B5EF4-FFF2-40B4-BE49-F238E27FC236}">
                <a16:creationId xmlns:a16="http://schemas.microsoft.com/office/drawing/2014/main" id="{D548B7F0-DA4F-4F7C-B22D-1446FF98F366}"/>
              </a:ext>
            </a:extLst>
          </p:cNvPr>
          <p:cNvSpPr>
            <a:spLocks xmlns:a="http://schemas.openxmlformats.org/drawingml/2006/main" noGrp="1"/>
          </p:cNvSpPr>
          <p:nvPr/>
        </p:nvSpPr>
        <p:spPr>
          <a:xfrm xmlns:a="http://schemas.openxmlformats.org/drawingml/2006/main">
            <a:off x="4191000" y="5943600"/>
            <a:ext cx="2381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GRIJANJE</a:t>
            </a:r>
          </a:p>
        </p:txBody>
      </p:sp>
      <p:sp>
        <p:nvSpPr>
          <p:cNvPr id="16" name="home-copy-1">
            <a:extLst xmlns:a="http://schemas.openxmlformats.org/drawingml/2006/main">
              <a:ext uri="{FF2B5EF4-FFF2-40B4-BE49-F238E27FC236}">
                <a16:creationId xmlns:a16="http://schemas.microsoft.com/office/drawing/2014/main" id="{A2DCC015-3554-4311-85E1-FF504D4B8B49}"/>
              </a:ext>
            </a:extLst>
          </p:cNvPr>
          <p:cNvSpPr>
            <a:spLocks xmlns:a="http://schemas.openxmlformats.org/drawingml/2006/main" noGrp="1"/>
          </p:cNvSpPr>
          <p:nvPr/>
        </p:nvSpPr>
        <p:spPr>
          <a:xfrm xmlns:a="http://schemas.openxmlformats.org/drawingml/2006/main">
            <a:off x="4191000" y="6400800"/>
            <a:ext cx="23050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peć i dimnjak</a:t>
            </a:r>
          </a:p>
        </p:txBody>
      </p:sp>
      <p:sp>
        <p:nvSpPr>
          <p:cNvPr id="17" name="">
            <a:extLst xmlns:a="http://schemas.openxmlformats.org/drawingml/2006/main">
              <a:ext uri="{FF2B5EF4-FFF2-40B4-BE49-F238E27FC236}">
                <a16:creationId xmlns:a16="http://schemas.microsoft.com/office/drawing/2014/main" id="{002FCAFD-956B-4080-A1FB-A494A73A2A38}"/>
              </a:ext>
            </a:extLst>
          </p:cNvPr>
          <p:cNvSpPr>
            <a:spLocks xmlns:a="http://schemas.openxmlformats.org/drawingml/2006/main" noGrp="1"/>
          </p:cNvSpPr>
          <p:nvPr/>
        </p:nvSpPr>
        <p:spPr>
          <a:xfrm xmlns:a="http://schemas.openxmlformats.org/drawingml/2006/main">
            <a:off x="6910388" y="5262563"/>
            <a:ext cx="238125" cy="238125"/>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8" name="home-title-2">
            <a:extLst xmlns:a="http://schemas.openxmlformats.org/drawingml/2006/main">
              <a:ext uri="{FF2B5EF4-FFF2-40B4-BE49-F238E27FC236}">
                <a16:creationId xmlns:a16="http://schemas.microsoft.com/office/drawing/2014/main" id="{11D5CC9D-6102-44A5-8757-1C6482A9A12A}"/>
              </a:ext>
            </a:extLst>
          </p:cNvPr>
          <p:cNvSpPr>
            <a:spLocks xmlns:a="http://schemas.openxmlformats.org/drawingml/2006/main" noGrp="1"/>
          </p:cNvSpPr>
          <p:nvPr/>
        </p:nvSpPr>
        <p:spPr>
          <a:xfrm xmlns:a="http://schemas.openxmlformats.org/drawingml/2006/main">
            <a:off x="6934200" y="5943600"/>
            <a:ext cx="2381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STRUJA</a:t>
            </a:r>
          </a:p>
        </p:txBody>
      </p:sp>
      <p:sp>
        <p:nvSpPr>
          <p:cNvPr id="19" name="home-copy-2">
            <a:extLst xmlns:a="http://schemas.openxmlformats.org/drawingml/2006/main">
              <a:ext uri="{FF2B5EF4-FFF2-40B4-BE49-F238E27FC236}">
                <a16:creationId xmlns:a16="http://schemas.microsoft.com/office/drawing/2014/main" id="{03C52019-8DCC-4A1C-8CC3-14B761E2FFC4}"/>
              </a:ext>
            </a:extLst>
          </p:cNvPr>
          <p:cNvSpPr>
            <a:spLocks xmlns:a="http://schemas.openxmlformats.org/drawingml/2006/main" noGrp="1"/>
          </p:cNvSpPr>
          <p:nvPr/>
        </p:nvSpPr>
        <p:spPr>
          <a:xfrm xmlns:a="http://schemas.openxmlformats.org/drawingml/2006/main">
            <a:off x="6934200" y="6400800"/>
            <a:ext cx="23050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punjači i produžni kabeli</a:t>
            </a:r>
          </a:p>
        </p:txBody>
      </p:sp>
      <p:sp>
        <p:nvSpPr>
          <p:cNvPr id="20" name="">
            <a:extLst xmlns:a="http://schemas.openxmlformats.org/drawingml/2006/main">
              <a:ext uri="{FF2B5EF4-FFF2-40B4-BE49-F238E27FC236}">
                <a16:creationId xmlns:a16="http://schemas.microsoft.com/office/drawing/2014/main" id="{3EC2E7C3-DF76-4D76-A626-FDA1886453E5}"/>
              </a:ext>
            </a:extLst>
          </p:cNvPr>
          <p:cNvSpPr>
            <a:spLocks xmlns:a="http://schemas.openxmlformats.org/drawingml/2006/main" noGrp="1"/>
          </p:cNvSpPr>
          <p:nvPr/>
        </p:nvSpPr>
        <p:spPr>
          <a:xfrm xmlns:a="http://schemas.openxmlformats.org/drawingml/2006/main">
            <a:off x="9653588" y="5262563"/>
            <a:ext cx="238125" cy="238125"/>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21" name="home-title-3">
            <a:extLst xmlns:a="http://schemas.openxmlformats.org/drawingml/2006/main">
              <a:ext uri="{FF2B5EF4-FFF2-40B4-BE49-F238E27FC236}">
                <a16:creationId xmlns:a16="http://schemas.microsoft.com/office/drawing/2014/main" id="{80C7DECB-92BB-427C-A621-ED5AE8FDA542}"/>
              </a:ext>
            </a:extLst>
          </p:cNvPr>
          <p:cNvSpPr>
            <a:spLocks xmlns:a="http://schemas.openxmlformats.org/drawingml/2006/main" noGrp="1"/>
          </p:cNvSpPr>
          <p:nvPr/>
        </p:nvSpPr>
        <p:spPr>
          <a:xfrm xmlns:a="http://schemas.openxmlformats.org/drawingml/2006/main">
            <a:off x="9677400" y="5943600"/>
            <a:ext cx="2381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BALKON / PODRUM</a:t>
            </a:r>
          </a:p>
        </p:txBody>
      </p:sp>
      <p:sp>
        <p:nvSpPr>
          <p:cNvPr id="22" name="home-copy-3">
            <a:extLst xmlns:a="http://schemas.openxmlformats.org/drawingml/2006/main">
              <a:ext uri="{FF2B5EF4-FFF2-40B4-BE49-F238E27FC236}">
                <a16:creationId xmlns:a16="http://schemas.microsoft.com/office/drawing/2014/main" id="{AF5D5702-5809-4C6C-9134-776529A1AE71}"/>
              </a:ext>
            </a:extLst>
          </p:cNvPr>
          <p:cNvSpPr>
            <a:spLocks xmlns:a="http://schemas.openxmlformats.org/drawingml/2006/main" noGrp="1"/>
          </p:cNvSpPr>
          <p:nvPr/>
        </p:nvSpPr>
        <p:spPr>
          <a:xfrm xmlns:a="http://schemas.openxmlformats.org/drawingml/2006/main">
            <a:off x="9677400" y="6400800"/>
            <a:ext cx="23050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zapaljive tekućine</a:t>
            </a:r>
          </a:p>
        </p:txBody>
      </p:sp>
      <p:sp>
        <p:nvSpPr>
          <p:cNvPr id="23" name="">
            <a:extLst xmlns:a="http://schemas.openxmlformats.org/drawingml/2006/main">
              <a:ext uri="{FF2B5EF4-FFF2-40B4-BE49-F238E27FC236}">
                <a16:creationId xmlns:a16="http://schemas.microsoft.com/office/drawing/2014/main" id="{56CCC4BA-0546-4D89-A563-DDA490DD3C4A}"/>
              </a:ext>
            </a:extLst>
          </p:cNvPr>
          <p:cNvSpPr>
            <a:spLocks xmlns:a="http://schemas.openxmlformats.org/drawingml/2006/main" noGrp="1"/>
          </p:cNvSpPr>
          <p:nvPr/>
        </p:nvSpPr>
        <p:spPr>
          <a:xfrm xmlns:a="http://schemas.openxmlformats.org/drawingml/2006/main">
            <a:off x="12396788" y="5262563"/>
            <a:ext cx="238125" cy="238125"/>
          </a:xfrm>
          <a:prstGeom xmlns:a="http://schemas.openxmlformats.org/drawingml/2006/main" prst="ellipse">
            <a:avLst/>
          </a:prstGeom>
          <a:solidFill xmlns:a="http://schemas.openxmlformats.org/drawingml/2006/main">
            <a:srgbClr val="C92E2B"/>
          </a:solidFill>
          <a:ln xmlns:a="http://schemas.openxmlformats.org/drawingml/2006/main" w="0">
            <a:solidFill>
              <a:srgbClr val="C92E2B"/>
            </a:solidFill>
            <a:prstDash val="solid"/>
          </a:ln>
        </p:spPr>
      </p:sp>
      <p:sp>
        <p:nvSpPr>
          <p:cNvPr id="24" name="home-title-4">
            <a:extLst xmlns:a="http://schemas.openxmlformats.org/drawingml/2006/main">
              <a:ext uri="{FF2B5EF4-FFF2-40B4-BE49-F238E27FC236}">
                <a16:creationId xmlns:a16="http://schemas.microsoft.com/office/drawing/2014/main" id="{8442B5B4-85D4-4817-B994-6E02C797B0B7}"/>
              </a:ext>
            </a:extLst>
          </p:cNvPr>
          <p:cNvSpPr>
            <a:spLocks xmlns:a="http://schemas.openxmlformats.org/drawingml/2006/main" noGrp="1"/>
          </p:cNvSpPr>
          <p:nvPr/>
        </p:nvSpPr>
        <p:spPr>
          <a:xfrm xmlns:a="http://schemas.openxmlformats.org/drawingml/2006/main">
            <a:off x="12420600" y="5943600"/>
            <a:ext cx="2381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IZLAZ</a:t>
            </a:r>
          </a:p>
        </p:txBody>
      </p:sp>
      <p:sp>
        <p:nvSpPr>
          <p:cNvPr id="25" name="home-copy-4">
            <a:extLst xmlns:a="http://schemas.openxmlformats.org/drawingml/2006/main">
              <a:ext uri="{FF2B5EF4-FFF2-40B4-BE49-F238E27FC236}">
                <a16:creationId xmlns:a16="http://schemas.microsoft.com/office/drawing/2014/main" id="{303C341A-BCC4-46B9-9F56-0DAA76E2F413}"/>
              </a:ext>
            </a:extLst>
          </p:cNvPr>
          <p:cNvSpPr>
            <a:spLocks xmlns:a="http://schemas.openxmlformats.org/drawingml/2006/main" noGrp="1"/>
          </p:cNvSpPr>
          <p:nvPr/>
        </p:nvSpPr>
        <p:spPr>
          <a:xfrm xmlns:a="http://schemas.openxmlformats.org/drawingml/2006/main">
            <a:off x="12420600" y="6400800"/>
            <a:ext cx="23050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prohodan put van</a:t>
            </a:r>
          </a:p>
        </p:txBody>
      </p:sp>
      <p:sp>
        <p:nvSpPr>
          <p:cNvPr id="26" name="home-rule">
            <a:extLst xmlns:a="http://schemas.openxmlformats.org/drawingml/2006/main">
              <a:ext uri="{FF2B5EF4-FFF2-40B4-BE49-F238E27FC236}">
                <a16:creationId xmlns:a16="http://schemas.microsoft.com/office/drawing/2014/main" id="{F52FF338-1CF5-4622-9556-44F5F7774550}"/>
              </a:ext>
            </a:extLst>
          </p:cNvPr>
          <p:cNvSpPr>
            <a:spLocks xmlns:a="http://schemas.openxmlformats.org/drawingml/2006/main" noGrp="1"/>
          </p:cNvSpPr>
          <p:nvPr/>
        </p:nvSpPr>
        <p:spPr>
          <a:xfrm xmlns:a="http://schemas.openxmlformats.org/drawingml/2006/main">
            <a:off x="1428750" y="8172450"/>
            <a:ext cx="12382500" cy="4667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550" b="1">
                <a:solidFill>
                  <a:srgbClr val="A92322"/>
                </a:solidFill>
                <a:latin typeface="Segoe UI"/>
                <a:ea typeface="Segoe UI"/>
                <a:cs typeface="Segoe UI"/>
              </a:defRPr>
            </a:pPr>
            <a:r>
              <a:t>Najprije zaštiti ljude i izlaz; zatim imovinu.</a:t>
            </a:r>
          </a:p>
        </p:txBody>
      </p:sp>
    </p:spTree>
    <p:extLst>
      <p:ext uri="{BB962C8B-B14F-4D97-AF65-F5344CB8AC3E}">
        <p14:creationId xmlns:p14="http://schemas.microsoft.com/office/powerpoint/2010/main" val="110185002"/>
      </p:ext>
    </p:extLst>
  </p:cSld>
</p:sld>
</file>

<file path=ppt/slides/slide2.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C32FEF68-0617-41A3-8959-2912D936EA25}"/>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
            <a:extLst xmlns:a="http://schemas.openxmlformats.org/drawingml/2006/main">
              <a:ext uri="{FF2B5EF4-FFF2-40B4-BE49-F238E27FC236}">
                <a16:creationId xmlns:a16="http://schemas.microsoft.com/office/drawing/2014/main" id="{4BFBE742-6DAB-448A-A3F7-E701BCDAEA34}"/>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PLAN PREDAVANJA</a:t>
            </a:r>
          </a:p>
        </p:txBody>
      </p:sp>
      <p:sp>
        <p:nvSpPr>
          <p:cNvPr id="3" name="page-2">
            <a:extLst xmlns:a="http://schemas.openxmlformats.org/drawingml/2006/main">
              <a:ext uri="{FF2B5EF4-FFF2-40B4-BE49-F238E27FC236}">
                <a16:creationId xmlns:a16="http://schemas.microsoft.com/office/drawing/2014/main" id="{93F031E5-7073-4E5C-A2BF-AAB6A5E5523D}"/>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02 / 36</a:t>
            </a:r>
          </a:p>
        </p:txBody>
      </p:sp>
      <p:sp>
        <p:nvSpPr>
          <p:cNvPr id="4" name="title-2">
            <a:extLst xmlns:a="http://schemas.openxmlformats.org/drawingml/2006/main">
              <a:ext uri="{FF2B5EF4-FFF2-40B4-BE49-F238E27FC236}">
                <a16:creationId xmlns:a16="http://schemas.microsoft.com/office/drawing/2014/main" id="{29ED3D83-2421-48B5-9342-0B77105EEEA6}"/>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Tri sata. Dva propisana ishoda.</a:t>
            </a:r>
          </a:p>
        </p:txBody>
      </p:sp>
      <p:sp>
        <p:nvSpPr>
          <p:cNvPr id="5" name="subtitle-2">
            <a:extLst xmlns:a="http://schemas.openxmlformats.org/drawingml/2006/main">
              <a:ext uri="{FF2B5EF4-FFF2-40B4-BE49-F238E27FC236}">
                <a16:creationId xmlns:a16="http://schemas.microsoft.com/office/drawing/2014/main" id="{2865E5AD-DA21-40A5-BA44-085AEBB26633}"/>
              </a:ext>
            </a:extLst>
          </p:cNvPr>
          <p:cNvSpPr>
            <a:spLocks xmlns:a="http://schemas.openxmlformats.org/drawingml/2006/main" noGrp="1"/>
          </p:cNvSpPr>
          <p:nvPr/>
        </p:nvSpPr>
        <p:spPr>
          <a:xfrm xmlns:a="http://schemas.openxmlformats.org/drawingml/2006/main">
            <a:off x="838200" y="1628775"/>
            <a:ext cx="7620000"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Sadržaj je usklađen s programom temeljnog osposobljavanja za zvanje Vatrogasac.</a:t>
            </a:r>
          </a:p>
        </p:txBody>
      </p:sp>
      <p:sp>
        <p:nvSpPr>
          <p:cNvPr id="6" name="accent-2">
            <a:extLst xmlns:a="http://schemas.openxmlformats.org/drawingml/2006/main">
              <a:ext uri="{FF2B5EF4-FFF2-40B4-BE49-F238E27FC236}">
                <a16:creationId xmlns:a16="http://schemas.microsoft.com/office/drawing/2014/main" id="{C33F7634-7FC4-4572-99B0-A34D2C87675D}"/>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F80643E1-7119-4C96-A7F0-B4B99695C5E8}"/>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
            <a:extLst xmlns:a="http://schemas.openxmlformats.org/drawingml/2006/main">
              <a:ext uri="{FF2B5EF4-FFF2-40B4-BE49-F238E27FC236}">
                <a16:creationId xmlns:a16="http://schemas.microsoft.com/office/drawing/2014/main" id="{F9357A07-A51A-4946-8370-892A7517849E}"/>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NN 12/2025, Program temeljnog osposobljavanja, Modul 2, Protupožarna preventiva.</a:t>
            </a:r>
          </a:p>
        </p:txBody>
      </p:sp>
      <p:sp>
        <p:nvSpPr>
          <p:cNvPr id="9" name="tag-2">
            <a:extLst xmlns:a="http://schemas.openxmlformats.org/drawingml/2006/main">
              <a:ext uri="{FF2B5EF4-FFF2-40B4-BE49-F238E27FC236}">
                <a16:creationId xmlns:a16="http://schemas.microsoft.com/office/drawing/2014/main" id="{7BDD605D-11BE-4467-9EFB-B8BA7E760FD1}"/>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8045C96A-C5BD-4C0F-8807-74EAA23C3209}"/>
              </a:ext>
            </a:extLst>
          </p:cNvPr>
          <p:cNvSpPr>
            <a:spLocks xmlns:a="http://schemas.openxmlformats.org/drawingml/2006/main" noGrp="1"/>
          </p:cNvSpPr>
          <p:nvPr/>
        </p:nvSpPr>
        <p:spPr>
          <a:xfrm xmlns:a="http://schemas.openxmlformats.org/drawingml/2006/main">
            <a:off x="1066800" y="4171950"/>
            <a:ext cx="14420850" cy="19050"/>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1" name="">
            <a:extLst xmlns:a="http://schemas.openxmlformats.org/drawingml/2006/main">
              <a:ext uri="{FF2B5EF4-FFF2-40B4-BE49-F238E27FC236}">
                <a16:creationId xmlns:a16="http://schemas.microsoft.com/office/drawing/2014/main" id="{2168D476-3568-4BAE-95B3-3A0C42082BE1}"/>
              </a:ext>
            </a:extLst>
          </p:cNvPr>
          <p:cNvSpPr>
            <a:spLocks xmlns:a="http://schemas.openxmlformats.org/drawingml/2006/main" noGrp="1"/>
          </p:cNvSpPr>
          <p:nvPr/>
        </p:nvSpPr>
        <p:spPr>
          <a:xfrm xmlns:a="http://schemas.openxmlformats.org/drawingml/2006/main">
            <a:off x="2105025" y="3971925"/>
            <a:ext cx="400050" cy="400050"/>
          </a:xfrm>
          <a:prstGeom xmlns:a="http://schemas.openxmlformats.org/drawingml/2006/main" prst="ellipse">
            <a:avLst/>
          </a:prstGeom>
          <a:solidFill xmlns:a="http://schemas.openxmlformats.org/drawingml/2006/main">
            <a:srgbClr val="C92E2B"/>
          </a:solidFill>
          <a:ln xmlns:a="http://schemas.openxmlformats.org/drawingml/2006/main" w="0">
            <a:solidFill>
              <a:srgbClr val="C92E2B"/>
            </a:solidFill>
            <a:prstDash val="solid"/>
          </a:ln>
        </p:spPr>
      </p:sp>
      <p:sp>
        <p:nvSpPr>
          <p:cNvPr id="12" name="mark-num-1-242">
            <a:extLst xmlns:a="http://schemas.openxmlformats.org/drawingml/2006/main">
              <a:ext uri="{FF2B5EF4-FFF2-40B4-BE49-F238E27FC236}">
                <a16:creationId xmlns:a16="http://schemas.microsoft.com/office/drawing/2014/main" id="{870A17C2-C516-4006-80DB-D31403707E20}"/>
              </a:ext>
            </a:extLst>
          </p:cNvPr>
          <p:cNvSpPr>
            <a:spLocks xmlns:a="http://schemas.openxmlformats.org/drawingml/2006/main" noGrp="1"/>
          </p:cNvSpPr>
          <p:nvPr/>
        </p:nvSpPr>
        <p:spPr>
          <a:xfrm xmlns:a="http://schemas.openxmlformats.org/drawingml/2006/main">
            <a:off x="2190750" y="4048125"/>
            <a:ext cx="3238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FCFBF8"/>
                </a:solidFill>
                <a:latin typeface="Bahnschrift"/>
                <a:ea typeface="Bahnschrift"/>
                <a:cs typeface="Bahnschrift"/>
              </a:defRPr>
            </a:pPr>
            <a:r>
              <a:t>01</a:t>
            </a:r>
          </a:p>
        </p:txBody>
      </p:sp>
      <p:sp>
        <p:nvSpPr>
          <p:cNvPr id="13" name="mark-label-1-242">
            <a:extLst xmlns:a="http://schemas.openxmlformats.org/drawingml/2006/main">
              <a:ext uri="{FF2B5EF4-FFF2-40B4-BE49-F238E27FC236}">
                <a16:creationId xmlns:a16="http://schemas.microsoft.com/office/drawing/2014/main" id="{9D27459C-031D-4CF3-9BB1-38E46C2DCFB4}"/>
              </a:ext>
            </a:extLst>
          </p:cNvPr>
          <p:cNvSpPr>
            <a:spLocks xmlns:a="http://schemas.openxmlformats.org/drawingml/2006/main" noGrp="1"/>
          </p:cNvSpPr>
          <p:nvPr/>
        </p:nvSpPr>
        <p:spPr>
          <a:xfrm xmlns:a="http://schemas.openxmlformats.org/drawingml/2006/main">
            <a:off x="2105025" y="4600575"/>
            <a:ext cx="37147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01  /  IZVORI PALJENJA</a:t>
            </a:r>
          </a:p>
        </p:txBody>
      </p:sp>
      <p:sp>
        <p:nvSpPr>
          <p:cNvPr id="14" name="mark-copy-1-242">
            <a:extLst xmlns:a="http://schemas.openxmlformats.org/drawingml/2006/main">
              <a:ext uri="{FF2B5EF4-FFF2-40B4-BE49-F238E27FC236}">
                <a16:creationId xmlns:a16="http://schemas.microsoft.com/office/drawing/2014/main" id="{29250590-9724-4437-9971-80E1A7AA8CC5}"/>
              </a:ext>
            </a:extLst>
          </p:cNvPr>
          <p:cNvSpPr>
            <a:spLocks xmlns:a="http://schemas.openxmlformats.org/drawingml/2006/main" noGrp="1"/>
          </p:cNvSpPr>
          <p:nvPr/>
        </p:nvSpPr>
        <p:spPr>
          <a:xfrm xmlns:a="http://schemas.openxmlformats.org/drawingml/2006/main">
            <a:off x="2105025" y="4991100"/>
            <a:ext cx="3714750" cy="5334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Prepoznati tipične izvore i ukloniti uvjete nastanka požara.</a:t>
            </a:r>
          </a:p>
        </p:txBody>
      </p:sp>
      <p:sp>
        <p:nvSpPr>
          <p:cNvPr id="15" name="">
            <a:extLst xmlns:a="http://schemas.openxmlformats.org/drawingml/2006/main">
              <a:ext uri="{FF2B5EF4-FFF2-40B4-BE49-F238E27FC236}">
                <a16:creationId xmlns:a16="http://schemas.microsoft.com/office/drawing/2014/main" id="{3DAEFA7D-5036-4196-B257-EFD48AE51AB6}"/>
              </a:ext>
            </a:extLst>
          </p:cNvPr>
          <p:cNvSpPr>
            <a:spLocks xmlns:a="http://schemas.openxmlformats.org/drawingml/2006/main" noGrp="1"/>
          </p:cNvSpPr>
          <p:nvPr/>
        </p:nvSpPr>
        <p:spPr>
          <a:xfrm xmlns:a="http://schemas.openxmlformats.org/drawingml/2006/main">
            <a:off x="6810375" y="3971925"/>
            <a:ext cx="400050" cy="400050"/>
          </a:xfrm>
          <a:prstGeom xmlns:a="http://schemas.openxmlformats.org/drawingml/2006/main" prst="ellipse">
            <a:avLst/>
          </a:prstGeom>
          <a:solidFill xmlns:a="http://schemas.openxmlformats.org/drawingml/2006/main">
            <a:srgbClr val="C92E2B"/>
          </a:solidFill>
          <a:ln xmlns:a="http://schemas.openxmlformats.org/drawingml/2006/main" w="0">
            <a:solidFill>
              <a:srgbClr val="C92E2B"/>
            </a:solidFill>
            <a:prstDash val="solid"/>
          </a:ln>
        </p:spPr>
      </p:sp>
      <p:sp>
        <p:nvSpPr>
          <p:cNvPr id="16" name="mark-num-2-736">
            <a:extLst xmlns:a="http://schemas.openxmlformats.org/drawingml/2006/main">
              <a:ext uri="{FF2B5EF4-FFF2-40B4-BE49-F238E27FC236}">
                <a16:creationId xmlns:a16="http://schemas.microsoft.com/office/drawing/2014/main" id="{DBFA4596-514D-4F19-994C-076B44CAFAAD}"/>
              </a:ext>
            </a:extLst>
          </p:cNvPr>
          <p:cNvSpPr>
            <a:spLocks xmlns:a="http://schemas.openxmlformats.org/drawingml/2006/main" noGrp="1"/>
          </p:cNvSpPr>
          <p:nvPr/>
        </p:nvSpPr>
        <p:spPr>
          <a:xfrm xmlns:a="http://schemas.openxmlformats.org/drawingml/2006/main">
            <a:off x="6896100" y="4048125"/>
            <a:ext cx="3238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FCFBF8"/>
                </a:solidFill>
                <a:latin typeface="Bahnschrift"/>
                <a:ea typeface="Bahnschrift"/>
                <a:cs typeface="Bahnschrift"/>
              </a:defRPr>
            </a:pPr>
            <a:r>
              <a:t>02</a:t>
            </a:r>
          </a:p>
        </p:txBody>
      </p:sp>
      <p:sp>
        <p:nvSpPr>
          <p:cNvPr id="17" name="mark-label-2-736">
            <a:extLst xmlns:a="http://schemas.openxmlformats.org/drawingml/2006/main">
              <a:ext uri="{FF2B5EF4-FFF2-40B4-BE49-F238E27FC236}">
                <a16:creationId xmlns:a16="http://schemas.microsoft.com/office/drawing/2014/main" id="{52BDFA5D-AFD7-4C5F-8E9C-0C1B3A571DDC}"/>
              </a:ext>
            </a:extLst>
          </p:cNvPr>
          <p:cNvSpPr>
            <a:spLocks xmlns:a="http://schemas.openxmlformats.org/drawingml/2006/main" noGrp="1"/>
          </p:cNvSpPr>
          <p:nvPr/>
        </p:nvSpPr>
        <p:spPr>
          <a:xfrm xmlns:a="http://schemas.openxmlformats.org/drawingml/2006/main">
            <a:off x="6810375" y="4600575"/>
            <a:ext cx="4000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02  /  OBJEKTI</a:t>
            </a:r>
          </a:p>
        </p:txBody>
      </p:sp>
      <p:sp>
        <p:nvSpPr>
          <p:cNvPr id="18" name="mark-copy-2-736">
            <a:extLst xmlns:a="http://schemas.openxmlformats.org/drawingml/2006/main">
              <a:ext uri="{FF2B5EF4-FFF2-40B4-BE49-F238E27FC236}">
                <a16:creationId xmlns:a16="http://schemas.microsoft.com/office/drawing/2014/main" id="{7653F130-FDE7-4D21-867E-F3A8F8095AA8}"/>
              </a:ext>
            </a:extLst>
          </p:cNvPr>
          <p:cNvSpPr>
            <a:spLocks xmlns:a="http://schemas.openxmlformats.org/drawingml/2006/main" noGrp="1"/>
          </p:cNvSpPr>
          <p:nvPr/>
        </p:nvSpPr>
        <p:spPr>
          <a:xfrm xmlns:a="http://schemas.openxmlformats.org/drawingml/2006/main">
            <a:off x="6810375" y="4991100"/>
            <a:ext cx="4000500" cy="5334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Opasnosti i mjere zaštite u stambenim i javnim objektima.</a:t>
            </a:r>
          </a:p>
        </p:txBody>
      </p:sp>
      <p:sp>
        <p:nvSpPr>
          <p:cNvPr id="19" name="">
            <a:extLst xmlns:a="http://schemas.openxmlformats.org/drawingml/2006/main">
              <a:ext uri="{FF2B5EF4-FFF2-40B4-BE49-F238E27FC236}">
                <a16:creationId xmlns:a16="http://schemas.microsoft.com/office/drawing/2014/main" id="{7D751F32-03E3-4ECA-BABF-373BF830C9BE}"/>
              </a:ext>
            </a:extLst>
          </p:cNvPr>
          <p:cNvSpPr>
            <a:spLocks xmlns:a="http://schemas.openxmlformats.org/drawingml/2006/main" noGrp="1"/>
          </p:cNvSpPr>
          <p:nvPr/>
        </p:nvSpPr>
        <p:spPr>
          <a:xfrm xmlns:a="http://schemas.openxmlformats.org/drawingml/2006/main">
            <a:off x="11706225" y="3971925"/>
            <a:ext cx="400050" cy="400050"/>
          </a:xfrm>
          <a:prstGeom xmlns:a="http://schemas.openxmlformats.org/drawingml/2006/main" prst="ellipse">
            <a:avLst/>
          </a:prstGeom>
          <a:solidFill xmlns:a="http://schemas.openxmlformats.org/drawingml/2006/main">
            <a:srgbClr val="C92E2B"/>
          </a:solidFill>
          <a:ln xmlns:a="http://schemas.openxmlformats.org/drawingml/2006/main" w="0">
            <a:solidFill>
              <a:srgbClr val="C92E2B"/>
            </a:solidFill>
            <a:prstDash val="solid"/>
          </a:ln>
        </p:spPr>
      </p:sp>
      <p:sp>
        <p:nvSpPr>
          <p:cNvPr id="20" name="mark-num-3-1250">
            <a:extLst xmlns:a="http://schemas.openxmlformats.org/drawingml/2006/main">
              <a:ext uri="{FF2B5EF4-FFF2-40B4-BE49-F238E27FC236}">
                <a16:creationId xmlns:a16="http://schemas.microsoft.com/office/drawing/2014/main" id="{6DCAE366-E6EF-4085-8584-4A6A9EBEDBAF}"/>
              </a:ext>
            </a:extLst>
          </p:cNvPr>
          <p:cNvSpPr>
            <a:spLocks xmlns:a="http://schemas.openxmlformats.org/drawingml/2006/main" noGrp="1"/>
          </p:cNvSpPr>
          <p:nvPr/>
        </p:nvSpPr>
        <p:spPr>
          <a:xfrm xmlns:a="http://schemas.openxmlformats.org/drawingml/2006/main">
            <a:off x="11791950" y="4048125"/>
            <a:ext cx="3238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FCFBF8"/>
                </a:solidFill>
                <a:latin typeface="Bahnschrift"/>
                <a:ea typeface="Bahnschrift"/>
                <a:cs typeface="Bahnschrift"/>
              </a:defRPr>
            </a:pPr>
            <a:r>
              <a:t>03</a:t>
            </a:r>
          </a:p>
        </p:txBody>
      </p:sp>
      <p:sp>
        <p:nvSpPr>
          <p:cNvPr id="21" name="mark-label-3-1250">
            <a:extLst xmlns:a="http://schemas.openxmlformats.org/drawingml/2006/main">
              <a:ext uri="{FF2B5EF4-FFF2-40B4-BE49-F238E27FC236}">
                <a16:creationId xmlns:a16="http://schemas.microsoft.com/office/drawing/2014/main" id="{082FE461-E3A4-49AC-8FBC-94992A5FB0E7}"/>
              </a:ext>
            </a:extLst>
          </p:cNvPr>
          <p:cNvSpPr>
            <a:spLocks xmlns:a="http://schemas.openxmlformats.org/drawingml/2006/main" noGrp="1"/>
          </p:cNvSpPr>
          <p:nvPr/>
        </p:nvSpPr>
        <p:spPr>
          <a:xfrm xmlns:a="http://schemas.openxmlformats.org/drawingml/2006/main">
            <a:off x="11706225" y="4600575"/>
            <a:ext cx="4286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03  /  OTVORENI PROSTOR</a:t>
            </a:r>
          </a:p>
        </p:txBody>
      </p:sp>
      <p:sp>
        <p:nvSpPr>
          <p:cNvPr id="22" name="mark-copy-3-1250">
            <a:extLst xmlns:a="http://schemas.openxmlformats.org/drawingml/2006/main">
              <a:ext uri="{FF2B5EF4-FFF2-40B4-BE49-F238E27FC236}">
                <a16:creationId xmlns:a16="http://schemas.microsoft.com/office/drawing/2014/main" id="{9147B289-ECBE-42E1-90E8-8B423FFA4CEF}"/>
              </a:ext>
            </a:extLst>
          </p:cNvPr>
          <p:cNvSpPr>
            <a:spLocks xmlns:a="http://schemas.openxmlformats.org/drawingml/2006/main" noGrp="1"/>
          </p:cNvSpPr>
          <p:nvPr/>
        </p:nvSpPr>
        <p:spPr>
          <a:xfrm xmlns:a="http://schemas.openxmlformats.org/drawingml/2006/main">
            <a:off x="11706225" y="4991100"/>
            <a:ext cx="4286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Poljoprivreda i šumarstvo: spriječiti požar prije širenja.</a:t>
            </a:r>
          </a:p>
        </p:txBody>
      </p:sp>
      <p:sp>
        <p:nvSpPr>
          <p:cNvPr id="23" name="outcome-label">
            <a:extLst xmlns:a="http://schemas.openxmlformats.org/drawingml/2006/main">
              <a:ext uri="{FF2B5EF4-FFF2-40B4-BE49-F238E27FC236}">
                <a16:creationId xmlns:a16="http://schemas.microsoft.com/office/drawing/2014/main" id="{09DBD715-F682-44D9-9495-0035660941BD}"/>
              </a:ext>
            </a:extLst>
          </p:cNvPr>
          <p:cNvSpPr>
            <a:spLocks xmlns:a="http://schemas.openxmlformats.org/drawingml/2006/main" noGrp="1"/>
          </p:cNvSpPr>
          <p:nvPr/>
        </p:nvSpPr>
        <p:spPr>
          <a:xfrm xmlns:a="http://schemas.openxmlformats.org/drawingml/2006/main">
            <a:off x="1066800" y="7391400"/>
            <a:ext cx="2857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ISHOD PREDAVANJA</a:t>
            </a:r>
          </a:p>
        </p:txBody>
      </p:sp>
      <p:sp>
        <p:nvSpPr>
          <p:cNvPr id="24" name="outcome-copy">
            <a:extLst xmlns:a="http://schemas.openxmlformats.org/drawingml/2006/main">
              <a:ext uri="{FF2B5EF4-FFF2-40B4-BE49-F238E27FC236}">
                <a16:creationId xmlns:a16="http://schemas.microsoft.com/office/drawing/2014/main" id="{E179305B-E2C0-418A-B96D-FE2EBE25B02E}"/>
              </a:ext>
            </a:extLst>
          </p:cNvPr>
          <p:cNvSpPr>
            <a:spLocks xmlns:a="http://schemas.openxmlformats.org/drawingml/2006/main" noGrp="1"/>
          </p:cNvSpPr>
          <p:nvPr/>
        </p:nvSpPr>
        <p:spPr>
          <a:xfrm xmlns:a="http://schemas.openxmlformats.org/drawingml/2006/main">
            <a:off x="1066800" y="7848600"/>
            <a:ext cx="13620750" cy="4286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325" b="1">
                <a:solidFill>
                  <a:srgbClr val="101B26"/>
                </a:solidFill>
                <a:latin typeface="Segoe UI"/>
                <a:ea typeface="Segoe UI"/>
                <a:cs typeface="Segoe UI"/>
              </a:defRPr>
            </a:pPr>
            <a:r>
              <a:t>Polaznik može uočiti rizično ponašanje ili stanje i navesti neposrednu preventivnu mjeru.</a:t>
            </a:r>
          </a:p>
        </p:txBody>
      </p:sp>
    </p:spTree>
    <p:extLst>
      <p:ext uri="{BB962C8B-B14F-4D97-AF65-F5344CB8AC3E}">
        <p14:creationId xmlns:p14="http://schemas.microsoft.com/office/powerpoint/2010/main" val="839298672"/>
      </p:ext>
    </p:extLst>
  </p:cSld>
</p:sld>
</file>

<file path=ppt/slides/slide20.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2D3723B4-4E41-4F71-85B9-9943D507115E}"/>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0">
            <a:extLst xmlns:a="http://schemas.openxmlformats.org/drawingml/2006/main">
              <a:ext uri="{FF2B5EF4-FFF2-40B4-BE49-F238E27FC236}">
                <a16:creationId xmlns:a16="http://schemas.microsoft.com/office/drawing/2014/main" id="{AEDB056B-D32C-4778-9BC0-E592BFFEB052}"/>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JAVNI OBJEKT</a:t>
            </a:r>
          </a:p>
        </p:txBody>
      </p:sp>
      <p:sp>
        <p:nvSpPr>
          <p:cNvPr id="3" name="page-20">
            <a:extLst xmlns:a="http://schemas.openxmlformats.org/drawingml/2006/main">
              <a:ext uri="{FF2B5EF4-FFF2-40B4-BE49-F238E27FC236}">
                <a16:creationId xmlns:a16="http://schemas.microsoft.com/office/drawing/2014/main" id="{0C49C598-9D46-4B37-B243-1CF36926CDED}"/>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20 / 36</a:t>
            </a:r>
          </a:p>
        </p:txBody>
      </p:sp>
      <p:sp>
        <p:nvSpPr>
          <p:cNvPr id="4" name="title-20">
            <a:extLst xmlns:a="http://schemas.openxmlformats.org/drawingml/2006/main">
              <a:ext uri="{FF2B5EF4-FFF2-40B4-BE49-F238E27FC236}">
                <a16:creationId xmlns:a16="http://schemas.microsoft.com/office/drawing/2014/main" id="{2723413C-7004-446E-9ACE-31898A343548}"/>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Mnogi korisnici, malo vremena</a:t>
            </a:r>
          </a:p>
        </p:txBody>
      </p:sp>
      <p:sp>
        <p:nvSpPr>
          <p:cNvPr id="5" name="subtitle-20">
            <a:extLst xmlns:a="http://schemas.openxmlformats.org/drawingml/2006/main">
              <a:ext uri="{FF2B5EF4-FFF2-40B4-BE49-F238E27FC236}">
                <a16:creationId xmlns:a16="http://schemas.microsoft.com/office/drawing/2014/main" id="{7D8E92FD-7D11-4C8E-837E-CB7E3FB0BC53}"/>
              </a:ext>
            </a:extLst>
          </p:cNvPr>
          <p:cNvSpPr>
            <a:spLocks xmlns:a="http://schemas.openxmlformats.org/drawingml/2006/main" noGrp="1"/>
          </p:cNvSpPr>
          <p:nvPr/>
        </p:nvSpPr>
        <p:spPr>
          <a:xfrm xmlns:a="http://schemas.openxmlformats.org/drawingml/2006/main">
            <a:off x="838200" y="1628775"/>
            <a:ext cx="7591425"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U školi, domu, trgovini ili dvorani posljedica raste ako ljudi ne vide izlaz ili opremu.</a:t>
            </a:r>
          </a:p>
        </p:txBody>
      </p:sp>
      <p:sp>
        <p:nvSpPr>
          <p:cNvPr id="6" name="accent-20">
            <a:extLst xmlns:a="http://schemas.openxmlformats.org/drawingml/2006/main">
              <a:ext uri="{FF2B5EF4-FFF2-40B4-BE49-F238E27FC236}">
                <a16:creationId xmlns:a16="http://schemas.microsoft.com/office/drawing/2014/main" id="{303FDA2B-24A3-4667-8456-B6E9481D731C}"/>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3A878D59-CBB7-4493-B67C-8F8FB07CBDB0}"/>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0">
            <a:extLst xmlns:a="http://schemas.openxmlformats.org/drawingml/2006/main">
              <a:ext uri="{FF2B5EF4-FFF2-40B4-BE49-F238E27FC236}">
                <a16:creationId xmlns:a16="http://schemas.microsoft.com/office/drawing/2014/main" id="{54347252-E1C9-4948-BB42-441AEBA346E5}"/>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Zakon o zaštiti od požara, NN 92/10 i 114/22, čl. 15.-17. i 37.-41.</a:t>
            </a:r>
          </a:p>
        </p:txBody>
      </p:sp>
      <p:sp>
        <p:nvSpPr>
          <p:cNvPr id="9" name="tag-20">
            <a:extLst xmlns:a="http://schemas.openxmlformats.org/drawingml/2006/main">
              <a:ext uri="{FF2B5EF4-FFF2-40B4-BE49-F238E27FC236}">
                <a16:creationId xmlns:a16="http://schemas.microsoft.com/office/drawing/2014/main" id="{DCC6B009-5980-424D-9888-F20982F9B02B}"/>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line-num-1-396">
            <a:extLst xmlns:a="http://schemas.openxmlformats.org/drawingml/2006/main">
              <a:ext uri="{FF2B5EF4-FFF2-40B4-BE49-F238E27FC236}">
                <a16:creationId xmlns:a16="http://schemas.microsoft.com/office/drawing/2014/main" id="{CE41A709-CD74-431F-BDE1-7826B1719A2D}"/>
              </a:ext>
            </a:extLst>
          </p:cNvPr>
          <p:cNvSpPr>
            <a:spLocks xmlns:a="http://schemas.openxmlformats.org/drawingml/2006/main" noGrp="1"/>
          </p:cNvSpPr>
          <p:nvPr/>
        </p:nvSpPr>
        <p:spPr>
          <a:xfrm xmlns:a="http://schemas.openxmlformats.org/drawingml/2006/main">
            <a:off x="1066800" y="37719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01</a:t>
            </a:r>
          </a:p>
        </p:txBody>
      </p:sp>
      <p:sp>
        <p:nvSpPr>
          <p:cNvPr id="11" name="line-title-1-396">
            <a:extLst xmlns:a="http://schemas.openxmlformats.org/drawingml/2006/main">
              <a:ext uri="{FF2B5EF4-FFF2-40B4-BE49-F238E27FC236}">
                <a16:creationId xmlns:a16="http://schemas.microsoft.com/office/drawing/2014/main" id="{F18E37B3-6864-4238-B4E7-73CFC03DEB36}"/>
              </a:ext>
            </a:extLst>
          </p:cNvPr>
          <p:cNvSpPr>
            <a:spLocks xmlns:a="http://schemas.openxmlformats.org/drawingml/2006/main" noGrp="1"/>
          </p:cNvSpPr>
          <p:nvPr/>
        </p:nvSpPr>
        <p:spPr>
          <a:xfrm xmlns:a="http://schemas.openxmlformats.org/drawingml/2006/main">
            <a:off x="2133600" y="37338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Evakuacijski put</a:t>
            </a:r>
          </a:p>
        </p:txBody>
      </p:sp>
      <p:sp>
        <p:nvSpPr>
          <p:cNvPr id="12" name="line-copy-1-396">
            <a:extLst xmlns:a="http://schemas.openxmlformats.org/drawingml/2006/main">
              <a:ext uri="{FF2B5EF4-FFF2-40B4-BE49-F238E27FC236}">
                <a16:creationId xmlns:a16="http://schemas.microsoft.com/office/drawing/2014/main" id="{DB625271-2F16-49BF-A3C3-032528AEEA24}"/>
              </a:ext>
            </a:extLst>
          </p:cNvPr>
          <p:cNvSpPr>
            <a:spLocks xmlns:a="http://schemas.openxmlformats.org/drawingml/2006/main" noGrp="1"/>
          </p:cNvSpPr>
          <p:nvPr/>
        </p:nvSpPr>
        <p:spPr>
          <a:xfrm xmlns:a="http://schemas.openxmlformats.org/drawingml/2006/main">
            <a:off x="2133600" y="41719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Izlazi, hodnici i vrata moraju ostati prohodni i prepoznatljivi.</a:t>
            </a:r>
          </a:p>
        </p:txBody>
      </p:sp>
      <p:sp>
        <p:nvSpPr>
          <p:cNvPr id="13" name="">
            <a:extLst xmlns:a="http://schemas.openxmlformats.org/drawingml/2006/main">
              <a:ext uri="{FF2B5EF4-FFF2-40B4-BE49-F238E27FC236}">
                <a16:creationId xmlns:a16="http://schemas.microsoft.com/office/drawing/2014/main" id="{17046527-AF3D-42FC-B97C-6DDA02EAB07D}"/>
              </a:ext>
            </a:extLst>
          </p:cNvPr>
          <p:cNvSpPr>
            <a:spLocks xmlns:a="http://schemas.openxmlformats.org/drawingml/2006/main" noGrp="1"/>
          </p:cNvSpPr>
          <p:nvPr/>
        </p:nvSpPr>
        <p:spPr>
          <a:xfrm xmlns:a="http://schemas.openxmlformats.org/drawingml/2006/main">
            <a:off x="1066800" y="47053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4" name="line-num-2-532">
            <a:extLst xmlns:a="http://schemas.openxmlformats.org/drawingml/2006/main">
              <a:ext uri="{FF2B5EF4-FFF2-40B4-BE49-F238E27FC236}">
                <a16:creationId xmlns:a16="http://schemas.microsoft.com/office/drawing/2014/main" id="{1455057F-9357-4F09-BF7A-1C66678DA48F}"/>
              </a:ext>
            </a:extLst>
          </p:cNvPr>
          <p:cNvSpPr>
            <a:spLocks xmlns:a="http://schemas.openxmlformats.org/drawingml/2006/main" noGrp="1"/>
          </p:cNvSpPr>
          <p:nvPr/>
        </p:nvSpPr>
        <p:spPr>
          <a:xfrm xmlns:a="http://schemas.openxmlformats.org/drawingml/2006/main">
            <a:off x="1066800" y="50673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02</a:t>
            </a:r>
          </a:p>
        </p:txBody>
      </p:sp>
      <p:sp>
        <p:nvSpPr>
          <p:cNvPr id="15" name="line-title-2-532">
            <a:extLst xmlns:a="http://schemas.openxmlformats.org/drawingml/2006/main">
              <a:ext uri="{FF2B5EF4-FFF2-40B4-BE49-F238E27FC236}">
                <a16:creationId xmlns:a16="http://schemas.microsoft.com/office/drawing/2014/main" id="{26FD2673-5641-430E-AE7A-60EF286FADE8}"/>
              </a:ext>
            </a:extLst>
          </p:cNvPr>
          <p:cNvSpPr>
            <a:spLocks xmlns:a="http://schemas.openxmlformats.org/drawingml/2006/main" noGrp="1"/>
          </p:cNvSpPr>
          <p:nvPr/>
        </p:nvSpPr>
        <p:spPr>
          <a:xfrm xmlns:a="http://schemas.openxmlformats.org/drawingml/2006/main">
            <a:off x="2133600" y="50292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Oprema i uputa</a:t>
            </a:r>
          </a:p>
        </p:txBody>
      </p:sp>
      <p:sp>
        <p:nvSpPr>
          <p:cNvPr id="16" name="line-copy-2-532">
            <a:extLst xmlns:a="http://schemas.openxmlformats.org/drawingml/2006/main">
              <a:ext uri="{FF2B5EF4-FFF2-40B4-BE49-F238E27FC236}">
                <a16:creationId xmlns:a16="http://schemas.microsoft.com/office/drawing/2014/main" id="{8469E40E-3C7F-43D2-867B-B1FA088BF2DD}"/>
              </a:ext>
            </a:extLst>
          </p:cNvPr>
          <p:cNvSpPr>
            <a:spLocks xmlns:a="http://schemas.openxmlformats.org/drawingml/2006/main" noGrp="1"/>
          </p:cNvSpPr>
          <p:nvPr/>
        </p:nvSpPr>
        <p:spPr>
          <a:xfrm xmlns:a="http://schemas.openxmlformats.org/drawingml/2006/main">
            <a:off x="2133600" y="54673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Aparat i druga oprema moraju biti dostupni; osobe upoznate s postupanjem.</a:t>
            </a:r>
          </a:p>
        </p:txBody>
      </p:sp>
      <p:sp>
        <p:nvSpPr>
          <p:cNvPr id="17" name="">
            <a:extLst xmlns:a="http://schemas.openxmlformats.org/drawingml/2006/main">
              <a:ext uri="{FF2B5EF4-FFF2-40B4-BE49-F238E27FC236}">
                <a16:creationId xmlns:a16="http://schemas.microsoft.com/office/drawing/2014/main" id="{B9EA7C04-F5C1-4B05-A54F-093250DA93BB}"/>
              </a:ext>
            </a:extLst>
          </p:cNvPr>
          <p:cNvSpPr>
            <a:spLocks xmlns:a="http://schemas.openxmlformats.org/drawingml/2006/main" noGrp="1"/>
          </p:cNvSpPr>
          <p:nvPr/>
        </p:nvSpPr>
        <p:spPr>
          <a:xfrm xmlns:a="http://schemas.openxmlformats.org/drawingml/2006/main">
            <a:off x="1066800" y="60007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8" name="line-num-3-668">
            <a:extLst xmlns:a="http://schemas.openxmlformats.org/drawingml/2006/main">
              <a:ext uri="{FF2B5EF4-FFF2-40B4-BE49-F238E27FC236}">
                <a16:creationId xmlns:a16="http://schemas.microsoft.com/office/drawing/2014/main" id="{306DF2BC-588D-472F-BD18-6ACF1205EC36}"/>
              </a:ext>
            </a:extLst>
          </p:cNvPr>
          <p:cNvSpPr>
            <a:spLocks xmlns:a="http://schemas.openxmlformats.org/drawingml/2006/main" noGrp="1"/>
          </p:cNvSpPr>
          <p:nvPr/>
        </p:nvSpPr>
        <p:spPr>
          <a:xfrm xmlns:a="http://schemas.openxmlformats.org/drawingml/2006/main">
            <a:off x="1066800" y="63627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03</a:t>
            </a:r>
          </a:p>
        </p:txBody>
      </p:sp>
      <p:sp>
        <p:nvSpPr>
          <p:cNvPr id="19" name="line-title-3-668">
            <a:extLst xmlns:a="http://schemas.openxmlformats.org/drawingml/2006/main">
              <a:ext uri="{FF2B5EF4-FFF2-40B4-BE49-F238E27FC236}">
                <a16:creationId xmlns:a16="http://schemas.microsoft.com/office/drawing/2014/main" id="{29A92AF5-A104-404F-96AE-F9F2C81EB0AE}"/>
              </a:ext>
            </a:extLst>
          </p:cNvPr>
          <p:cNvSpPr>
            <a:spLocks xmlns:a="http://schemas.openxmlformats.org/drawingml/2006/main" noGrp="1"/>
          </p:cNvSpPr>
          <p:nvPr/>
        </p:nvSpPr>
        <p:spPr>
          <a:xfrm xmlns:a="http://schemas.openxmlformats.org/drawingml/2006/main">
            <a:off x="2133600" y="63246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Vježba i odgovornost</a:t>
            </a:r>
          </a:p>
        </p:txBody>
      </p:sp>
      <p:sp>
        <p:nvSpPr>
          <p:cNvPr id="20" name="line-copy-3-668">
            <a:extLst xmlns:a="http://schemas.openxmlformats.org/drawingml/2006/main">
              <a:ext uri="{FF2B5EF4-FFF2-40B4-BE49-F238E27FC236}">
                <a16:creationId xmlns:a16="http://schemas.microsoft.com/office/drawing/2014/main" id="{F97995E8-F8B6-4741-A64E-549C784E8748}"/>
              </a:ext>
            </a:extLst>
          </p:cNvPr>
          <p:cNvSpPr>
            <a:spLocks xmlns:a="http://schemas.openxmlformats.org/drawingml/2006/main" noGrp="1"/>
          </p:cNvSpPr>
          <p:nvPr/>
        </p:nvSpPr>
        <p:spPr>
          <a:xfrm xmlns:a="http://schemas.openxmlformats.org/drawingml/2006/main">
            <a:off x="2133600" y="67627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Upoznati ljude s opasnostima i uvježbati postupanje prema organizaciji objekta.</a:t>
            </a:r>
          </a:p>
        </p:txBody>
      </p:sp>
      <p:sp>
        <p:nvSpPr>
          <p:cNvPr id="21" name="">
            <a:extLst xmlns:a="http://schemas.openxmlformats.org/drawingml/2006/main">
              <a:ext uri="{FF2B5EF4-FFF2-40B4-BE49-F238E27FC236}">
                <a16:creationId xmlns:a16="http://schemas.microsoft.com/office/drawing/2014/main" id="{6D275C1C-BF5B-45CB-B408-575805546FD4}"/>
              </a:ext>
            </a:extLst>
          </p:cNvPr>
          <p:cNvSpPr>
            <a:spLocks xmlns:a="http://schemas.openxmlformats.org/drawingml/2006/main" noGrp="1"/>
          </p:cNvSpPr>
          <p:nvPr/>
        </p:nvSpPr>
        <p:spPr>
          <a:xfrm xmlns:a="http://schemas.openxmlformats.org/drawingml/2006/main">
            <a:off x="1066800" y="72961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2" name="public-close">
            <a:extLst xmlns:a="http://schemas.openxmlformats.org/drawingml/2006/main">
              <a:ext uri="{FF2B5EF4-FFF2-40B4-BE49-F238E27FC236}">
                <a16:creationId xmlns:a16="http://schemas.microsoft.com/office/drawing/2014/main" id="{8C5ADAAC-E76A-4C1C-86EA-FB61C7A59C9D}"/>
              </a:ext>
            </a:extLst>
          </p:cNvPr>
          <p:cNvSpPr>
            <a:spLocks xmlns:a="http://schemas.openxmlformats.org/drawingml/2006/main" noGrp="1"/>
          </p:cNvSpPr>
          <p:nvPr/>
        </p:nvSpPr>
        <p:spPr>
          <a:xfrm xmlns:a="http://schemas.openxmlformats.org/drawingml/2006/main">
            <a:off x="1066800" y="8286750"/>
            <a:ext cx="1428750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PREVENCIJA JE ORGANIZIRANO PONAŠANJE, NE SAMO OPREMA NA ZIDU.</a:t>
            </a:r>
          </a:p>
        </p:txBody>
      </p:sp>
    </p:spTree>
    <p:extLst>
      <p:ext uri="{BB962C8B-B14F-4D97-AF65-F5344CB8AC3E}">
        <p14:creationId xmlns:p14="http://schemas.microsoft.com/office/powerpoint/2010/main" val="1490352952"/>
      </p:ext>
    </p:extLst>
  </p:cSld>
</p:sld>
</file>

<file path=ppt/slides/slide21.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4464DE48-4CD0-40B2-89DD-FDA76FB0A9B8}"/>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1">
            <a:extLst xmlns:a="http://schemas.openxmlformats.org/drawingml/2006/main">
              <a:ext uri="{FF2B5EF4-FFF2-40B4-BE49-F238E27FC236}">
                <a16:creationId xmlns:a16="http://schemas.microsoft.com/office/drawing/2014/main" id="{E0624FFA-7E7C-4553-A217-11A65AE9C787}"/>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UOČEN POŽAR U OBJEKTU</a:t>
            </a:r>
          </a:p>
        </p:txBody>
      </p:sp>
      <p:sp>
        <p:nvSpPr>
          <p:cNvPr id="3" name="page-21">
            <a:extLst xmlns:a="http://schemas.openxmlformats.org/drawingml/2006/main">
              <a:ext uri="{FF2B5EF4-FFF2-40B4-BE49-F238E27FC236}">
                <a16:creationId xmlns:a16="http://schemas.microsoft.com/office/drawing/2014/main" id="{7FE9BC80-C507-4017-BFB4-A4EF2BBAE029}"/>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21 / 36</a:t>
            </a:r>
          </a:p>
        </p:txBody>
      </p:sp>
      <p:sp>
        <p:nvSpPr>
          <p:cNvPr id="4" name="title-21">
            <a:extLst xmlns:a="http://schemas.openxmlformats.org/drawingml/2006/main">
              <a:ext uri="{FF2B5EF4-FFF2-40B4-BE49-F238E27FC236}">
                <a16:creationId xmlns:a16="http://schemas.microsoft.com/office/drawing/2014/main" id="{E3AC5780-4F19-4CF2-9175-1F6650482707}"/>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Dojava mora biti brza i korisna</a:t>
            </a:r>
          </a:p>
        </p:txBody>
      </p:sp>
      <p:sp>
        <p:nvSpPr>
          <p:cNvPr id="5" name="subtitle-21">
            <a:extLst xmlns:a="http://schemas.openxmlformats.org/drawingml/2006/main">
              <a:ext uri="{FF2B5EF4-FFF2-40B4-BE49-F238E27FC236}">
                <a16:creationId xmlns:a16="http://schemas.microsoft.com/office/drawing/2014/main" id="{864D6844-C855-467F-941B-C3A36ED4408E}"/>
              </a:ext>
            </a:extLst>
          </p:cNvPr>
          <p:cNvSpPr>
            <a:spLocks xmlns:a="http://schemas.openxmlformats.org/drawingml/2006/main" noGrp="1"/>
          </p:cNvSpPr>
          <p:nvPr/>
        </p:nvSpPr>
        <p:spPr>
          <a:xfrm xmlns:a="http://schemas.openxmlformats.org/drawingml/2006/main">
            <a:off x="838200" y="1628775"/>
            <a:ext cx="7143750"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Početni požar gasiti samo ako je to sigurno i postoji slobodan put povlačenja.</a:t>
            </a:r>
          </a:p>
        </p:txBody>
      </p:sp>
      <p:sp>
        <p:nvSpPr>
          <p:cNvPr id="6" name="accent-21">
            <a:extLst xmlns:a="http://schemas.openxmlformats.org/drawingml/2006/main">
              <a:ext uri="{FF2B5EF4-FFF2-40B4-BE49-F238E27FC236}">
                <a16:creationId xmlns:a16="http://schemas.microsoft.com/office/drawing/2014/main" id="{D21CA924-54C7-41BC-9448-BCEA020B3FF0}"/>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BA6B9CC2-DE55-4DC7-838E-245F17B691FE}"/>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1">
            <a:extLst xmlns:a="http://schemas.openxmlformats.org/drawingml/2006/main">
              <a:ext uri="{FF2B5EF4-FFF2-40B4-BE49-F238E27FC236}">
                <a16:creationId xmlns:a16="http://schemas.microsoft.com/office/drawing/2014/main" id="{C4A7DA77-B5A8-428C-B9A2-B8D27618E7D4}"/>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Zakon o zaštiti od požara, NN 92/10 i 114/22, čl. 11. i 18.; gov.hr, Kako dojaviti požar.</a:t>
            </a:r>
          </a:p>
        </p:txBody>
      </p:sp>
      <p:sp>
        <p:nvSpPr>
          <p:cNvPr id="9" name="tag-21">
            <a:extLst xmlns:a="http://schemas.openxmlformats.org/drawingml/2006/main">
              <a:ext uri="{FF2B5EF4-FFF2-40B4-BE49-F238E27FC236}">
                <a16:creationId xmlns:a16="http://schemas.microsoft.com/office/drawing/2014/main" id="{F7FC1F86-FF1F-49D8-9C73-D3E95D419E0D}"/>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0F451E1F-DE63-4606-AF38-A6DC93177BF7}"/>
              </a:ext>
            </a:extLst>
          </p:cNvPr>
          <p:cNvSpPr>
            <a:spLocks xmlns:a="http://schemas.openxmlformats.org/drawingml/2006/main" noGrp="1"/>
          </p:cNvSpPr>
          <p:nvPr/>
        </p:nvSpPr>
        <p:spPr>
          <a:xfrm xmlns:a="http://schemas.openxmlformats.org/drawingml/2006/main">
            <a:off x="1695450" y="5334000"/>
            <a:ext cx="13049250" cy="2857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1" name="">
            <a:extLst xmlns:a="http://schemas.openxmlformats.org/drawingml/2006/main">
              <a:ext uri="{FF2B5EF4-FFF2-40B4-BE49-F238E27FC236}">
                <a16:creationId xmlns:a16="http://schemas.microsoft.com/office/drawing/2014/main" id="{7BB40C21-9600-4F12-B995-B4C89104D5D3}"/>
              </a:ext>
            </a:extLst>
          </p:cNvPr>
          <p:cNvSpPr>
            <a:spLocks xmlns:a="http://schemas.openxmlformats.org/drawingml/2006/main" noGrp="1"/>
          </p:cNvSpPr>
          <p:nvPr/>
        </p:nvSpPr>
        <p:spPr>
          <a:xfrm xmlns:a="http://schemas.openxmlformats.org/drawingml/2006/main">
            <a:off x="1600200" y="5181600"/>
            <a:ext cx="304800" cy="304800"/>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2" name="notify-title-0">
            <a:extLst xmlns:a="http://schemas.openxmlformats.org/drawingml/2006/main">
              <a:ext uri="{FF2B5EF4-FFF2-40B4-BE49-F238E27FC236}">
                <a16:creationId xmlns:a16="http://schemas.microsoft.com/office/drawing/2014/main" id="{DF30E313-50F5-44DB-A5FF-63FE8422B855}"/>
              </a:ext>
            </a:extLst>
          </p:cNvPr>
          <p:cNvSpPr>
            <a:spLocks xmlns:a="http://schemas.openxmlformats.org/drawingml/2006/main" noGrp="1"/>
          </p:cNvSpPr>
          <p:nvPr/>
        </p:nvSpPr>
        <p:spPr>
          <a:xfrm xmlns:a="http://schemas.openxmlformats.org/drawingml/2006/main">
            <a:off x="1638300" y="5924550"/>
            <a:ext cx="2762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UPOZORI</a:t>
            </a:r>
          </a:p>
        </p:txBody>
      </p:sp>
      <p:sp>
        <p:nvSpPr>
          <p:cNvPr id="13" name="notify-copy-0">
            <a:extLst xmlns:a="http://schemas.openxmlformats.org/drawingml/2006/main">
              <a:ext uri="{FF2B5EF4-FFF2-40B4-BE49-F238E27FC236}">
                <a16:creationId xmlns:a16="http://schemas.microsoft.com/office/drawing/2014/main" id="{63945025-E503-47B3-AA44-1D29999DB1BD}"/>
              </a:ext>
            </a:extLst>
          </p:cNvPr>
          <p:cNvSpPr>
            <a:spLocks xmlns:a="http://schemas.openxmlformats.org/drawingml/2006/main" noGrp="1"/>
          </p:cNvSpPr>
          <p:nvPr/>
        </p:nvSpPr>
        <p:spPr>
          <a:xfrm xmlns:a="http://schemas.openxmlformats.org/drawingml/2006/main">
            <a:off x="1638300" y="6362700"/>
            <a:ext cx="26860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osobe u neposrednoj opasnosti</a:t>
            </a:r>
          </a:p>
        </p:txBody>
      </p:sp>
      <p:sp>
        <p:nvSpPr>
          <p:cNvPr id="14" name="">
            <a:extLst xmlns:a="http://schemas.openxmlformats.org/drawingml/2006/main">
              <a:ext uri="{FF2B5EF4-FFF2-40B4-BE49-F238E27FC236}">
                <a16:creationId xmlns:a16="http://schemas.microsoft.com/office/drawing/2014/main" id="{2558C74B-AA01-4432-87A1-AF2CF3B0D591}"/>
              </a:ext>
            </a:extLst>
          </p:cNvPr>
          <p:cNvSpPr>
            <a:spLocks xmlns:a="http://schemas.openxmlformats.org/drawingml/2006/main" noGrp="1"/>
          </p:cNvSpPr>
          <p:nvPr/>
        </p:nvSpPr>
        <p:spPr>
          <a:xfrm xmlns:a="http://schemas.openxmlformats.org/drawingml/2006/main">
            <a:off x="4972050" y="5181600"/>
            <a:ext cx="304800" cy="304800"/>
          </a:xfrm>
          <a:prstGeom xmlns:a="http://schemas.openxmlformats.org/drawingml/2006/main" prst="ellipse">
            <a:avLst/>
          </a:prstGeom>
          <a:solidFill xmlns:a="http://schemas.openxmlformats.org/drawingml/2006/main">
            <a:srgbClr val="C92E2B"/>
          </a:solidFill>
          <a:ln xmlns:a="http://schemas.openxmlformats.org/drawingml/2006/main" w="0">
            <a:solidFill>
              <a:srgbClr val="C92E2B"/>
            </a:solidFill>
            <a:prstDash val="solid"/>
          </a:ln>
        </p:spPr>
      </p:sp>
      <p:sp>
        <p:nvSpPr>
          <p:cNvPr id="15" name="notify-title-1">
            <a:extLst xmlns:a="http://schemas.openxmlformats.org/drawingml/2006/main">
              <a:ext uri="{FF2B5EF4-FFF2-40B4-BE49-F238E27FC236}">
                <a16:creationId xmlns:a16="http://schemas.microsoft.com/office/drawing/2014/main" id="{8F203310-2728-48DF-B97C-363C060A2B07}"/>
              </a:ext>
            </a:extLst>
          </p:cNvPr>
          <p:cNvSpPr>
            <a:spLocks xmlns:a="http://schemas.openxmlformats.org/drawingml/2006/main" noGrp="1"/>
          </p:cNvSpPr>
          <p:nvPr/>
        </p:nvSpPr>
        <p:spPr>
          <a:xfrm xmlns:a="http://schemas.openxmlformats.org/drawingml/2006/main">
            <a:off x="5010150" y="5924550"/>
            <a:ext cx="2762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DOJAVI</a:t>
            </a:r>
          </a:p>
        </p:txBody>
      </p:sp>
      <p:sp>
        <p:nvSpPr>
          <p:cNvPr id="16" name="notify-copy-1">
            <a:extLst xmlns:a="http://schemas.openxmlformats.org/drawingml/2006/main">
              <a:ext uri="{FF2B5EF4-FFF2-40B4-BE49-F238E27FC236}">
                <a16:creationId xmlns:a16="http://schemas.microsoft.com/office/drawing/2014/main" id="{12729536-767E-46EB-B9DE-AA892C605755}"/>
              </a:ext>
            </a:extLst>
          </p:cNvPr>
          <p:cNvSpPr>
            <a:spLocks xmlns:a="http://schemas.openxmlformats.org/drawingml/2006/main" noGrp="1"/>
          </p:cNvSpPr>
          <p:nvPr/>
        </p:nvSpPr>
        <p:spPr>
          <a:xfrm xmlns:a="http://schemas.openxmlformats.org/drawingml/2006/main">
            <a:off x="5010150" y="6362700"/>
            <a:ext cx="26860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112 ili 193; mjesto i što gori</a:t>
            </a:r>
          </a:p>
        </p:txBody>
      </p:sp>
      <p:sp>
        <p:nvSpPr>
          <p:cNvPr id="17" name="">
            <a:extLst xmlns:a="http://schemas.openxmlformats.org/drawingml/2006/main">
              <a:ext uri="{FF2B5EF4-FFF2-40B4-BE49-F238E27FC236}">
                <a16:creationId xmlns:a16="http://schemas.microsoft.com/office/drawing/2014/main" id="{5ADB2F0B-99AE-4893-8EF9-104D1127A202}"/>
              </a:ext>
            </a:extLst>
          </p:cNvPr>
          <p:cNvSpPr>
            <a:spLocks xmlns:a="http://schemas.openxmlformats.org/drawingml/2006/main" noGrp="1"/>
          </p:cNvSpPr>
          <p:nvPr/>
        </p:nvSpPr>
        <p:spPr>
          <a:xfrm xmlns:a="http://schemas.openxmlformats.org/drawingml/2006/main">
            <a:off x="8343900" y="5181600"/>
            <a:ext cx="304800" cy="304800"/>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8" name="notify-title-2">
            <a:extLst xmlns:a="http://schemas.openxmlformats.org/drawingml/2006/main">
              <a:ext uri="{FF2B5EF4-FFF2-40B4-BE49-F238E27FC236}">
                <a16:creationId xmlns:a16="http://schemas.microsoft.com/office/drawing/2014/main" id="{ACC62691-B41B-49CB-9BB9-5045C3FCD790}"/>
              </a:ext>
            </a:extLst>
          </p:cNvPr>
          <p:cNvSpPr>
            <a:spLocks xmlns:a="http://schemas.openxmlformats.org/drawingml/2006/main" noGrp="1"/>
          </p:cNvSpPr>
          <p:nvPr/>
        </p:nvSpPr>
        <p:spPr>
          <a:xfrm xmlns:a="http://schemas.openxmlformats.org/drawingml/2006/main">
            <a:off x="8382000" y="5924550"/>
            <a:ext cx="2762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IZLAZ</a:t>
            </a:r>
          </a:p>
        </p:txBody>
      </p:sp>
      <p:sp>
        <p:nvSpPr>
          <p:cNvPr id="19" name="notify-copy-2">
            <a:extLst xmlns:a="http://schemas.openxmlformats.org/drawingml/2006/main">
              <a:ext uri="{FF2B5EF4-FFF2-40B4-BE49-F238E27FC236}">
                <a16:creationId xmlns:a16="http://schemas.microsoft.com/office/drawing/2014/main" id="{8B89063A-CEC8-424A-8F3D-84D197DCD0D1}"/>
              </a:ext>
            </a:extLst>
          </p:cNvPr>
          <p:cNvSpPr>
            <a:spLocks xmlns:a="http://schemas.openxmlformats.org/drawingml/2006/main" noGrp="1"/>
          </p:cNvSpPr>
          <p:nvPr/>
        </p:nvSpPr>
        <p:spPr>
          <a:xfrm xmlns:a="http://schemas.openxmlformats.org/drawingml/2006/main">
            <a:off x="8382000" y="6362700"/>
            <a:ext cx="26860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sigurno napusti / usmjeri ljude</a:t>
            </a:r>
          </a:p>
        </p:txBody>
      </p:sp>
      <p:sp>
        <p:nvSpPr>
          <p:cNvPr id="20" name="">
            <a:extLst xmlns:a="http://schemas.openxmlformats.org/drawingml/2006/main">
              <a:ext uri="{FF2B5EF4-FFF2-40B4-BE49-F238E27FC236}">
                <a16:creationId xmlns:a16="http://schemas.microsoft.com/office/drawing/2014/main" id="{448653BA-FB27-4621-BFEE-67950ACCB699}"/>
              </a:ext>
            </a:extLst>
          </p:cNvPr>
          <p:cNvSpPr>
            <a:spLocks xmlns:a="http://schemas.openxmlformats.org/drawingml/2006/main" noGrp="1"/>
          </p:cNvSpPr>
          <p:nvPr/>
        </p:nvSpPr>
        <p:spPr>
          <a:xfrm xmlns:a="http://schemas.openxmlformats.org/drawingml/2006/main">
            <a:off x="11715750" y="5181600"/>
            <a:ext cx="304800" cy="304800"/>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21" name="notify-title-3">
            <a:extLst xmlns:a="http://schemas.openxmlformats.org/drawingml/2006/main">
              <a:ext uri="{FF2B5EF4-FFF2-40B4-BE49-F238E27FC236}">
                <a16:creationId xmlns:a16="http://schemas.microsoft.com/office/drawing/2014/main" id="{6F05AE33-439C-4025-9DA4-6A6FD800061F}"/>
              </a:ext>
            </a:extLst>
          </p:cNvPr>
          <p:cNvSpPr>
            <a:spLocks xmlns:a="http://schemas.openxmlformats.org/drawingml/2006/main" noGrp="1"/>
          </p:cNvSpPr>
          <p:nvPr/>
        </p:nvSpPr>
        <p:spPr>
          <a:xfrm xmlns:a="http://schemas.openxmlformats.org/drawingml/2006/main">
            <a:off x="11753850" y="5924550"/>
            <a:ext cx="2762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GASI</a:t>
            </a:r>
          </a:p>
        </p:txBody>
      </p:sp>
      <p:sp>
        <p:nvSpPr>
          <p:cNvPr id="22" name="notify-copy-3">
            <a:extLst xmlns:a="http://schemas.openxmlformats.org/drawingml/2006/main">
              <a:ext uri="{FF2B5EF4-FFF2-40B4-BE49-F238E27FC236}">
                <a16:creationId xmlns:a16="http://schemas.microsoft.com/office/drawing/2014/main" id="{4C64126A-7A2D-4EC8-8EDD-CA6599292735}"/>
              </a:ext>
            </a:extLst>
          </p:cNvPr>
          <p:cNvSpPr>
            <a:spLocks xmlns:a="http://schemas.openxmlformats.org/drawingml/2006/main" noGrp="1"/>
          </p:cNvSpPr>
          <p:nvPr/>
        </p:nvSpPr>
        <p:spPr>
          <a:xfrm xmlns:a="http://schemas.openxmlformats.org/drawingml/2006/main">
            <a:off x="11753850" y="6362700"/>
            <a:ext cx="26860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samo početni požar bez rizika</a:t>
            </a:r>
          </a:p>
        </p:txBody>
      </p:sp>
      <p:sp>
        <p:nvSpPr>
          <p:cNvPr id="23" name="notify-warning">
            <a:extLst xmlns:a="http://schemas.openxmlformats.org/drawingml/2006/main">
              <a:ext uri="{FF2B5EF4-FFF2-40B4-BE49-F238E27FC236}">
                <a16:creationId xmlns:a16="http://schemas.microsoft.com/office/drawing/2014/main" id="{A9925769-55E7-4DB8-A403-473AD76B597E}"/>
              </a:ext>
            </a:extLst>
          </p:cNvPr>
          <p:cNvSpPr>
            <a:spLocks xmlns:a="http://schemas.openxmlformats.org/drawingml/2006/main" noGrp="1"/>
          </p:cNvSpPr>
          <p:nvPr/>
        </p:nvSpPr>
        <p:spPr>
          <a:xfrm xmlns:a="http://schemas.openxmlformats.org/drawingml/2006/main">
            <a:off x="1695450" y="8096250"/>
            <a:ext cx="13525500" cy="419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250" b="1">
                <a:solidFill>
                  <a:srgbClr val="A92322"/>
                </a:solidFill>
                <a:latin typeface="Segoe UI"/>
                <a:ea typeface="Segoe UI"/>
                <a:cs typeface="Segoe UI"/>
              </a:defRPr>
            </a:pPr>
            <a:r>
              <a:t>Ne vraćati se kroz dim. Ne odgađati dojavu radi samostalnog gašenja.</a:t>
            </a:r>
          </a:p>
        </p:txBody>
      </p:sp>
    </p:spTree>
    <p:extLst>
      <p:ext uri="{BB962C8B-B14F-4D97-AF65-F5344CB8AC3E}">
        <p14:creationId xmlns:p14="http://schemas.microsoft.com/office/powerpoint/2010/main" val="1085343549"/>
      </p:ext>
    </p:extLst>
  </p:cSld>
</p:sld>
</file>

<file path=ppt/slides/slide22.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37EB5A54-4BBD-454C-B5D8-661352B092C3}"/>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2">
            <a:extLst xmlns:a="http://schemas.openxmlformats.org/drawingml/2006/main">
              <a:ext uri="{FF2B5EF4-FFF2-40B4-BE49-F238E27FC236}">
                <a16:creationId xmlns:a16="http://schemas.microsoft.com/office/drawing/2014/main" id="{2A0D0E10-311B-4C24-8FCE-02F35F087EB1}"/>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OPREMA I PROHODNOST</a:t>
            </a:r>
          </a:p>
        </p:txBody>
      </p:sp>
      <p:sp>
        <p:nvSpPr>
          <p:cNvPr id="3" name="page-22">
            <a:extLst xmlns:a="http://schemas.openxmlformats.org/drawingml/2006/main">
              <a:ext uri="{FF2B5EF4-FFF2-40B4-BE49-F238E27FC236}">
                <a16:creationId xmlns:a16="http://schemas.microsoft.com/office/drawing/2014/main" id="{3FA5A76F-65A3-4F39-ADC3-77B0B4E7180D}"/>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22 / 36</a:t>
            </a:r>
          </a:p>
        </p:txBody>
      </p:sp>
      <p:sp>
        <p:nvSpPr>
          <p:cNvPr id="4" name="title-22">
            <a:extLst xmlns:a="http://schemas.openxmlformats.org/drawingml/2006/main">
              <a:ext uri="{FF2B5EF4-FFF2-40B4-BE49-F238E27FC236}">
                <a16:creationId xmlns:a16="http://schemas.microsoft.com/office/drawing/2014/main" id="{F3F99A08-9816-4588-AC4B-85ACF2DA6BA5}"/>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Dostupno znači odmah uporabljivo</a:t>
            </a:r>
          </a:p>
        </p:txBody>
      </p:sp>
      <p:sp>
        <p:nvSpPr>
          <p:cNvPr id="5" name="subtitle-22">
            <a:extLst xmlns:a="http://schemas.openxmlformats.org/drawingml/2006/main">
              <a:ext uri="{FF2B5EF4-FFF2-40B4-BE49-F238E27FC236}">
                <a16:creationId xmlns:a16="http://schemas.microsoft.com/office/drawing/2014/main" id="{F6D4BF8E-6209-45A8-ACD3-6C94C3163556}"/>
              </a:ext>
            </a:extLst>
          </p:cNvPr>
          <p:cNvSpPr>
            <a:spLocks xmlns:a="http://schemas.openxmlformats.org/drawingml/2006/main" noGrp="1"/>
          </p:cNvSpPr>
          <p:nvPr/>
        </p:nvSpPr>
        <p:spPr>
          <a:xfrm xmlns:a="http://schemas.openxmlformats.org/drawingml/2006/main">
            <a:off x="838200" y="1628775"/>
            <a:ext cx="731520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Oprema gubi svrhu ako je zaklonjena, neispravna ili joj nitko ne može pristupiti.</a:t>
            </a:r>
          </a:p>
        </p:txBody>
      </p:sp>
      <p:sp>
        <p:nvSpPr>
          <p:cNvPr id="6" name="accent-22">
            <a:extLst xmlns:a="http://schemas.openxmlformats.org/drawingml/2006/main">
              <a:ext uri="{FF2B5EF4-FFF2-40B4-BE49-F238E27FC236}">
                <a16:creationId xmlns:a16="http://schemas.microsoft.com/office/drawing/2014/main" id="{ABDD6F1C-4058-4CD5-AD5A-D264943A8DC9}"/>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FACEE499-00DE-472D-B425-E2CF70049CD9}"/>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2">
            <a:extLst xmlns:a="http://schemas.openxmlformats.org/drawingml/2006/main">
              <a:ext uri="{FF2B5EF4-FFF2-40B4-BE49-F238E27FC236}">
                <a16:creationId xmlns:a16="http://schemas.microsoft.com/office/drawing/2014/main" id="{6C945E72-353F-43F7-9367-6312499BA714}"/>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Pravilnik o vatrogasnim aparatima, NN 101/11 i 74/13; Zakon o zaštiti od požara.</a:t>
            </a:r>
          </a:p>
        </p:txBody>
      </p:sp>
      <p:sp>
        <p:nvSpPr>
          <p:cNvPr id="9" name="tag-22">
            <a:extLst xmlns:a="http://schemas.openxmlformats.org/drawingml/2006/main">
              <a:ext uri="{FF2B5EF4-FFF2-40B4-BE49-F238E27FC236}">
                <a16:creationId xmlns:a16="http://schemas.microsoft.com/office/drawing/2014/main" id="{FBAF666C-AA15-435B-A054-5C2F26CC4B68}"/>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82833A97-DF2E-4D46-826F-C91758237BFF}"/>
              </a:ext>
            </a:extLst>
          </p:cNvPr>
          <p:cNvSpPr>
            <a:spLocks xmlns:a="http://schemas.openxmlformats.org/drawingml/2006/main" noGrp="1"/>
          </p:cNvSpPr>
          <p:nvPr/>
        </p:nvSpPr>
        <p:spPr>
          <a:xfrm xmlns:a="http://schemas.openxmlformats.org/drawingml/2006/main">
            <a:off x="1200150" y="4305300"/>
            <a:ext cx="38290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1" name="access-title-0">
            <a:extLst xmlns:a="http://schemas.openxmlformats.org/drawingml/2006/main">
              <a:ext uri="{FF2B5EF4-FFF2-40B4-BE49-F238E27FC236}">
                <a16:creationId xmlns:a16="http://schemas.microsoft.com/office/drawing/2014/main" id="{1B800A0C-31CE-4BC9-B163-70D4E34558A1}"/>
              </a:ext>
            </a:extLst>
          </p:cNvPr>
          <p:cNvSpPr>
            <a:spLocks xmlns:a="http://schemas.openxmlformats.org/drawingml/2006/main" noGrp="1"/>
          </p:cNvSpPr>
          <p:nvPr/>
        </p:nvSpPr>
        <p:spPr>
          <a:xfrm xmlns:a="http://schemas.openxmlformats.org/drawingml/2006/main">
            <a:off x="1200150" y="4762500"/>
            <a:ext cx="37147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VATROGASNI APARAT</a:t>
            </a:r>
          </a:p>
        </p:txBody>
      </p:sp>
      <p:sp>
        <p:nvSpPr>
          <p:cNvPr id="12" name="access-copy-0">
            <a:extLst xmlns:a="http://schemas.openxmlformats.org/drawingml/2006/main">
              <a:ext uri="{FF2B5EF4-FFF2-40B4-BE49-F238E27FC236}">
                <a16:creationId xmlns:a16="http://schemas.microsoft.com/office/drawing/2014/main" id="{446FC540-9D66-4318-A4A0-EC009CF72BDF}"/>
              </a:ext>
            </a:extLst>
          </p:cNvPr>
          <p:cNvSpPr>
            <a:spLocks xmlns:a="http://schemas.openxmlformats.org/drawingml/2006/main" noGrp="1"/>
          </p:cNvSpPr>
          <p:nvPr/>
        </p:nvSpPr>
        <p:spPr>
          <a:xfrm xmlns:a="http://schemas.openxmlformats.org/drawingml/2006/main">
            <a:off x="1200150" y="5391150"/>
            <a:ext cx="3790950" cy="419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250" b="1">
                <a:solidFill>
                  <a:srgbClr val="101B26"/>
                </a:solidFill>
                <a:latin typeface="Segoe UI"/>
                <a:ea typeface="Segoe UI"/>
                <a:cs typeface="Segoe UI"/>
              </a:defRPr>
            </a:pPr>
            <a:r>
              <a:t>uočljiv i pristupačan</a:t>
            </a:r>
          </a:p>
        </p:txBody>
      </p:sp>
      <p:sp>
        <p:nvSpPr>
          <p:cNvPr id="13" name="access-check-0">
            <a:extLst xmlns:a="http://schemas.openxmlformats.org/drawingml/2006/main">
              <a:ext uri="{FF2B5EF4-FFF2-40B4-BE49-F238E27FC236}">
                <a16:creationId xmlns:a16="http://schemas.microsoft.com/office/drawing/2014/main" id="{6884491B-2EBB-4CBB-98FE-B5247BAB3BF8}"/>
              </a:ext>
            </a:extLst>
          </p:cNvPr>
          <p:cNvSpPr>
            <a:spLocks xmlns:a="http://schemas.openxmlformats.org/drawingml/2006/main" noGrp="1"/>
          </p:cNvSpPr>
          <p:nvPr/>
        </p:nvSpPr>
        <p:spPr>
          <a:xfrm xmlns:a="http://schemas.openxmlformats.org/drawingml/2006/main">
            <a:off x="1200150" y="6934200"/>
            <a:ext cx="1571625"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PROVJERI</a:t>
            </a:r>
          </a:p>
        </p:txBody>
      </p:sp>
      <p:sp>
        <p:nvSpPr>
          <p:cNvPr id="14" name="access-detail-0">
            <a:extLst xmlns:a="http://schemas.openxmlformats.org/drawingml/2006/main">
              <a:ext uri="{FF2B5EF4-FFF2-40B4-BE49-F238E27FC236}">
                <a16:creationId xmlns:a16="http://schemas.microsoft.com/office/drawing/2014/main" id="{481F3CE2-EAED-4906-B70B-B1F4C5CF8EDB}"/>
              </a:ext>
            </a:extLst>
          </p:cNvPr>
          <p:cNvSpPr>
            <a:spLocks xmlns:a="http://schemas.openxmlformats.org/drawingml/2006/main" noGrp="1"/>
          </p:cNvSpPr>
          <p:nvPr/>
        </p:nvSpPr>
        <p:spPr>
          <a:xfrm xmlns:a="http://schemas.openxmlformats.org/drawingml/2006/main">
            <a:off x="1200150" y="7362825"/>
            <a:ext cx="37147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vidljivost / pristup</a:t>
            </a:r>
          </a:p>
        </p:txBody>
      </p:sp>
      <p:sp>
        <p:nvSpPr>
          <p:cNvPr id="15" name="">
            <a:extLst xmlns:a="http://schemas.openxmlformats.org/drawingml/2006/main">
              <a:ext uri="{FF2B5EF4-FFF2-40B4-BE49-F238E27FC236}">
                <a16:creationId xmlns:a16="http://schemas.microsoft.com/office/drawing/2014/main" id="{C646B2FE-43BB-4CEF-BD2E-DF9D72C6B0A1}"/>
              </a:ext>
            </a:extLst>
          </p:cNvPr>
          <p:cNvSpPr>
            <a:spLocks xmlns:a="http://schemas.openxmlformats.org/drawingml/2006/main" noGrp="1"/>
          </p:cNvSpPr>
          <p:nvPr/>
        </p:nvSpPr>
        <p:spPr>
          <a:xfrm xmlns:a="http://schemas.openxmlformats.org/drawingml/2006/main">
            <a:off x="6057900" y="4305300"/>
            <a:ext cx="382905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16" name="access-title-1">
            <a:extLst xmlns:a="http://schemas.openxmlformats.org/drawingml/2006/main">
              <a:ext uri="{FF2B5EF4-FFF2-40B4-BE49-F238E27FC236}">
                <a16:creationId xmlns:a16="http://schemas.microsoft.com/office/drawing/2014/main" id="{7EFAFE8C-6FC7-462C-B0B8-1597D561288A}"/>
              </a:ext>
            </a:extLst>
          </p:cNvPr>
          <p:cNvSpPr>
            <a:spLocks xmlns:a="http://schemas.openxmlformats.org/drawingml/2006/main" noGrp="1"/>
          </p:cNvSpPr>
          <p:nvPr/>
        </p:nvSpPr>
        <p:spPr>
          <a:xfrm xmlns:a="http://schemas.openxmlformats.org/drawingml/2006/main">
            <a:off x="6057900" y="4762500"/>
            <a:ext cx="37147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HIDRANT / ORMAR</a:t>
            </a:r>
          </a:p>
        </p:txBody>
      </p:sp>
      <p:sp>
        <p:nvSpPr>
          <p:cNvPr id="17" name="access-copy-1">
            <a:extLst xmlns:a="http://schemas.openxmlformats.org/drawingml/2006/main">
              <a:ext uri="{FF2B5EF4-FFF2-40B4-BE49-F238E27FC236}">
                <a16:creationId xmlns:a16="http://schemas.microsoft.com/office/drawing/2014/main" id="{0C452708-902C-46AC-A870-828ACC3EA299}"/>
              </a:ext>
            </a:extLst>
          </p:cNvPr>
          <p:cNvSpPr>
            <a:spLocks xmlns:a="http://schemas.openxmlformats.org/drawingml/2006/main" noGrp="1"/>
          </p:cNvSpPr>
          <p:nvPr/>
        </p:nvSpPr>
        <p:spPr>
          <a:xfrm xmlns:a="http://schemas.openxmlformats.org/drawingml/2006/main">
            <a:off x="6057900" y="5391150"/>
            <a:ext cx="3790950" cy="419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250" b="1">
                <a:solidFill>
                  <a:srgbClr val="101B26"/>
                </a:solidFill>
                <a:latin typeface="Segoe UI"/>
                <a:ea typeface="Segoe UI"/>
                <a:cs typeface="Segoe UI"/>
              </a:defRPr>
            </a:pPr>
            <a:r>
              <a:t>bez zapreka i oštećenja</a:t>
            </a:r>
          </a:p>
        </p:txBody>
      </p:sp>
      <p:sp>
        <p:nvSpPr>
          <p:cNvPr id="18" name="access-check-1">
            <a:extLst xmlns:a="http://schemas.openxmlformats.org/drawingml/2006/main">
              <a:ext uri="{FF2B5EF4-FFF2-40B4-BE49-F238E27FC236}">
                <a16:creationId xmlns:a16="http://schemas.microsoft.com/office/drawing/2014/main" id="{46C5759C-8050-4DA0-A5DA-CAE01557EB70}"/>
              </a:ext>
            </a:extLst>
          </p:cNvPr>
          <p:cNvSpPr>
            <a:spLocks xmlns:a="http://schemas.openxmlformats.org/drawingml/2006/main" noGrp="1"/>
          </p:cNvSpPr>
          <p:nvPr/>
        </p:nvSpPr>
        <p:spPr>
          <a:xfrm xmlns:a="http://schemas.openxmlformats.org/drawingml/2006/main">
            <a:off x="6057900" y="6934200"/>
            <a:ext cx="1571625"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PROVJERI</a:t>
            </a:r>
          </a:p>
        </p:txBody>
      </p:sp>
      <p:sp>
        <p:nvSpPr>
          <p:cNvPr id="19" name="access-detail-1">
            <a:extLst xmlns:a="http://schemas.openxmlformats.org/drawingml/2006/main">
              <a:ext uri="{FF2B5EF4-FFF2-40B4-BE49-F238E27FC236}">
                <a16:creationId xmlns:a16="http://schemas.microsoft.com/office/drawing/2014/main" id="{4F3E6B2E-67CE-4F24-83FF-3A8A0743B577}"/>
              </a:ext>
            </a:extLst>
          </p:cNvPr>
          <p:cNvSpPr>
            <a:spLocks xmlns:a="http://schemas.openxmlformats.org/drawingml/2006/main" noGrp="1"/>
          </p:cNvSpPr>
          <p:nvPr/>
        </p:nvSpPr>
        <p:spPr>
          <a:xfrm xmlns:a="http://schemas.openxmlformats.org/drawingml/2006/main">
            <a:off x="6057900" y="7362825"/>
            <a:ext cx="37147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vidljivost / pristup</a:t>
            </a:r>
          </a:p>
        </p:txBody>
      </p:sp>
      <p:sp>
        <p:nvSpPr>
          <p:cNvPr id="20" name="">
            <a:extLst xmlns:a="http://schemas.openxmlformats.org/drawingml/2006/main">
              <a:ext uri="{FF2B5EF4-FFF2-40B4-BE49-F238E27FC236}">
                <a16:creationId xmlns:a16="http://schemas.microsoft.com/office/drawing/2014/main" id="{E53A8A41-42EF-4CE5-B722-8464E124C602}"/>
              </a:ext>
            </a:extLst>
          </p:cNvPr>
          <p:cNvSpPr>
            <a:spLocks xmlns:a="http://schemas.openxmlformats.org/drawingml/2006/main" noGrp="1"/>
          </p:cNvSpPr>
          <p:nvPr/>
        </p:nvSpPr>
        <p:spPr>
          <a:xfrm xmlns:a="http://schemas.openxmlformats.org/drawingml/2006/main">
            <a:off x="10915650" y="4305300"/>
            <a:ext cx="382905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21" name="access-title-2">
            <a:extLst xmlns:a="http://schemas.openxmlformats.org/drawingml/2006/main">
              <a:ext uri="{FF2B5EF4-FFF2-40B4-BE49-F238E27FC236}">
                <a16:creationId xmlns:a16="http://schemas.microsoft.com/office/drawing/2014/main" id="{9CBCB907-F33E-410D-A02A-D1847413E956}"/>
              </a:ext>
            </a:extLst>
          </p:cNvPr>
          <p:cNvSpPr>
            <a:spLocks xmlns:a="http://schemas.openxmlformats.org/drawingml/2006/main" noGrp="1"/>
          </p:cNvSpPr>
          <p:nvPr/>
        </p:nvSpPr>
        <p:spPr>
          <a:xfrm xmlns:a="http://schemas.openxmlformats.org/drawingml/2006/main">
            <a:off x="10915650" y="4762500"/>
            <a:ext cx="37147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IZLAZ I PUT</a:t>
            </a:r>
          </a:p>
        </p:txBody>
      </p:sp>
      <p:sp>
        <p:nvSpPr>
          <p:cNvPr id="22" name="access-copy-2">
            <a:extLst xmlns:a="http://schemas.openxmlformats.org/drawingml/2006/main">
              <a:ext uri="{FF2B5EF4-FFF2-40B4-BE49-F238E27FC236}">
                <a16:creationId xmlns:a16="http://schemas.microsoft.com/office/drawing/2014/main" id="{5F9DA3A1-E0DE-40A7-9D74-46B87CAF4350}"/>
              </a:ext>
            </a:extLst>
          </p:cNvPr>
          <p:cNvSpPr>
            <a:spLocks xmlns:a="http://schemas.openxmlformats.org/drawingml/2006/main" noGrp="1"/>
          </p:cNvSpPr>
          <p:nvPr/>
        </p:nvSpPr>
        <p:spPr>
          <a:xfrm xmlns:a="http://schemas.openxmlformats.org/drawingml/2006/main">
            <a:off x="10915650" y="5391150"/>
            <a:ext cx="3790950" cy="8286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250" b="1">
                <a:solidFill>
                  <a:srgbClr val="101B26"/>
                </a:solidFill>
                <a:latin typeface="Segoe UI"/>
                <a:ea typeface="Segoe UI"/>
                <a:cs typeface="Segoe UI"/>
              </a:defRPr>
            </a:pPr>
            <a:r>
              <a:t>bez skladištenja i zaključavanja</a:t>
            </a:r>
          </a:p>
        </p:txBody>
      </p:sp>
      <p:sp>
        <p:nvSpPr>
          <p:cNvPr id="23" name="access-check-2">
            <a:extLst xmlns:a="http://schemas.openxmlformats.org/drawingml/2006/main">
              <a:ext uri="{FF2B5EF4-FFF2-40B4-BE49-F238E27FC236}">
                <a16:creationId xmlns:a16="http://schemas.microsoft.com/office/drawing/2014/main" id="{B40B64DD-47B4-493F-9518-BCFEB0589787}"/>
              </a:ext>
            </a:extLst>
          </p:cNvPr>
          <p:cNvSpPr>
            <a:spLocks xmlns:a="http://schemas.openxmlformats.org/drawingml/2006/main" noGrp="1"/>
          </p:cNvSpPr>
          <p:nvPr/>
        </p:nvSpPr>
        <p:spPr>
          <a:xfrm xmlns:a="http://schemas.openxmlformats.org/drawingml/2006/main">
            <a:off x="10915650" y="6934200"/>
            <a:ext cx="1571625"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PROVJERI</a:t>
            </a:r>
          </a:p>
        </p:txBody>
      </p:sp>
      <p:sp>
        <p:nvSpPr>
          <p:cNvPr id="24" name="access-detail-2">
            <a:extLst xmlns:a="http://schemas.openxmlformats.org/drawingml/2006/main">
              <a:ext uri="{FF2B5EF4-FFF2-40B4-BE49-F238E27FC236}">
                <a16:creationId xmlns:a16="http://schemas.microsoft.com/office/drawing/2014/main" id="{57DA5C7E-ABD2-4EA1-B495-951BABB1E685}"/>
              </a:ext>
            </a:extLst>
          </p:cNvPr>
          <p:cNvSpPr>
            <a:spLocks xmlns:a="http://schemas.openxmlformats.org/drawingml/2006/main" noGrp="1"/>
          </p:cNvSpPr>
          <p:nvPr/>
        </p:nvSpPr>
        <p:spPr>
          <a:xfrm xmlns:a="http://schemas.openxmlformats.org/drawingml/2006/main">
            <a:off x="10915650" y="7362825"/>
            <a:ext cx="37147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vidljivost / pristup</a:t>
            </a:r>
          </a:p>
        </p:txBody>
      </p:sp>
    </p:spTree>
    <p:extLst>
      <p:ext uri="{BB962C8B-B14F-4D97-AF65-F5344CB8AC3E}">
        <p14:creationId xmlns:p14="http://schemas.microsoft.com/office/powerpoint/2010/main" val="1837966826"/>
      </p:ext>
    </p:extLst>
  </p:cSld>
</p:sld>
</file>

<file path=ppt/slides/slide23.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A2351720-C2C0-47DD-B24D-0AF769DD3274}"/>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3">
            <a:extLst xmlns:a="http://schemas.openxmlformats.org/drawingml/2006/main">
              <a:ext uri="{FF2B5EF4-FFF2-40B4-BE49-F238E27FC236}">
                <a16:creationId xmlns:a16="http://schemas.microsoft.com/office/drawing/2014/main" id="{569AE11B-B489-4E47-B147-C4B0EAF8DFEA}"/>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PRIMJENA U OBJEKTU</a:t>
            </a:r>
          </a:p>
        </p:txBody>
      </p:sp>
      <p:sp>
        <p:nvSpPr>
          <p:cNvPr id="3" name="page-23">
            <a:extLst xmlns:a="http://schemas.openxmlformats.org/drawingml/2006/main">
              <a:ext uri="{FF2B5EF4-FFF2-40B4-BE49-F238E27FC236}">
                <a16:creationId xmlns:a16="http://schemas.microsoft.com/office/drawing/2014/main" id="{1A0925E7-E806-44FF-A91D-7DF053F13DF9}"/>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23 / 36</a:t>
            </a:r>
          </a:p>
        </p:txBody>
      </p:sp>
      <p:sp>
        <p:nvSpPr>
          <p:cNvPr id="4" name="title-23">
            <a:extLst xmlns:a="http://schemas.openxmlformats.org/drawingml/2006/main">
              <a:ext uri="{FF2B5EF4-FFF2-40B4-BE49-F238E27FC236}">
                <a16:creationId xmlns:a16="http://schemas.microsoft.com/office/drawing/2014/main" id="{8B625538-6FE6-4B2A-8B72-7A42779D72FD}"/>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Dva prostora. Ista logika.</a:t>
            </a:r>
          </a:p>
        </p:txBody>
      </p:sp>
      <p:sp>
        <p:nvSpPr>
          <p:cNvPr id="5" name="subtitle-23">
            <a:extLst xmlns:a="http://schemas.openxmlformats.org/drawingml/2006/main">
              <a:ext uri="{FF2B5EF4-FFF2-40B4-BE49-F238E27FC236}">
                <a16:creationId xmlns:a16="http://schemas.microsoft.com/office/drawing/2014/main" id="{C9E72233-F797-49E3-9F31-2B77F9043DAF}"/>
              </a:ext>
            </a:extLst>
          </p:cNvPr>
          <p:cNvSpPr>
            <a:spLocks xmlns:a="http://schemas.openxmlformats.org/drawingml/2006/main" noGrp="1"/>
          </p:cNvSpPr>
          <p:nvPr/>
        </p:nvSpPr>
        <p:spPr>
          <a:xfrm xmlns:a="http://schemas.openxmlformats.org/drawingml/2006/main">
            <a:off x="838200" y="1628775"/>
            <a:ext cx="491490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Polaznik određuje opasnost i prvu preventivnu mjeru.</a:t>
            </a:r>
          </a:p>
        </p:txBody>
      </p:sp>
      <p:sp>
        <p:nvSpPr>
          <p:cNvPr id="6" name="accent-23">
            <a:extLst xmlns:a="http://schemas.openxmlformats.org/drawingml/2006/main">
              <a:ext uri="{FF2B5EF4-FFF2-40B4-BE49-F238E27FC236}">
                <a16:creationId xmlns:a16="http://schemas.microsoft.com/office/drawing/2014/main" id="{FD9006B4-EF78-41F8-ACC5-18AB717BF7C8}"/>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5FCEEE10-C912-42C1-BC30-46DA7F370FD9}"/>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3">
            <a:extLst xmlns:a="http://schemas.openxmlformats.org/drawingml/2006/main">
              <a:ext uri="{FF2B5EF4-FFF2-40B4-BE49-F238E27FC236}">
                <a16:creationId xmlns:a16="http://schemas.microsoft.com/office/drawing/2014/main" id="{7FF56F3C-EE59-4FC2-8C0E-59FD76D4B359}"/>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sadržaj izrađen prema ishodima Modula 2, NN 12/2025.</a:t>
            </a:r>
          </a:p>
        </p:txBody>
      </p:sp>
      <p:sp>
        <p:nvSpPr>
          <p:cNvPr id="9" name="tag-23">
            <a:extLst xmlns:a="http://schemas.openxmlformats.org/drawingml/2006/main">
              <a:ext uri="{FF2B5EF4-FFF2-40B4-BE49-F238E27FC236}">
                <a16:creationId xmlns:a16="http://schemas.microsoft.com/office/drawing/2014/main" id="{51D3097E-11AC-46AC-AF05-1FA128F143FE}"/>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89F717EA-16E6-48E5-B735-B4EB202549BC}"/>
              </a:ext>
            </a:extLst>
          </p:cNvPr>
          <p:cNvSpPr>
            <a:spLocks xmlns:a="http://schemas.openxmlformats.org/drawingml/2006/main" noGrp="1"/>
          </p:cNvSpPr>
          <p:nvPr/>
        </p:nvSpPr>
        <p:spPr>
          <a:xfrm xmlns:a="http://schemas.openxmlformats.org/drawingml/2006/main">
            <a:off x="1200150" y="3943350"/>
            <a:ext cx="80010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1" name="duo-label-126-414">
            <a:extLst xmlns:a="http://schemas.openxmlformats.org/drawingml/2006/main">
              <a:ext uri="{FF2B5EF4-FFF2-40B4-BE49-F238E27FC236}">
                <a16:creationId xmlns:a16="http://schemas.microsoft.com/office/drawing/2014/main" id="{4E081C3B-DFC8-4BCE-B986-302896D86452}"/>
              </a:ext>
            </a:extLst>
          </p:cNvPr>
          <p:cNvSpPr>
            <a:spLocks xmlns:a="http://schemas.openxmlformats.org/drawingml/2006/main" noGrp="1"/>
          </p:cNvSpPr>
          <p:nvPr/>
        </p:nvSpPr>
        <p:spPr>
          <a:xfrm xmlns:a="http://schemas.openxmlformats.org/drawingml/2006/main">
            <a:off x="1200150" y="4133850"/>
            <a:ext cx="6667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SCENARIJ A  /  STAN</a:t>
            </a:r>
          </a:p>
        </p:txBody>
      </p:sp>
      <p:sp>
        <p:nvSpPr>
          <p:cNvPr id="12" name="duo-title-126-414">
            <a:extLst xmlns:a="http://schemas.openxmlformats.org/drawingml/2006/main">
              <a:ext uri="{FF2B5EF4-FFF2-40B4-BE49-F238E27FC236}">
                <a16:creationId xmlns:a16="http://schemas.microsoft.com/office/drawing/2014/main" id="{A4F96818-FC81-4A67-8010-E0732E9BE97F}"/>
              </a:ext>
            </a:extLst>
          </p:cNvPr>
          <p:cNvSpPr>
            <a:spLocks xmlns:a="http://schemas.openxmlformats.org/drawingml/2006/main" noGrp="1"/>
          </p:cNvSpPr>
          <p:nvPr/>
        </p:nvSpPr>
        <p:spPr>
          <a:xfrm xmlns:a="http://schemas.openxmlformats.org/drawingml/2006/main">
            <a:off x="1200150" y="4562475"/>
            <a:ext cx="6667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Grijalica uz zavjesu</a:t>
            </a:r>
          </a:p>
        </p:txBody>
      </p:sp>
      <p:sp>
        <p:nvSpPr>
          <p:cNvPr id="13" name="duo-copy-126-414">
            <a:extLst xmlns:a="http://schemas.openxmlformats.org/drawingml/2006/main">
              <a:ext uri="{FF2B5EF4-FFF2-40B4-BE49-F238E27FC236}">
                <a16:creationId xmlns:a16="http://schemas.microsoft.com/office/drawing/2014/main" id="{06B62353-8A37-4E71-942E-278252BDD356}"/>
              </a:ext>
            </a:extLst>
          </p:cNvPr>
          <p:cNvSpPr>
            <a:spLocks xmlns:a="http://schemas.openxmlformats.org/drawingml/2006/main" noGrp="1"/>
          </p:cNvSpPr>
          <p:nvPr/>
        </p:nvSpPr>
        <p:spPr>
          <a:xfrm xmlns:a="http://schemas.openxmlformats.org/drawingml/2006/main">
            <a:off x="1200150" y="5105400"/>
            <a:ext cx="666750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Ukloniti zapaljivi materijal od izvora topline i ne ostavljati uređaj bez nadzora.</a:t>
            </a:r>
          </a:p>
        </p:txBody>
      </p:sp>
      <p:sp>
        <p:nvSpPr>
          <p:cNvPr id="14" name="">
            <a:extLst xmlns:a="http://schemas.openxmlformats.org/drawingml/2006/main">
              <a:ext uri="{FF2B5EF4-FFF2-40B4-BE49-F238E27FC236}">
                <a16:creationId xmlns:a16="http://schemas.microsoft.com/office/drawing/2014/main" id="{A3B626C5-6558-41BF-90B6-35E2D80C9786}"/>
              </a:ext>
            </a:extLst>
          </p:cNvPr>
          <p:cNvSpPr>
            <a:spLocks xmlns:a="http://schemas.openxmlformats.org/drawingml/2006/main" noGrp="1"/>
          </p:cNvSpPr>
          <p:nvPr/>
        </p:nvSpPr>
        <p:spPr>
          <a:xfrm xmlns:a="http://schemas.openxmlformats.org/drawingml/2006/main">
            <a:off x="8896350" y="3943350"/>
            <a:ext cx="80010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15" name="duo-label-934-414">
            <a:extLst xmlns:a="http://schemas.openxmlformats.org/drawingml/2006/main">
              <a:ext uri="{FF2B5EF4-FFF2-40B4-BE49-F238E27FC236}">
                <a16:creationId xmlns:a16="http://schemas.microsoft.com/office/drawing/2014/main" id="{567E5FD3-C12C-4E73-8B5F-22F7F170440F}"/>
              </a:ext>
            </a:extLst>
          </p:cNvPr>
          <p:cNvSpPr>
            <a:spLocks xmlns:a="http://schemas.openxmlformats.org/drawingml/2006/main" noGrp="1"/>
          </p:cNvSpPr>
          <p:nvPr/>
        </p:nvSpPr>
        <p:spPr>
          <a:xfrm xmlns:a="http://schemas.openxmlformats.org/drawingml/2006/main">
            <a:off x="8896350" y="4133850"/>
            <a:ext cx="6667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SCENARIJ B  /  DOM</a:t>
            </a:r>
          </a:p>
        </p:txBody>
      </p:sp>
      <p:sp>
        <p:nvSpPr>
          <p:cNvPr id="16" name="duo-title-934-414">
            <a:extLst xmlns:a="http://schemas.openxmlformats.org/drawingml/2006/main">
              <a:ext uri="{FF2B5EF4-FFF2-40B4-BE49-F238E27FC236}">
                <a16:creationId xmlns:a16="http://schemas.microsoft.com/office/drawing/2014/main" id="{A19EF022-5E93-4F3F-9060-7B6FDDCC94A7}"/>
              </a:ext>
            </a:extLst>
          </p:cNvPr>
          <p:cNvSpPr>
            <a:spLocks xmlns:a="http://schemas.openxmlformats.org/drawingml/2006/main" noGrp="1"/>
          </p:cNvSpPr>
          <p:nvPr/>
        </p:nvSpPr>
        <p:spPr>
          <a:xfrm xmlns:a="http://schemas.openxmlformats.org/drawingml/2006/main">
            <a:off x="8896350" y="4562475"/>
            <a:ext cx="6667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Kutije pred izlazom</a:t>
            </a:r>
          </a:p>
        </p:txBody>
      </p:sp>
      <p:sp>
        <p:nvSpPr>
          <p:cNvPr id="17" name="duo-copy-934-414">
            <a:extLst xmlns:a="http://schemas.openxmlformats.org/drawingml/2006/main">
              <a:ext uri="{FF2B5EF4-FFF2-40B4-BE49-F238E27FC236}">
                <a16:creationId xmlns:a16="http://schemas.microsoft.com/office/drawing/2014/main" id="{B0AB34F6-19A4-483F-BA64-50CF6D3732EF}"/>
              </a:ext>
            </a:extLst>
          </p:cNvPr>
          <p:cNvSpPr>
            <a:spLocks xmlns:a="http://schemas.openxmlformats.org/drawingml/2006/main" noGrp="1"/>
          </p:cNvSpPr>
          <p:nvPr/>
        </p:nvSpPr>
        <p:spPr>
          <a:xfrm xmlns:a="http://schemas.openxmlformats.org/drawingml/2006/main">
            <a:off x="8896350" y="5105400"/>
            <a:ext cx="666750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Odmah osloboditi put evakuacije i održavati pristup opremi.</a:t>
            </a:r>
          </a:p>
        </p:txBody>
      </p:sp>
      <p:sp>
        <p:nvSpPr>
          <p:cNvPr id="18" name="">
            <a:extLst xmlns:a="http://schemas.openxmlformats.org/drawingml/2006/main">
              <a:ext uri="{FF2B5EF4-FFF2-40B4-BE49-F238E27FC236}">
                <a16:creationId xmlns:a16="http://schemas.microsoft.com/office/drawing/2014/main" id="{44214817-FC37-442E-8F90-6DE994A83449}"/>
              </a:ext>
            </a:extLst>
          </p:cNvPr>
          <p:cNvSpPr>
            <a:spLocks xmlns:a="http://schemas.openxmlformats.org/drawingml/2006/main" noGrp="1"/>
          </p:cNvSpPr>
          <p:nvPr/>
        </p:nvSpPr>
        <p:spPr>
          <a:xfrm xmlns:a="http://schemas.openxmlformats.org/drawingml/2006/main">
            <a:off x="1200150" y="7486650"/>
            <a:ext cx="138112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9" name="scenario-link">
            <a:extLst xmlns:a="http://schemas.openxmlformats.org/drawingml/2006/main">
              <a:ext uri="{FF2B5EF4-FFF2-40B4-BE49-F238E27FC236}">
                <a16:creationId xmlns:a16="http://schemas.microsoft.com/office/drawing/2014/main" id="{E152B901-B6A0-4CCE-BAEC-C68B33C7DC98}"/>
              </a:ext>
            </a:extLst>
          </p:cNvPr>
          <p:cNvSpPr>
            <a:spLocks xmlns:a="http://schemas.openxmlformats.org/drawingml/2006/main" noGrp="1"/>
          </p:cNvSpPr>
          <p:nvPr/>
        </p:nvSpPr>
        <p:spPr>
          <a:xfrm xmlns:a="http://schemas.openxmlformats.org/drawingml/2006/main">
            <a:off x="1200150" y="7848600"/>
            <a:ext cx="2381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POVEZNICA</a:t>
            </a:r>
          </a:p>
        </p:txBody>
      </p:sp>
      <p:sp>
        <p:nvSpPr>
          <p:cNvPr id="20" name="scenario-rule">
            <a:extLst xmlns:a="http://schemas.openxmlformats.org/drawingml/2006/main">
              <a:ext uri="{FF2B5EF4-FFF2-40B4-BE49-F238E27FC236}">
                <a16:creationId xmlns:a16="http://schemas.microsoft.com/office/drawing/2014/main" id="{50B7CA20-1297-4F27-83F3-367DDB8F8D4C}"/>
              </a:ext>
            </a:extLst>
          </p:cNvPr>
          <p:cNvSpPr>
            <a:spLocks xmlns:a="http://schemas.openxmlformats.org/drawingml/2006/main" noGrp="1"/>
          </p:cNvSpPr>
          <p:nvPr/>
        </p:nvSpPr>
        <p:spPr>
          <a:xfrm xmlns:a="http://schemas.openxmlformats.org/drawingml/2006/main">
            <a:off x="3695700" y="7772400"/>
            <a:ext cx="11334750" cy="4000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175" b="1">
                <a:solidFill>
                  <a:srgbClr val="101B26"/>
                </a:solidFill>
                <a:latin typeface="Segoe UI"/>
                <a:ea typeface="Segoe UI"/>
                <a:cs typeface="Segoe UI"/>
              </a:defRPr>
            </a:pPr>
            <a:r>
              <a:t>Najprije ukloni opasnost koja ugrožava ljude ili njihov siguran izlaz.</a:t>
            </a:r>
          </a:p>
        </p:txBody>
      </p:sp>
    </p:spTree>
    <p:extLst>
      <p:ext uri="{BB962C8B-B14F-4D97-AF65-F5344CB8AC3E}">
        <p14:creationId xmlns:p14="http://schemas.microsoft.com/office/powerpoint/2010/main" val="1503840488"/>
      </p:ext>
    </p:extLst>
  </p:cSld>
</p:sld>
</file>

<file path=ppt/slides/slide24.xml><?xml version="1.0" encoding="utf-8"?>
<p:sld xmlns:p="http://schemas.openxmlformats.org/presentationml/2006/main">
  <p:cSld>
    <p:bg>
      <p:bgPr>
        <a:solidFill xmlns:a="http://schemas.openxmlformats.org/drawingml/2006/main">
          <a:srgbClr val="101B26"/>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F49A1F7D-3DA0-44C2-A1E8-6783504737AA}"/>
              </a:ext>
            </a:extLst>
          </p:cNvPr>
          <p:cNvSpPr>
            <a:spLocks xmlns:a="http://schemas.openxmlformats.org/drawingml/2006/main" noGrp="1"/>
          </p:cNvSpPr>
          <p:nvPr/>
        </p:nvSpPr>
        <p:spPr>
          <a:xfrm xmlns:a="http://schemas.openxmlformats.org/drawingml/2006/main">
            <a:off x="0" y="0"/>
            <a:ext cx="2857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
            <a:extLst xmlns:a="http://schemas.openxmlformats.org/drawingml/2006/main">
              <a:ext uri="{FF2B5EF4-FFF2-40B4-BE49-F238E27FC236}">
                <a16:creationId xmlns:a16="http://schemas.microsoft.com/office/drawing/2014/main" id="{4DDE078C-46FF-476A-A58F-F385092B4BFC}"/>
              </a:ext>
            </a:extLst>
          </p:cNvPr>
          <p:cNvSpPr>
            <a:spLocks xmlns:a="http://schemas.openxmlformats.org/drawingml/2006/main" noGrp="1"/>
          </p:cNvSpPr>
          <p:nvPr/>
        </p:nvSpPr>
        <p:spPr>
          <a:xfrm xmlns:a="http://schemas.openxmlformats.org/drawingml/2006/main">
            <a:off x="990600" y="7467600"/>
            <a:ext cx="16287750" cy="19050"/>
          </a:xfrm>
          <a:prstGeom xmlns:a="http://schemas.openxmlformats.org/drawingml/2006/main" prst="rect">
            <a:avLst/>
          </a:prstGeom>
          <a:solidFill xmlns:a="http://schemas.openxmlformats.org/drawingml/2006/main">
            <a:srgbClr val="34414C"/>
          </a:solidFill>
          <a:ln xmlns:a="http://schemas.openxmlformats.org/drawingml/2006/main" w="0">
            <a:solidFill>
              <a:srgbClr val="34414C"/>
            </a:solidFill>
            <a:prstDash val="solid"/>
          </a:ln>
        </p:spPr>
      </p:sp>
      <p:sp>
        <p:nvSpPr>
          <p:cNvPr id="3" name="">
            <a:extLst xmlns:a="http://schemas.openxmlformats.org/drawingml/2006/main">
              <a:ext uri="{FF2B5EF4-FFF2-40B4-BE49-F238E27FC236}">
                <a16:creationId xmlns:a16="http://schemas.microsoft.com/office/drawing/2014/main" id="{B8CDFCDE-E0CD-496F-81C7-A45C9360B812}"/>
              </a:ext>
            </a:extLst>
          </p:cNvPr>
          <p:cNvSpPr>
            <a:spLocks xmlns:a="http://schemas.openxmlformats.org/drawingml/2006/main" noGrp="1"/>
          </p:cNvSpPr>
          <p:nvPr/>
        </p:nvSpPr>
        <p:spPr>
          <a:xfrm xmlns:a="http://schemas.openxmlformats.org/drawingml/2006/main">
            <a:off x="990600" y="7467600"/>
            <a:ext cx="39052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4" name="sec-eye-24">
            <a:extLst xmlns:a="http://schemas.openxmlformats.org/drawingml/2006/main">
              <a:ext uri="{FF2B5EF4-FFF2-40B4-BE49-F238E27FC236}">
                <a16:creationId xmlns:a16="http://schemas.microsoft.com/office/drawing/2014/main" id="{86911270-C3F8-494D-8A93-E78358CC0FDF}"/>
              </a:ext>
            </a:extLst>
          </p:cNvPr>
          <p:cNvSpPr>
            <a:spLocks xmlns:a="http://schemas.openxmlformats.org/drawingml/2006/main" noGrp="1"/>
          </p:cNvSpPr>
          <p:nvPr/>
        </p:nvSpPr>
        <p:spPr>
          <a:xfrm xmlns:a="http://schemas.openxmlformats.org/drawingml/2006/main">
            <a:off x="990600" y="704850"/>
            <a:ext cx="857250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F15A4D"/>
                </a:solidFill>
                <a:latin typeface="Bahnschrift"/>
                <a:ea typeface="Bahnschrift"/>
                <a:cs typeface="Bahnschrift"/>
              </a:defRPr>
            </a:pPr>
            <a:r>
              <a:t>PROTUPOŽARNA PREVENTIVA</a:t>
            </a:r>
          </a:p>
        </p:txBody>
      </p:sp>
      <p:sp>
        <p:nvSpPr>
          <p:cNvPr id="5" name="sec-page-24">
            <a:extLst xmlns:a="http://schemas.openxmlformats.org/drawingml/2006/main">
              <a:ext uri="{FF2B5EF4-FFF2-40B4-BE49-F238E27FC236}">
                <a16:creationId xmlns:a16="http://schemas.microsoft.com/office/drawing/2014/main" id="{9DD85D75-7AEC-416C-9C5D-EFA4F434DCA0}"/>
              </a:ext>
            </a:extLst>
          </p:cNvPr>
          <p:cNvSpPr>
            <a:spLocks xmlns:a="http://schemas.openxmlformats.org/drawingml/2006/main" noGrp="1"/>
          </p:cNvSpPr>
          <p:nvPr/>
        </p:nvSpPr>
        <p:spPr>
          <a:xfrm xmlns:a="http://schemas.openxmlformats.org/drawingml/2006/main">
            <a:off x="16002000" y="704850"/>
            <a:ext cx="1238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AAB2B8"/>
                </a:solidFill>
                <a:latin typeface="Bahnschrift"/>
                <a:ea typeface="Bahnschrift"/>
                <a:cs typeface="Bahnschrift"/>
              </a:defRPr>
            </a:pPr>
            <a:r>
              <a:t>24 / 36</a:t>
            </a:r>
          </a:p>
        </p:txBody>
      </p:sp>
      <p:sp>
        <p:nvSpPr>
          <p:cNvPr id="6" name="sec-number-24">
            <a:extLst xmlns:a="http://schemas.openxmlformats.org/drawingml/2006/main">
              <a:ext uri="{FF2B5EF4-FFF2-40B4-BE49-F238E27FC236}">
                <a16:creationId xmlns:a16="http://schemas.microsoft.com/office/drawing/2014/main" id="{6055D458-032A-491F-BE82-6C61D17F8F82}"/>
              </a:ext>
            </a:extLst>
          </p:cNvPr>
          <p:cNvSpPr>
            <a:spLocks xmlns:a="http://schemas.openxmlformats.org/drawingml/2006/main" noGrp="1"/>
          </p:cNvSpPr>
          <p:nvPr/>
        </p:nvSpPr>
        <p:spPr>
          <a:xfrm xmlns:a="http://schemas.openxmlformats.org/drawingml/2006/main">
            <a:off x="990600" y="1733550"/>
            <a:ext cx="3810000" cy="1943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0" b="1">
                <a:solidFill>
                  <a:srgbClr val="C92E2B"/>
                </a:solidFill>
                <a:latin typeface="Bahnschrift"/>
                <a:ea typeface="Bahnschrift"/>
                <a:cs typeface="Bahnschrift"/>
              </a:defRPr>
            </a:pPr>
            <a:r>
              <a:t>04</a:t>
            </a:r>
          </a:p>
        </p:txBody>
      </p:sp>
      <p:sp>
        <p:nvSpPr>
          <p:cNvPr id="7" name="sec-title-24">
            <a:extLst xmlns:a="http://schemas.openxmlformats.org/drawingml/2006/main">
              <a:ext uri="{FF2B5EF4-FFF2-40B4-BE49-F238E27FC236}">
                <a16:creationId xmlns:a16="http://schemas.microsoft.com/office/drawing/2014/main" id="{6D13E6CB-2258-4AA1-B77C-214251219E66}"/>
              </a:ext>
            </a:extLst>
          </p:cNvPr>
          <p:cNvSpPr>
            <a:spLocks xmlns:a="http://schemas.openxmlformats.org/drawingml/2006/main" noGrp="1"/>
          </p:cNvSpPr>
          <p:nvPr/>
        </p:nvSpPr>
        <p:spPr>
          <a:xfrm xmlns:a="http://schemas.openxmlformats.org/drawingml/2006/main">
            <a:off x="990600" y="3695700"/>
            <a:ext cx="14287500" cy="7620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4800" b="1">
                <a:solidFill>
                  <a:srgbClr val="FCFBF8"/>
                </a:solidFill>
                <a:latin typeface="Bahnschrift"/>
                <a:ea typeface="Bahnschrift"/>
                <a:cs typeface="Bahnschrift"/>
              </a:defRPr>
            </a:pPr>
            <a:r>
              <a:t>Poljoprivreda i šumarstvo</a:t>
            </a:r>
          </a:p>
        </p:txBody>
      </p:sp>
      <p:sp>
        <p:nvSpPr>
          <p:cNvPr id="8" name="sec-promise-24">
            <a:extLst xmlns:a="http://schemas.openxmlformats.org/drawingml/2006/main">
              <a:ext uri="{FF2B5EF4-FFF2-40B4-BE49-F238E27FC236}">
                <a16:creationId xmlns:a16="http://schemas.microsoft.com/office/drawing/2014/main" id="{0EADC909-DBBF-415A-9A86-977EC76F406D}"/>
              </a:ext>
            </a:extLst>
          </p:cNvPr>
          <p:cNvSpPr>
            <a:spLocks xmlns:a="http://schemas.openxmlformats.org/drawingml/2006/main" noGrp="1"/>
          </p:cNvSpPr>
          <p:nvPr/>
        </p:nvSpPr>
        <p:spPr>
          <a:xfrm xmlns:a="http://schemas.openxmlformats.org/drawingml/2006/main">
            <a:off x="990600" y="5562600"/>
            <a:ext cx="12382500" cy="4000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a:solidFill>
                  <a:srgbClr val="C5CDD2"/>
                </a:solidFill>
                <a:latin typeface="Segoe UI"/>
                <a:ea typeface="Segoe UI"/>
                <a:cs typeface="Segoe UI"/>
              </a:defRPr>
            </a:pPr>
            <a:r>
              <a:t>Na otvorenom prostoru iskra brzo postaje događaj većih razmjera, osobito uz suhoću i vjetar.</a:t>
            </a:r>
          </a:p>
        </p:txBody>
      </p:sp>
      <p:sp>
        <p:nvSpPr>
          <p:cNvPr id="9" name="sec-course-24">
            <a:extLst xmlns:a="http://schemas.openxmlformats.org/drawingml/2006/main">
              <a:ext uri="{FF2B5EF4-FFF2-40B4-BE49-F238E27FC236}">
                <a16:creationId xmlns:a16="http://schemas.microsoft.com/office/drawing/2014/main" id="{D1116FAD-3984-4B6B-95BD-AFE09A6D0BBB}"/>
              </a:ext>
            </a:extLst>
          </p:cNvPr>
          <p:cNvSpPr>
            <a:spLocks xmlns:a="http://schemas.openxmlformats.org/drawingml/2006/main" noGrp="1"/>
          </p:cNvSpPr>
          <p:nvPr/>
        </p:nvSpPr>
        <p:spPr>
          <a:xfrm xmlns:a="http://schemas.openxmlformats.org/drawingml/2006/main">
            <a:off x="990600" y="7829550"/>
            <a:ext cx="6667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b="1">
                <a:solidFill>
                  <a:srgbClr val="C5CDD2"/>
                </a:solidFill>
                <a:latin typeface="Segoe UI"/>
                <a:ea typeface="Segoe UI"/>
                <a:cs typeface="Segoe UI"/>
              </a:defRPr>
            </a:pPr>
            <a:r>
              <a:t>TEORIJA  /  PREPOZNAJ - UKLONI - DOJAVI</a:t>
            </a:r>
          </a:p>
        </p:txBody>
      </p:sp>
      <p:sp>
        <p:nvSpPr>
          <p:cNvPr id="10" name="sec-tag-24">
            <a:extLst xmlns:a="http://schemas.openxmlformats.org/drawingml/2006/main">
              <a:ext uri="{FF2B5EF4-FFF2-40B4-BE49-F238E27FC236}">
                <a16:creationId xmlns:a16="http://schemas.microsoft.com/office/drawing/2014/main" id="{17A8EC73-8CBE-4651-981F-E92766E8DC07}"/>
              </a:ext>
            </a:extLst>
          </p:cNvPr>
          <p:cNvSpPr>
            <a:spLocks xmlns:a="http://schemas.openxmlformats.org/drawingml/2006/main" noGrp="1"/>
          </p:cNvSpPr>
          <p:nvPr/>
        </p:nvSpPr>
        <p:spPr>
          <a:xfrm xmlns:a="http://schemas.openxmlformats.org/drawingml/2006/main">
            <a:off x="15240000" y="7829550"/>
            <a:ext cx="200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F15A4D"/>
                </a:solidFill>
                <a:latin typeface="Segoe UI"/>
                <a:ea typeface="Segoe UI"/>
                <a:cs typeface="Segoe UI"/>
              </a:defRPr>
            </a:pPr>
            <a:r>
              <a:t>MODUL 2</a:t>
            </a:r>
          </a:p>
        </p:txBody>
      </p:sp>
    </p:spTree>
    <p:extLst>
      <p:ext uri="{BB962C8B-B14F-4D97-AF65-F5344CB8AC3E}">
        <p14:creationId xmlns:p14="http://schemas.microsoft.com/office/powerpoint/2010/main" val="1863698357"/>
      </p:ext>
    </p:extLst>
  </p:cSld>
</p:sld>
</file>

<file path=ppt/slides/slide25.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CC8258D6-9C80-4EA9-BDCB-61CB25B726D6}"/>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5">
            <a:extLst xmlns:a="http://schemas.openxmlformats.org/drawingml/2006/main">
              <a:ext uri="{FF2B5EF4-FFF2-40B4-BE49-F238E27FC236}">
                <a16:creationId xmlns:a16="http://schemas.microsoft.com/office/drawing/2014/main" id="{DB1BFB91-7E03-4310-AA16-70AE76A973CE}"/>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POLJOPRIVREDA I ŠUMARSTVO  /  PREGLED</a:t>
            </a:r>
          </a:p>
        </p:txBody>
      </p:sp>
      <p:sp>
        <p:nvSpPr>
          <p:cNvPr id="3" name="page-25">
            <a:extLst xmlns:a="http://schemas.openxmlformats.org/drawingml/2006/main">
              <a:ext uri="{FF2B5EF4-FFF2-40B4-BE49-F238E27FC236}">
                <a16:creationId xmlns:a16="http://schemas.microsoft.com/office/drawing/2014/main" id="{1DC00C5D-2C66-4389-A0CD-0B1B687775D4}"/>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25 / 36</a:t>
            </a:r>
          </a:p>
        </p:txBody>
      </p:sp>
      <p:sp>
        <p:nvSpPr>
          <p:cNvPr id="4" name="title-25">
            <a:extLst xmlns:a="http://schemas.openxmlformats.org/drawingml/2006/main">
              <a:ext uri="{FF2B5EF4-FFF2-40B4-BE49-F238E27FC236}">
                <a16:creationId xmlns:a16="http://schemas.microsoft.com/office/drawing/2014/main" id="{B3388D83-26A0-49A0-9DD6-688955476E82}"/>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Pet glavnih mjera na otvorenom prostoru</a:t>
            </a:r>
          </a:p>
        </p:txBody>
      </p:sp>
      <p:sp>
        <p:nvSpPr>
          <p:cNvPr id="5" name="subtitle-25">
            <a:extLst xmlns:a="http://schemas.openxmlformats.org/drawingml/2006/main">
              <a:ext uri="{FF2B5EF4-FFF2-40B4-BE49-F238E27FC236}">
                <a16:creationId xmlns:a16="http://schemas.microsoft.com/office/drawing/2014/main" id="{C40FE806-1E43-43E6-9034-CFD9C4B7D7CE}"/>
              </a:ext>
            </a:extLst>
          </p:cNvPr>
          <p:cNvSpPr>
            <a:spLocks xmlns:a="http://schemas.openxmlformats.org/drawingml/2006/main" noGrp="1"/>
          </p:cNvSpPr>
          <p:nvPr/>
        </p:nvSpPr>
        <p:spPr>
          <a:xfrm xmlns:a="http://schemas.openxmlformats.org/drawingml/2006/main">
            <a:off x="838200" y="1628775"/>
            <a:ext cx="794385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U sezoni suhoće preventivna mjera mora prethoditi paljenju, radu stroja i širenju vatre.</a:t>
            </a:r>
          </a:p>
        </p:txBody>
      </p:sp>
      <p:sp>
        <p:nvSpPr>
          <p:cNvPr id="6" name="accent-25">
            <a:extLst xmlns:a="http://schemas.openxmlformats.org/drawingml/2006/main">
              <a:ext uri="{FF2B5EF4-FFF2-40B4-BE49-F238E27FC236}">
                <a16:creationId xmlns:a16="http://schemas.microsoft.com/office/drawing/2014/main" id="{FE8995C2-F49D-48B3-B419-C77354F147DB}"/>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477CBD2B-0858-44F7-B9EE-495C157CD48C}"/>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5">
            <a:extLst xmlns:a="http://schemas.openxmlformats.org/drawingml/2006/main">
              <a:ext uri="{FF2B5EF4-FFF2-40B4-BE49-F238E27FC236}">
                <a16:creationId xmlns:a16="http://schemas.microsoft.com/office/drawing/2014/main" id="{049AF3B5-D4EB-4E74-830A-0B5CFE7653F4}"/>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Zakon o zaštiti od požara, NN 92/10 i 114/22, čl. 43.; Program aktivnosti zaštite od požara RH 2026.</a:t>
            </a:r>
          </a:p>
        </p:txBody>
      </p:sp>
      <p:sp>
        <p:nvSpPr>
          <p:cNvPr id="9" name="tag-25">
            <a:extLst xmlns:a="http://schemas.openxmlformats.org/drawingml/2006/main">
              <a:ext uri="{FF2B5EF4-FFF2-40B4-BE49-F238E27FC236}">
                <a16:creationId xmlns:a16="http://schemas.microsoft.com/office/drawing/2014/main" id="{95CEAE82-EFD1-4713-93C4-CFA3ED47BD55}"/>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line-num-1-358">
            <a:extLst xmlns:a="http://schemas.openxmlformats.org/drawingml/2006/main">
              <a:ext uri="{FF2B5EF4-FFF2-40B4-BE49-F238E27FC236}">
                <a16:creationId xmlns:a16="http://schemas.microsoft.com/office/drawing/2014/main" id="{875D800F-93D8-4CCE-AF70-EEEFDEF4F563}"/>
              </a:ext>
            </a:extLst>
          </p:cNvPr>
          <p:cNvSpPr>
            <a:spLocks xmlns:a="http://schemas.openxmlformats.org/drawingml/2006/main" noGrp="1"/>
          </p:cNvSpPr>
          <p:nvPr/>
        </p:nvSpPr>
        <p:spPr>
          <a:xfrm xmlns:a="http://schemas.openxmlformats.org/drawingml/2006/main">
            <a:off x="1066800" y="340995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101B26"/>
                </a:solidFill>
                <a:latin typeface="Bahnschrift"/>
                <a:ea typeface="Bahnschrift"/>
                <a:cs typeface="Bahnschrift"/>
              </a:defRPr>
            </a:pPr>
            <a:r>
              <a:t>01</a:t>
            </a:r>
          </a:p>
        </p:txBody>
      </p:sp>
      <p:sp>
        <p:nvSpPr>
          <p:cNvPr id="11" name="line-title-1-358">
            <a:extLst xmlns:a="http://schemas.openxmlformats.org/drawingml/2006/main">
              <a:ext uri="{FF2B5EF4-FFF2-40B4-BE49-F238E27FC236}">
                <a16:creationId xmlns:a16="http://schemas.microsoft.com/office/drawing/2014/main" id="{10CE2DDC-4CB9-45B5-9F81-88BB4B332312}"/>
              </a:ext>
            </a:extLst>
          </p:cNvPr>
          <p:cNvSpPr>
            <a:spLocks xmlns:a="http://schemas.openxmlformats.org/drawingml/2006/main" noGrp="1"/>
          </p:cNvSpPr>
          <p:nvPr/>
        </p:nvSpPr>
        <p:spPr>
          <a:xfrm xmlns:a="http://schemas.openxmlformats.org/drawingml/2006/main">
            <a:off x="2133600" y="337185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Zabrani rizično paljenje</a:t>
            </a:r>
          </a:p>
        </p:txBody>
      </p:sp>
      <p:sp>
        <p:nvSpPr>
          <p:cNvPr id="12" name="line-copy-1-358">
            <a:extLst xmlns:a="http://schemas.openxmlformats.org/drawingml/2006/main">
              <a:ext uri="{FF2B5EF4-FFF2-40B4-BE49-F238E27FC236}">
                <a16:creationId xmlns:a16="http://schemas.microsoft.com/office/drawing/2014/main" id="{7A7A6D83-17F8-4C9C-B307-3669E454B6AB}"/>
              </a:ext>
            </a:extLst>
          </p:cNvPr>
          <p:cNvSpPr>
            <a:spLocks xmlns:a="http://schemas.openxmlformats.org/drawingml/2006/main" noGrp="1"/>
          </p:cNvSpPr>
          <p:nvPr/>
        </p:nvSpPr>
        <p:spPr>
          <a:xfrm xmlns:a="http://schemas.openxmlformats.org/drawingml/2006/main">
            <a:off x="2133600" y="381000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Ne paliti korov i ostatke protivno lokalnim odlukama i zabranama; bez opušaka i žara.</a:t>
            </a:r>
          </a:p>
        </p:txBody>
      </p:sp>
      <p:sp>
        <p:nvSpPr>
          <p:cNvPr id="13" name="">
            <a:extLst xmlns:a="http://schemas.openxmlformats.org/drawingml/2006/main">
              <a:ext uri="{FF2B5EF4-FFF2-40B4-BE49-F238E27FC236}">
                <a16:creationId xmlns:a16="http://schemas.microsoft.com/office/drawing/2014/main" id="{213F6FAF-BDB1-4E6F-B07A-0924DB46F7E6}"/>
              </a:ext>
            </a:extLst>
          </p:cNvPr>
          <p:cNvSpPr>
            <a:spLocks xmlns:a="http://schemas.openxmlformats.org/drawingml/2006/main" noGrp="1"/>
          </p:cNvSpPr>
          <p:nvPr/>
        </p:nvSpPr>
        <p:spPr>
          <a:xfrm xmlns:a="http://schemas.openxmlformats.org/drawingml/2006/main">
            <a:off x="1066800" y="434340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4" name="line-num-2-464">
            <a:extLst xmlns:a="http://schemas.openxmlformats.org/drawingml/2006/main">
              <a:ext uri="{FF2B5EF4-FFF2-40B4-BE49-F238E27FC236}">
                <a16:creationId xmlns:a16="http://schemas.microsoft.com/office/drawing/2014/main" id="{8E7CA34C-48D7-4BB0-87D0-1CBD42B02971}"/>
              </a:ext>
            </a:extLst>
          </p:cNvPr>
          <p:cNvSpPr>
            <a:spLocks xmlns:a="http://schemas.openxmlformats.org/drawingml/2006/main" noGrp="1"/>
          </p:cNvSpPr>
          <p:nvPr/>
        </p:nvSpPr>
        <p:spPr>
          <a:xfrm xmlns:a="http://schemas.openxmlformats.org/drawingml/2006/main">
            <a:off x="1066800" y="44196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101B26"/>
                </a:solidFill>
                <a:latin typeface="Bahnschrift"/>
                <a:ea typeface="Bahnschrift"/>
                <a:cs typeface="Bahnschrift"/>
              </a:defRPr>
            </a:pPr>
            <a:r>
              <a:t>02</a:t>
            </a:r>
          </a:p>
        </p:txBody>
      </p:sp>
      <p:sp>
        <p:nvSpPr>
          <p:cNvPr id="15" name="line-title-2-464">
            <a:extLst xmlns:a="http://schemas.openxmlformats.org/drawingml/2006/main">
              <a:ext uri="{FF2B5EF4-FFF2-40B4-BE49-F238E27FC236}">
                <a16:creationId xmlns:a16="http://schemas.microsoft.com/office/drawing/2014/main" id="{D09BE638-F0F6-49FA-89A0-9673C38FE32D}"/>
              </a:ext>
            </a:extLst>
          </p:cNvPr>
          <p:cNvSpPr>
            <a:spLocks xmlns:a="http://schemas.openxmlformats.org/drawingml/2006/main" noGrp="1"/>
          </p:cNvSpPr>
          <p:nvPr/>
        </p:nvSpPr>
        <p:spPr>
          <a:xfrm xmlns:a="http://schemas.openxmlformats.org/drawingml/2006/main">
            <a:off x="2133600" y="43815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Pripremi stroj i radilište</a:t>
            </a:r>
          </a:p>
        </p:txBody>
      </p:sp>
      <p:sp>
        <p:nvSpPr>
          <p:cNvPr id="16" name="line-copy-2-464">
            <a:extLst xmlns:a="http://schemas.openxmlformats.org/drawingml/2006/main">
              <a:ext uri="{FF2B5EF4-FFF2-40B4-BE49-F238E27FC236}">
                <a16:creationId xmlns:a16="http://schemas.microsoft.com/office/drawing/2014/main" id="{A223C60E-0182-43D4-8ABE-0CB40C2708F5}"/>
              </a:ext>
            </a:extLst>
          </p:cNvPr>
          <p:cNvSpPr>
            <a:spLocks xmlns:a="http://schemas.openxmlformats.org/drawingml/2006/main" noGrp="1"/>
          </p:cNvSpPr>
          <p:nvPr/>
        </p:nvSpPr>
        <p:spPr>
          <a:xfrm xmlns:a="http://schemas.openxmlformats.org/drawingml/2006/main">
            <a:off x="2133600" y="48196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Očistiti naslage, pregledati vruće dijelove i ukloniti suhi materijal od izvora topline.</a:t>
            </a:r>
          </a:p>
        </p:txBody>
      </p:sp>
      <p:sp>
        <p:nvSpPr>
          <p:cNvPr id="17" name="">
            <a:extLst xmlns:a="http://schemas.openxmlformats.org/drawingml/2006/main">
              <a:ext uri="{FF2B5EF4-FFF2-40B4-BE49-F238E27FC236}">
                <a16:creationId xmlns:a16="http://schemas.microsoft.com/office/drawing/2014/main" id="{3796FB40-9A3E-4DCC-A960-B3F6F1BEE222}"/>
              </a:ext>
            </a:extLst>
          </p:cNvPr>
          <p:cNvSpPr>
            <a:spLocks xmlns:a="http://schemas.openxmlformats.org/drawingml/2006/main" noGrp="1"/>
          </p:cNvSpPr>
          <p:nvPr/>
        </p:nvSpPr>
        <p:spPr>
          <a:xfrm xmlns:a="http://schemas.openxmlformats.org/drawingml/2006/main">
            <a:off x="1066800" y="53530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8" name="line-num-3-570">
            <a:extLst xmlns:a="http://schemas.openxmlformats.org/drawingml/2006/main">
              <a:ext uri="{FF2B5EF4-FFF2-40B4-BE49-F238E27FC236}">
                <a16:creationId xmlns:a16="http://schemas.microsoft.com/office/drawing/2014/main" id="{3C7AF8D6-C8D6-45D0-AAEA-F750E2012D9F}"/>
              </a:ext>
            </a:extLst>
          </p:cNvPr>
          <p:cNvSpPr>
            <a:spLocks xmlns:a="http://schemas.openxmlformats.org/drawingml/2006/main" noGrp="1"/>
          </p:cNvSpPr>
          <p:nvPr/>
        </p:nvSpPr>
        <p:spPr>
          <a:xfrm xmlns:a="http://schemas.openxmlformats.org/drawingml/2006/main">
            <a:off x="1066800" y="542925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101B26"/>
                </a:solidFill>
                <a:latin typeface="Bahnschrift"/>
                <a:ea typeface="Bahnschrift"/>
                <a:cs typeface="Bahnschrift"/>
              </a:defRPr>
            </a:pPr>
            <a:r>
              <a:t>03</a:t>
            </a:r>
          </a:p>
        </p:txBody>
      </p:sp>
      <p:sp>
        <p:nvSpPr>
          <p:cNvPr id="19" name="line-title-3-570">
            <a:extLst xmlns:a="http://schemas.openxmlformats.org/drawingml/2006/main">
              <a:ext uri="{FF2B5EF4-FFF2-40B4-BE49-F238E27FC236}">
                <a16:creationId xmlns:a16="http://schemas.microsoft.com/office/drawing/2014/main" id="{DE567AED-BBD9-424C-AAA7-80FA319B5379}"/>
              </a:ext>
            </a:extLst>
          </p:cNvPr>
          <p:cNvSpPr>
            <a:spLocks xmlns:a="http://schemas.openxmlformats.org/drawingml/2006/main" noGrp="1"/>
          </p:cNvSpPr>
          <p:nvPr/>
        </p:nvSpPr>
        <p:spPr>
          <a:xfrm xmlns:a="http://schemas.openxmlformats.org/drawingml/2006/main">
            <a:off x="2133600" y="539115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Ograniči širenje</a:t>
            </a:r>
          </a:p>
        </p:txBody>
      </p:sp>
      <p:sp>
        <p:nvSpPr>
          <p:cNvPr id="20" name="line-copy-3-570">
            <a:extLst xmlns:a="http://schemas.openxmlformats.org/drawingml/2006/main">
              <a:ext uri="{FF2B5EF4-FFF2-40B4-BE49-F238E27FC236}">
                <a16:creationId xmlns:a16="http://schemas.microsoft.com/office/drawing/2014/main" id="{5EC9C46F-C599-46FC-99BA-77CEAA8BCD61}"/>
              </a:ext>
            </a:extLst>
          </p:cNvPr>
          <p:cNvSpPr>
            <a:spLocks xmlns:a="http://schemas.openxmlformats.org/drawingml/2006/main" noGrp="1"/>
          </p:cNvSpPr>
          <p:nvPr/>
        </p:nvSpPr>
        <p:spPr>
          <a:xfrm xmlns:a="http://schemas.openxmlformats.org/drawingml/2006/main">
            <a:off x="2133600" y="582930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Održavati pristupne puteve, prosjeke i obrađene površine prema planu i uvjetima prostora.</a:t>
            </a:r>
          </a:p>
        </p:txBody>
      </p:sp>
      <p:sp>
        <p:nvSpPr>
          <p:cNvPr id="21" name="">
            <a:extLst xmlns:a="http://schemas.openxmlformats.org/drawingml/2006/main">
              <a:ext uri="{FF2B5EF4-FFF2-40B4-BE49-F238E27FC236}">
                <a16:creationId xmlns:a16="http://schemas.microsoft.com/office/drawing/2014/main" id="{47B32890-7555-4E33-8C7D-FCABC4136823}"/>
              </a:ext>
            </a:extLst>
          </p:cNvPr>
          <p:cNvSpPr>
            <a:spLocks xmlns:a="http://schemas.openxmlformats.org/drawingml/2006/main" noGrp="1"/>
          </p:cNvSpPr>
          <p:nvPr/>
        </p:nvSpPr>
        <p:spPr>
          <a:xfrm xmlns:a="http://schemas.openxmlformats.org/drawingml/2006/main">
            <a:off x="1066800" y="636270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2" name="line-num-4-676">
            <a:extLst xmlns:a="http://schemas.openxmlformats.org/drawingml/2006/main">
              <a:ext uri="{FF2B5EF4-FFF2-40B4-BE49-F238E27FC236}">
                <a16:creationId xmlns:a16="http://schemas.microsoft.com/office/drawing/2014/main" id="{E124DE9E-A790-4895-A10C-5A7F9FC70664}"/>
              </a:ext>
            </a:extLst>
          </p:cNvPr>
          <p:cNvSpPr>
            <a:spLocks xmlns:a="http://schemas.openxmlformats.org/drawingml/2006/main" noGrp="1"/>
          </p:cNvSpPr>
          <p:nvPr/>
        </p:nvSpPr>
        <p:spPr>
          <a:xfrm xmlns:a="http://schemas.openxmlformats.org/drawingml/2006/main">
            <a:off x="1066800" y="64389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101B26"/>
                </a:solidFill>
                <a:latin typeface="Bahnschrift"/>
                <a:ea typeface="Bahnschrift"/>
                <a:cs typeface="Bahnschrift"/>
              </a:defRPr>
            </a:pPr>
            <a:r>
              <a:t>04</a:t>
            </a:r>
          </a:p>
        </p:txBody>
      </p:sp>
      <p:sp>
        <p:nvSpPr>
          <p:cNvPr id="23" name="line-title-4-676">
            <a:extLst xmlns:a="http://schemas.openxmlformats.org/drawingml/2006/main">
              <a:ext uri="{FF2B5EF4-FFF2-40B4-BE49-F238E27FC236}">
                <a16:creationId xmlns:a16="http://schemas.microsoft.com/office/drawing/2014/main" id="{E3243D35-A8C2-4FBA-962F-6802068B39C5}"/>
              </a:ext>
            </a:extLst>
          </p:cNvPr>
          <p:cNvSpPr>
            <a:spLocks xmlns:a="http://schemas.openxmlformats.org/drawingml/2006/main" noGrp="1"/>
          </p:cNvSpPr>
          <p:nvPr/>
        </p:nvSpPr>
        <p:spPr>
          <a:xfrm xmlns:a="http://schemas.openxmlformats.org/drawingml/2006/main">
            <a:off x="2133600" y="64008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Osiguraj sredstva i dojavu</a:t>
            </a:r>
          </a:p>
        </p:txBody>
      </p:sp>
      <p:sp>
        <p:nvSpPr>
          <p:cNvPr id="24" name="line-copy-4-676">
            <a:extLst xmlns:a="http://schemas.openxmlformats.org/drawingml/2006/main">
              <a:ext uri="{FF2B5EF4-FFF2-40B4-BE49-F238E27FC236}">
                <a16:creationId xmlns:a16="http://schemas.microsoft.com/office/drawing/2014/main" id="{AEBFEEA6-4658-4CFA-AF0B-B888730000B0}"/>
              </a:ext>
            </a:extLst>
          </p:cNvPr>
          <p:cNvSpPr>
            <a:spLocks xmlns:a="http://schemas.openxmlformats.org/drawingml/2006/main" noGrp="1"/>
          </p:cNvSpPr>
          <p:nvPr/>
        </p:nvSpPr>
        <p:spPr>
          <a:xfrm xmlns:a="http://schemas.openxmlformats.org/drawingml/2006/main">
            <a:off x="2133600" y="68389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Na radilištu imati odgovarajuća sredstva; omogućiti brz pristup i točnu dojavu.</a:t>
            </a:r>
          </a:p>
        </p:txBody>
      </p:sp>
      <p:sp>
        <p:nvSpPr>
          <p:cNvPr id="25" name="">
            <a:extLst xmlns:a="http://schemas.openxmlformats.org/drawingml/2006/main">
              <a:ext uri="{FF2B5EF4-FFF2-40B4-BE49-F238E27FC236}">
                <a16:creationId xmlns:a16="http://schemas.microsoft.com/office/drawing/2014/main" id="{B0BB8DB5-BB2C-4434-A38A-CD96DBE27E6D}"/>
              </a:ext>
            </a:extLst>
          </p:cNvPr>
          <p:cNvSpPr>
            <a:spLocks xmlns:a="http://schemas.openxmlformats.org/drawingml/2006/main" noGrp="1"/>
          </p:cNvSpPr>
          <p:nvPr/>
        </p:nvSpPr>
        <p:spPr>
          <a:xfrm xmlns:a="http://schemas.openxmlformats.org/drawingml/2006/main">
            <a:off x="1066800" y="73723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6" name="line-num-5-782">
            <a:extLst xmlns:a="http://schemas.openxmlformats.org/drawingml/2006/main">
              <a:ext uri="{FF2B5EF4-FFF2-40B4-BE49-F238E27FC236}">
                <a16:creationId xmlns:a16="http://schemas.microsoft.com/office/drawing/2014/main" id="{4EDACA8E-4A76-4732-B923-FEF87E6A5421}"/>
              </a:ext>
            </a:extLst>
          </p:cNvPr>
          <p:cNvSpPr>
            <a:spLocks xmlns:a="http://schemas.openxmlformats.org/drawingml/2006/main" noGrp="1"/>
          </p:cNvSpPr>
          <p:nvPr/>
        </p:nvSpPr>
        <p:spPr>
          <a:xfrm xmlns:a="http://schemas.openxmlformats.org/drawingml/2006/main">
            <a:off x="1066800" y="744855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05</a:t>
            </a:r>
          </a:p>
        </p:txBody>
      </p:sp>
      <p:sp>
        <p:nvSpPr>
          <p:cNvPr id="27" name="line-title-5-782">
            <a:extLst xmlns:a="http://schemas.openxmlformats.org/drawingml/2006/main">
              <a:ext uri="{FF2B5EF4-FFF2-40B4-BE49-F238E27FC236}">
                <a16:creationId xmlns:a16="http://schemas.microsoft.com/office/drawing/2014/main" id="{E32DE820-5A3D-481E-95E5-450A1B0F8C46}"/>
              </a:ext>
            </a:extLst>
          </p:cNvPr>
          <p:cNvSpPr>
            <a:spLocks xmlns:a="http://schemas.openxmlformats.org/drawingml/2006/main" noGrp="1"/>
          </p:cNvSpPr>
          <p:nvPr/>
        </p:nvSpPr>
        <p:spPr>
          <a:xfrm xmlns:a="http://schemas.openxmlformats.org/drawingml/2006/main">
            <a:off x="2133600" y="741045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Pojačaj mjere pri riziku</a:t>
            </a:r>
          </a:p>
        </p:txBody>
      </p:sp>
      <p:sp>
        <p:nvSpPr>
          <p:cNvPr id="28" name="line-copy-5-782">
            <a:extLst xmlns:a="http://schemas.openxmlformats.org/drawingml/2006/main">
              <a:ext uri="{FF2B5EF4-FFF2-40B4-BE49-F238E27FC236}">
                <a16:creationId xmlns:a16="http://schemas.microsoft.com/office/drawing/2014/main" id="{EC6A9F12-1B22-4768-A9D4-4672665ABBB8}"/>
              </a:ext>
            </a:extLst>
          </p:cNvPr>
          <p:cNvSpPr>
            <a:spLocks xmlns:a="http://schemas.openxmlformats.org/drawingml/2006/main" noGrp="1"/>
          </p:cNvSpPr>
          <p:nvPr/>
        </p:nvSpPr>
        <p:spPr>
          <a:xfrm xmlns:a="http://schemas.openxmlformats.org/drawingml/2006/main">
            <a:off x="2133600" y="784860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Kod žetve i povećane opasnosti provesti procjenu, dežurstvo ili motrilačko-dojavnu službu.</a:t>
            </a:r>
          </a:p>
        </p:txBody>
      </p:sp>
      <p:sp>
        <p:nvSpPr>
          <p:cNvPr id="29" name="">
            <a:extLst xmlns:a="http://schemas.openxmlformats.org/drawingml/2006/main">
              <a:ext uri="{FF2B5EF4-FFF2-40B4-BE49-F238E27FC236}">
                <a16:creationId xmlns:a16="http://schemas.microsoft.com/office/drawing/2014/main" id="{0C7E5B07-63D5-47BA-BB63-FCDEB14E46D4}"/>
              </a:ext>
            </a:extLst>
          </p:cNvPr>
          <p:cNvSpPr>
            <a:spLocks xmlns:a="http://schemas.openxmlformats.org/drawingml/2006/main" noGrp="1"/>
          </p:cNvSpPr>
          <p:nvPr/>
        </p:nvSpPr>
        <p:spPr>
          <a:xfrm xmlns:a="http://schemas.openxmlformats.org/drawingml/2006/main">
            <a:off x="1066800" y="838200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Tree>
    <p:extLst>
      <p:ext uri="{BB962C8B-B14F-4D97-AF65-F5344CB8AC3E}">
        <p14:creationId xmlns:p14="http://schemas.microsoft.com/office/powerpoint/2010/main" val="624191270"/>
      </p:ext>
    </p:extLst>
  </p:cSld>
</p:sld>
</file>

<file path=ppt/slides/slide26.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3A853271-DA65-4B18-8D00-DB40CF2E17D1}"/>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6">
            <a:extLst xmlns:a="http://schemas.openxmlformats.org/drawingml/2006/main">
              <a:ext uri="{FF2B5EF4-FFF2-40B4-BE49-F238E27FC236}">
                <a16:creationId xmlns:a16="http://schemas.microsoft.com/office/drawing/2014/main" id="{7E4B8F05-CF47-4F46-A8BE-35FC67E92AC4}"/>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POLJOPRIVREDA</a:t>
            </a:r>
          </a:p>
        </p:txBody>
      </p:sp>
      <p:sp>
        <p:nvSpPr>
          <p:cNvPr id="3" name="page-26">
            <a:extLst xmlns:a="http://schemas.openxmlformats.org/drawingml/2006/main">
              <a:ext uri="{FF2B5EF4-FFF2-40B4-BE49-F238E27FC236}">
                <a16:creationId xmlns:a16="http://schemas.microsoft.com/office/drawing/2014/main" id="{02F670E7-F8C5-4208-B7A0-3CBD9A4EEA9C}"/>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26 / 36</a:t>
            </a:r>
          </a:p>
        </p:txBody>
      </p:sp>
      <p:sp>
        <p:nvSpPr>
          <p:cNvPr id="4" name="title-26">
            <a:extLst xmlns:a="http://schemas.openxmlformats.org/drawingml/2006/main">
              <a:ext uri="{FF2B5EF4-FFF2-40B4-BE49-F238E27FC236}">
                <a16:creationId xmlns:a16="http://schemas.microsoft.com/office/drawing/2014/main" id="{6A2C2DE0-B87A-46F8-A449-BEF129FB7E30}"/>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Žetva i suhi biljni ostatak</a:t>
            </a:r>
          </a:p>
        </p:txBody>
      </p:sp>
      <p:sp>
        <p:nvSpPr>
          <p:cNvPr id="5" name="subtitle-26">
            <a:extLst xmlns:a="http://schemas.openxmlformats.org/drawingml/2006/main">
              <a:ext uri="{FF2B5EF4-FFF2-40B4-BE49-F238E27FC236}">
                <a16:creationId xmlns:a16="http://schemas.microsoft.com/office/drawing/2014/main" id="{AB700B13-9A7F-492D-A10D-59692213B205}"/>
              </a:ext>
            </a:extLst>
          </p:cNvPr>
          <p:cNvSpPr>
            <a:spLocks xmlns:a="http://schemas.openxmlformats.org/drawingml/2006/main" noGrp="1"/>
          </p:cNvSpPr>
          <p:nvPr/>
        </p:nvSpPr>
        <p:spPr>
          <a:xfrm xmlns:a="http://schemas.openxmlformats.org/drawingml/2006/main">
            <a:off x="838200" y="1628775"/>
            <a:ext cx="6619875"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Stroj, gorivo i suha masa čine kombinaciju koja traži pregled i disciplinu.</a:t>
            </a:r>
          </a:p>
        </p:txBody>
      </p:sp>
      <p:sp>
        <p:nvSpPr>
          <p:cNvPr id="6" name="accent-26">
            <a:extLst xmlns:a="http://schemas.openxmlformats.org/drawingml/2006/main">
              <a:ext uri="{FF2B5EF4-FFF2-40B4-BE49-F238E27FC236}">
                <a16:creationId xmlns:a16="http://schemas.microsoft.com/office/drawing/2014/main" id="{55B0EAD7-4D46-4B43-A961-292E8E6118C8}"/>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82101497-0CAE-4058-B0D1-D3D214CA8526}"/>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6">
            <a:extLst xmlns:a="http://schemas.openxmlformats.org/drawingml/2006/main">
              <a:ext uri="{FF2B5EF4-FFF2-40B4-BE49-F238E27FC236}">
                <a16:creationId xmlns:a16="http://schemas.microsoft.com/office/drawing/2014/main" id="{2D0CF596-14B4-4CFF-AF45-57BE22528F80}"/>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Zakon o zaštiti od požara, NN 92/10 i 114/22, čl. 43.; Program aktivnosti zaštite od požara RH 2026.</a:t>
            </a:r>
          </a:p>
        </p:txBody>
      </p:sp>
      <p:sp>
        <p:nvSpPr>
          <p:cNvPr id="9" name="tag-26">
            <a:extLst xmlns:a="http://schemas.openxmlformats.org/drawingml/2006/main">
              <a:ext uri="{FF2B5EF4-FFF2-40B4-BE49-F238E27FC236}">
                <a16:creationId xmlns:a16="http://schemas.microsoft.com/office/drawing/2014/main" id="{2BBC3063-364A-4F2A-B7AB-84083C51E44E}"/>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farm-num-0">
            <a:extLst xmlns:a="http://schemas.openxmlformats.org/drawingml/2006/main">
              <a:ext uri="{FF2B5EF4-FFF2-40B4-BE49-F238E27FC236}">
                <a16:creationId xmlns:a16="http://schemas.microsoft.com/office/drawing/2014/main" id="{041BE5C1-E827-4D1A-9347-16694C9E13A5}"/>
              </a:ext>
            </a:extLst>
          </p:cNvPr>
          <p:cNvSpPr>
            <a:spLocks xmlns:a="http://schemas.openxmlformats.org/drawingml/2006/main" noGrp="1"/>
          </p:cNvSpPr>
          <p:nvPr/>
        </p:nvSpPr>
        <p:spPr>
          <a:xfrm xmlns:a="http://schemas.openxmlformats.org/drawingml/2006/main">
            <a:off x="1143000" y="4191000"/>
            <a:ext cx="666750" cy="247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75" b="1">
                <a:solidFill>
                  <a:srgbClr val="C92E2B"/>
                </a:solidFill>
                <a:latin typeface="Bahnschrift"/>
                <a:ea typeface="Bahnschrift"/>
                <a:cs typeface="Bahnschrift"/>
              </a:defRPr>
            </a:pPr>
            <a:r>
              <a:t>01</a:t>
            </a:r>
          </a:p>
        </p:txBody>
      </p:sp>
      <p:sp>
        <p:nvSpPr>
          <p:cNvPr id="11" name="">
            <a:extLst xmlns:a="http://schemas.openxmlformats.org/drawingml/2006/main">
              <a:ext uri="{FF2B5EF4-FFF2-40B4-BE49-F238E27FC236}">
                <a16:creationId xmlns:a16="http://schemas.microsoft.com/office/drawing/2014/main" id="{7CD00C19-0771-4148-A40C-D7689B984F8C}"/>
              </a:ext>
            </a:extLst>
          </p:cNvPr>
          <p:cNvSpPr>
            <a:spLocks xmlns:a="http://schemas.openxmlformats.org/drawingml/2006/main" noGrp="1"/>
          </p:cNvSpPr>
          <p:nvPr/>
        </p:nvSpPr>
        <p:spPr>
          <a:xfrm xmlns:a="http://schemas.openxmlformats.org/drawingml/2006/main">
            <a:off x="1143000" y="4667250"/>
            <a:ext cx="26670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2" name="farm-title-0">
            <a:extLst xmlns:a="http://schemas.openxmlformats.org/drawingml/2006/main">
              <a:ext uri="{FF2B5EF4-FFF2-40B4-BE49-F238E27FC236}">
                <a16:creationId xmlns:a16="http://schemas.microsoft.com/office/drawing/2014/main" id="{3B979C53-9D18-413B-9274-F79AD120A087}"/>
              </a:ext>
            </a:extLst>
          </p:cNvPr>
          <p:cNvSpPr>
            <a:spLocks xmlns:a="http://schemas.openxmlformats.org/drawingml/2006/main" noGrp="1"/>
          </p:cNvSpPr>
          <p:nvPr/>
        </p:nvSpPr>
        <p:spPr>
          <a:xfrm xmlns:a="http://schemas.openxmlformats.org/drawingml/2006/main">
            <a:off x="1143000" y="5057775"/>
            <a:ext cx="27241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STROJ</a:t>
            </a:r>
          </a:p>
        </p:txBody>
      </p:sp>
      <p:sp>
        <p:nvSpPr>
          <p:cNvPr id="13" name="farm-copy-0">
            <a:extLst xmlns:a="http://schemas.openxmlformats.org/drawingml/2006/main">
              <a:ext uri="{FF2B5EF4-FFF2-40B4-BE49-F238E27FC236}">
                <a16:creationId xmlns:a16="http://schemas.microsoft.com/office/drawing/2014/main" id="{69DFCD27-7DD6-469E-96D8-C4F1CD80B603}"/>
              </a:ext>
            </a:extLst>
          </p:cNvPr>
          <p:cNvSpPr>
            <a:spLocks xmlns:a="http://schemas.openxmlformats.org/drawingml/2006/main" noGrp="1"/>
          </p:cNvSpPr>
          <p:nvPr/>
        </p:nvSpPr>
        <p:spPr>
          <a:xfrm xmlns:a="http://schemas.openxmlformats.org/drawingml/2006/main">
            <a:off x="1143000" y="5619750"/>
            <a:ext cx="29527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čistiti naslage</a:t>
            </a:r>
          </a:p>
          <a:p xmlns:a="http://schemas.openxmlformats.org/drawingml/2006/main">
            <a:pPr>
              <a:defRPr sz="1800">
                <a:solidFill>
                  <a:srgbClr val="101B26"/>
                </a:solidFill>
                <a:latin typeface="Segoe UI"/>
                <a:ea typeface="Segoe UI"/>
                <a:cs typeface="Segoe UI"/>
              </a:defRPr>
            </a:pPr>
            <a:r>
              <a:t>pregledati vruće dijelove</a:t>
            </a:r>
          </a:p>
        </p:txBody>
      </p:sp>
      <p:sp>
        <p:nvSpPr>
          <p:cNvPr id="14" name="farm-num-1">
            <a:extLst xmlns:a="http://schemas.openxmlformats.org/drawingml/2006/main">
              <a:ext uri="{FF2B5EF4-FFF2-40B4-BE49-F238E27FC236}">
                <a16:creationId xmlns:a16="http://schemas.microsoft.com/office/drawing/2014/main" id="{2FC24F15-C71A-477B-B735-ECF437F3F47C}"/>
              </a:ext>
            </a:extLst>
          </p:cNvPr>
          <p:cNvSpPr>
            <a:spLocks xmlns:a="http://schemas.openxmlformats.org/drawingml/2006/main" noGrp="1"/>
          </p:cNvSpPr>
          <p:nvPr/>
        </p:nvSpPr>
        <p:spPr>
          <a:xfrm xmlns:a="http://schemas.openxmlformats.org/drawingml/2006/main">
            <a:off x="4743450" y="4191000"/>
            <a:ext cx="666750" cy="247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75" b="1">
                <a:solidFill>
                  <a:srgbClr val="C92E2B"/>
                </a:solidFill>
                <a:latin typeface="Bahnschrift"/>
                <a:ea typeface="Bahnschrift"/>
                <a:cs typeface="Bahnschrift"/>
              </a:defRPr>
            </a:pPr>
            <a:r>
              <a:t>02</a:t>
            </a:r>
          </a:p>
        </p:txBody>
      </p:sp>
      <p:sp>
        <p:nvSpPr>
          <p:cNvPr id="15" name="">
            <a:extLst xmlns:a="http://schemas.openxmlformats.org/drawingml/2006/main">
              <a:ext uri="{FF2B5EF4-FFF2-40B4-BE49-F238E27FC236}">
                <a16:creationId xmlns:a16="http://schemas.microsoft.com/office/drawing/2014/main" id="{4035E3AA-15A8-4E17-977D-B38CC162CEB4}"/>
              </a:ext>
            </a:extLst>
          </p:cNvPr>
          <p:cNvSpPr>
            <a:spLocks xmlns:a="http://schemas.openxmlformats.org/drawingml/2006/main" noGrp="1"/>
          </p:cNvSpPr>
          <p:nvPr/>
        </p:nvSpPr>
        <p:spPr>
          <a:xfrm xmlns:a="http://schemas.openxmlformats.org/drawingml/2006/main">
            <a:off x="4743450" y="4667250"/>
            <a:ext cx="2667000" cy="28575"/>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16" name="farm-title-1">
            <a:extLst xmlns:a="http://schemas.openxmlformats.org/drawingml/2006/main">
              <a:ext uri="{FF2B5EF4-FFF2-40B4-BE49-F238E27FC236}">
                <a16:creationId xmlns:a16="http://schemas.microsoft.com/office/drawing/2014/main" id="{48BEF9E0-39E2-4016-BE3F-5B6A45A02EDA}"/>
              </a:ext>
            </a:extLst>
          </p:cNvPr>
          <p:cNvSpPr>
            <a:spLocks xmlns:a="http://schemas.openxmlformats.org/drawingml/2006/main" noGrp="1"/>
          </p:cNvSpPr>
          <p:nvPr/>
        </p:nvSpPr>
        <p:spPr>
          <a:xfrm xmlns:a="http://schemas.openxmlformats.org/drawingml/2006/main">
            <a:off x="4743450" y="5057775"/>
            <a:ext cx="27241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GORIVO</a:t>
            </a:r>
          </a:p>
        </p:txBody>
      </p:sp>
      <p:sp>
        <p:nvSpPr>
          <p:cNvPr id="17" name="farm-copy-1">
            <a:extLst xmlns:a="http://schemas.openxmlformats.org/drawingml/2006/main">
              <a:ext uri="{FF2B5EF4-FFF2-40B4-BE49-F238E27FC236}">
                <a16:creationId xmlns:a16="http://schemas.microsoft.com/office/drawing/2014/main" id="{EA121D56-F0FB-4E70-AEE2-00330E64AA39}"/>
              </a:ext>
            </a:extLst>
          </p:cNvPr>
          <p:cNvSpPr>
            <a:spLocks xmlns:a="http://schemas.openxmlformats.org/drawingml/2006/main" noGrp="1"/>
          </p:cNvSpPr>
          <p:nvPr/>
        </p:nvSpPr>
        <p:spPr>
          <a:xfrm xmlns:a="http://schemas.openxmlformats.org/drawingml/2006/main">
            <a:off x="4743450" y="5619750"/>
            <a:ext cx="29527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puniti sigurno</a:t>
            </a:r>
          </a:p>
          <a:p xmlns:a="http://schemas.openxmlformats.org/drawingml/2006/main">
            <a:pPr>
              <a:defRPr sz="1800">
                <a:solidFill>
                  <a:srgbClr val="101B26"/>
                </a:solidFill>
                <a:latin typeface="Segoe UI"/>
                <a:ea typeface="Segoe UI"/>
                <a:cs typeface="Segoe UI"/>
              </a:defRPr>
            </a:pPr>
            <a:r>
              <a:t>bez izvora paljenja</a:t>
            </a:r>
          </a:p>
        </p:txBody>
      </p:sp>
      <p:sp>
        <p:nvSpPr>
          <p:cNvPr id="18" name="farm-num-2">
            <a:extLst xmlns:a="http://schemas.openxmlformats.org/drawingml/2006/main">
              <a:ext uri="{FF2B5EF4-FFF2-40B4-BE49-F238E27FC236}">
                <a16:creationId xmlns:a16="http://schemas.microsoft.com/office/drawing/2014/main" id="{FA6D50CE-EBF5-487D-B9BF-95C8826E87C4}"/>
              </a:ext>
            </a:extLst>
          </p:cNvPr>
          <p:cNvSpPr>
            <a:spLocks xmlns:a="http://schemas.openxmlformats.org/drawingml/2006/main" noGrp="1"/>
          </p:cNvSpPr>
          <p:nvPr/>
        </p:nvSpPr>
        <p:spPr>
          <a:xfrm xmlns:a="http://schemas.openxmlformats.org/drawingml/2006/main">
            <a:off x="8343900" y="4191000"/>
            <a:ext cx="666750" cy="247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75" b="1">
                <a:solidFill>
                  <a:srgbClr val="C92E2B"/>
                </a:solidFill>
                <a:latin typeface="Bahnschrift"/>
                <a:ea typeface="Bahnschrift"/>
                <a:cs typeface="Bahnschrift"/>
              </a:defRPr>
            </a:pPr>
            <a:r>
              <a:t>03</a:t>
            </a:r>
          </a:p>
        </p:txBody>
      </p:sp>
      <p:sp>
        <p:nvSpPr>
          <p:cNvPr id="19" name="">
            <a:extLst xmlns:a="http://schemas.openxmlformats.org/drawingml/2006/main">
              <a:ext uri="{FF2B5EF4-FFF2-40B4-BE49-F238E27FC236}">
                <a16:creationId xmlns:a16="http://schemas.microsoft.com/office/drawing/2014/main" id="{F299F07F-A542-4C84-839E-FED725FAB5EA}"/>
              </a:ext>
            </a:extLst>
          </p:cNvPr>
          <p:cNvSpPr>
            <a:spLocks xmlns:a="http://schemas.openxmlformats.org/drawingml/2006/main" noGrp="1"/>
          </p:cNvSpPr>
          <p:nvPr/>
        </p:nvSpPr>
        <p:spPr>
          <a:xfrm xmlns:a="http://schemas.openxmlformats.org/drawingml/2006/main">
            <a:off x="8343900" y="4667250"/>
            <a:ext cx="2667000" cy="28575"/>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20" name="farm-title-2">
            <a:extLst xmlns:a="http://schemas.openxmlformats.org/drawingml/2006/main">
              <a:ext uri="{FF2B5EF4-FFF2-40B4-BE49-F238E27FC236}">
                <a16:creationId xmlns:a16="http://schemas.microsoft.com/office/drawing/2014/main" id="{37677512-6995-4084-AC4C-FDB695E06EFA}"/>
              </a:ext>
            </a:extLst>
          </p:cNvPr>
          <p:cNvSpPr>
            <a:spLocks xmlns:a="http://schemas.openxmlformats.org/drawingml/2006/main" noGrp="1"/>
          </p:cNvSpPr>
          <p:nvPr/>
        </p:nvSpPr>
        <p:spPr>
          <a:xfrm xmlns:a="http://schemas.openxmlformats.org/drawingml/2006/main">
            <a:off x="8343900" y="5057775"/>
            <a:ext cx="27241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OSTACI</a:t>
            </a:r>
          </a:p>
        </p:txBody>
      </p:sp>
      <p:sp>
        <p:nvSpPr>
          <p:cNvPr id="21" name="farm-copy-2">
            <a:extLst xmlns:a="http://schemas.openxmlformats.org/drawingml/2006/main">
              <a:ext uri="{FF2B5EF4-FFF2-40B4-BE49-F238E27FC236}">
                <a16:creationId xmlns:a16="http://schemas.microsoft.com/office/drawing/2014/main" id="{C25C1AC7-4103-48A3-8BF8-DD72F10E4A73}"/>
              </a:ext>
            </a:extLst>
          </p:cNvPr>
          <p:cNvSpPr>
            <a:spLocks xmlns:a="http://schemas.openxmlformats.org/drawingml/2006/main" noGrp="1"/>
          </p:cNvSpPr>
          <p:nvPr/>
        </p:nvSpPr>
        <p:spPr>
          <a:xfrm xmlns:a="http://schemas.openxmlformats.org/drawingml/2006/main">
            <a:off x="8343900" y="5619750"/>
            <a:ext cx="29527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bez nekontroliranog</a:t>
            </a:r>
          </a:p>
          <a:p xmlns:a="http://schemas.openxmlformats.org/drawingml/2006/main">
            <a:pPr>
              <a:defRPr sz="1800">
                <a:solidFill>
                  <a:srgbClr val="101B26"/>
                </a:solidFill>
                <a:latin typeface="Segoe UI"/>
                <a:ea typeface="Segoe UI"/>
                <a:cs typeface="Segoe UI"/>
              </a:defRPr>
            </a:pPr>
            <a:r>
              <a:t>spaljivanja</a:t>
            </a:r>
          </a:p>
        </p:txBody>
      </p:sp>
      <p:sp>
        <p:nvSpPr>
          <p:cNvPr id="22" name="farm-num-3">
            <a:extLst xmlns:a="http://schemas.openxmlformats.org/drawingml/2006/main">
              <a:ext uri="{FF2B5EF4-FFF2-40B4-BE49-F238E27FC236}">
                <a16:creationId xmlns:a16="http://schemas.microsoft.com/office/drawing/2014/main" id="{BA5D5570-7443-4657-86E4-961F532CA87A}"/>
              </a:ext>
            </a:extLst>
          </p:cNvPr>
          <p:cNvSpPr>
            <a:spLocks xmlns:a="http://schemas.openxmlformats.org/drawingml/2006/main" noGrp="1"/>
          </p:cNvSpPr>
          <p:nvPr/>
        </p:nvSpPr>
        <p:spPr>
          <a:xfrm xmlns:a="http://schemas.openxmlformats.org/drawingml/2006/main">
            <a:off x="11944350" y="4191000"/>
            <a:ext cx="666750" cy="247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75" b="1">
                <a:solidFill>
                  <a:srgbClr val="C92E2B"/>
                </a:solidFill>
                <a:latin typeface="Bahnschrift"/>
                <a:ea typeface="Bahnschrift"/>
                <a:cs typeface="Bahnschrift"/>
              </a:defRPr>
            </a:pPr>
            <a:r>
              <a:t>04</a:t>
            </a:r>
          </a:p>
        </p:txBody>
      </p:sp>
      <p:sp>
        <p:nvSpPr>
          <p:cNvPr id="23" name="">
            <a:extLst xmlns:a="http://schemas.openxmlformats.org/drawingml/2006/main">
              <a:ext uri="{FF2B5EF4-FFF2-40B4-BE49-F238E27FC236}">
                <a16:creationId xmlns:a16="http://schemas.microsoft.com/office/drawing/2014/main" id="{9C1EDEDC-B6C7-42E8-918B-91FC15769C6F}"/>
              </a:ext>
            </a:extLst>
          </p:cNvPr>
          <p:cNvSpPr>
            <a:spLocks xmlns:a="http://schemas.openxmlformats.org/drawingml/2006/main" noGrp="1"/>
          </p:cNvSpPr>
          <p:nvPr/>
        </p:nvSpPr>
        <p:spPr>
          <a:xfrm xmlns:a="http://schemas.openxmlformats.org/drawingml/2006/main">
            <a:off x="11944350" y="4667250"/>
            <a:ext cx="2667000" cy="28575"/>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24" name="farm-title-3">
            <a:extLst xmlns:a="http://schemas.openxmlformats.org/drawingml/2006/main">
              <a:ext uri="{FF2B5EF4-FFF2-40B4-BE49-F238E27FC236}">
                <a16:creationId xmlns:a16="http://schemas.microsoft.com/office/drawing/2014/main" id="{C8BDEEE2-D2B8-4FE1-BD98-BB3676EDE498}"/>
              </a:ext>
            </a:extLst>
          </p:cNvPr>
          <p:cNvSpPr>
            <a:spLocks xmlns:a="http://schemas.openxmlformats.org/drawingml/2006/main" noGrp="1"/>
          </p:cNvSpPr>
          <p:nvPr/>
        </p:nvSpPr>
        <p:spPr>
          <a:xfrm xmlns:a="http://schemas.openxmlformats.org/drawingml/2006/main">
            <a:off x="11944350" y="5057775"/>
            <a:ext cx="27241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PRISTUP</a:t>
            </a:r>
          </a:p>
        </p:txBody>
      </p:sp>
      <p:sp>
        <p:nvSpPr>
          <p:cNvPr id="25" name="farm-copy-3">
            <a:extLst xmlns:a="http://schemas.openxmlformats.org/drawingml/2006/main">
              <a:ext uri="{FF2B5EF4-FFF2-40B4-BE49-F238E27FC236}">
                <a16:creationId xmlns:a16="http://schemas.microsoft.com/office/drawing/2014/main" id="{3926C666-BC64-49D8-91F6-88D57B7E811A}"/>
              </a:ext>
            </a:extLst>
          </p:cNvPr>
          <p:cNvSpPr>
            <a:spLocks xmlns:a="http://schemas.openxmlformats.org/drawingml/2006/main" noGrp="1"/>
          </p:cNvSpPr>
          <p:nvPr/>
        </p:nvSpPr>
        <p:spPr>
          <a:xfrm xmlns:a="http://schemas.openxmlformats.org/drawingml/2006/main">
            <a:off x="11944350" y="5619750"/>
            <a:ext cx="29527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osigurati prolaz</a:t>
            </a:r>
          </a:p>
          <a:p xmlns:a="http://schemas.openxmlformats.org/drawingml/2006/main">
            <a:pPr>
              <a:defRPr sz="1800">
                <a:solidFill>
                  <a:srgbClr val="101B26"/>
                </a:solidFill>
                <a:latin typeface="Segoe UI"/>
                <a:ea typeface="Segoe UI"/>
                <a:cs typeface="Segoe UI"/>
              </a:defRPr>
            </a:pPr>
            <a:r>
              <a:t>i ranu dojavu</a:t>
            </a:r>
          </a:p>
        </p:txBody>
      </p:sp>
      <p:sp>
        <p:nvSpPr>
          <p:cNvPr id="26" name="farm-close">
            <a:extLst xmlns:a="http://schemas.openxmlformats.org/drawingml/2006/main">
              <a:ext uri="{FF2B5EF4-FFF2-40B4-BE49-F238E27FC236}">
                <a16:creationId xmlns:a16="http://schemas.microsoft.com/office/drawing/2014/main" id="{689B33E3-5ECC-44EC-93EF-C7E99A8C6329}"/>
              </a:ext>
            </a:extLst>
          </p:cNvPr>
          <p:cNvSpPr>
            <a:spLocks xmlns:a="http://schemas.openxmlformats.org/drawingml/2006/main" noGrp="1"/>
          </p:cNvSpPr>
          <p:nvPr/>
        </p:nvSpPr>
        <p:spPr>
          <a:xfrm xmlns:a="http://schemas.openxmlformats.org/drawingml/2006/main">
            <a:off x="1143000" y="8058150"/>
            <a:ext cx="13525500" cy="4000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175" b="1">
                <a:solidFill>
                  <a:srgbClr val="A92322"/>
                </a:solidFill>
                <a:latin typeface="Segoe UI"/>
                <a:ea typeface="Segoe UI"/>
                <a:cs typeface="Segoe UI"/>
              </a:defRPr>
            </a:pPr>
            <a:r>
              <a:t>U vrijeme povećane opasnosti mjere se pojačavaju, a rad se prilagođava uvjetima.</a:t>
            </a:r>
          </a:p>
        </p:txBody>
      </p:sp>
    </p:spTree>
    <p:extLst>
      <p:ext uri="{BB962C8B-B14F-4D97-AF65-F5344CB8AC3E}">
        <p14:creationId xmlns:p14="http://schemas.microsoft.com/office/powerpoint/2010/main" val="620857565"/>
      </p:ext>
    </p:extLst>
  </p:cSld>
</p:sld>
</file>

<file path=ppt/slides/slide27.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19984763-816F-440A-8879-CD85E6900105}"/>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7">
            <a:extLst xmlns:a="http://schemas.openxmlformats.org/drawingml/2006/main">
              <a:ext uri="{FF2B5EF4-FFF2-40B4-BE49-F238E27FC236}">
                <a16:creationId xmlns:a16="http://schemas.microsoft.com/office/drawing/2014/main" id="{29E88726-D6CE-4194-82FF-00B6035845E7}"/>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ŠUMARSTVO I OTVORENI PROSTOR</a:t>
            </a:r>
          </a:p>
        </p:txBody>
      </p:sp>
      <p:sp>
        <p:nvSpPr>
          <p:cNvPr id="3" name="page-27">
            <a:extLst xmlns:a="http://schemas.openxmlformats.org/drawingml/2006/main">
              <a:ext uri="{FF2B5EF4-FFF2-40B4-BE49-F238E27FC236}">
                <a16:creationId xmlns:a16="http://schemas.microsoft.com/office/drawing/2014/main" id="{B8429AC7-CFD4-4FE1-8AA6-287BEFDD8FF5}"/>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27 / 36</a:t>
            </a:r>
          </a:p>
        </p:txBody>
      </p:sp>
      <p:sp>
        <p:nvSpPr>
          <p:cNvPr id="4" name="title-27">
            <a:extLst xmlns:a="http://schemas.openxmlformats.org/drawingml/2006/main">
              <a:ext uri="{FF2B5EF4-FFF2-40B4-BE49-F238E27FC236}">
                <a16:creationId xmlns:a16="http://schemas.microsoft.com/office/drawing/2014/main" id="{40C143CC-0994-4BBE-9D9B-6C4E8EBCF4C6}"/>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Jedna iskra, velik prostor širenja</a:t>
            </a:r>
          </a:p>
        </p:txBody>
      </p:sp>
      <p:sp>
        <p:nvSpPr>
          <p:cNvPr id="5" name="subtitle-27">
            <a:extLst xmlns:a="http://schemas.openxmlformats.org/drawingml/2006/main">
              <a:ext uri="{FF2B5EF4-FFF2-40B4-BE49-F238E27FC236}">
                <a16:creationId xmlns:a16="http://schemas.microsoft.com/office/drawing/2014/main" id="{A3A7C2D2-B18D-4045-AB6F-BB34AB3C970F}"/>
              </a:ext>
            </a:extLst>
          </p:cNvPr>
          <p:cNvSpPr>
            <a:spLocks xmlns:a="http://schemas.openxmlformats.org/drawingml/2006/main" noGrp="1"/>
          </p:cNvSpPr>
          <p:nvPr/>
        </p:nvSpPr>
        <p:spPr>
          <a:xfrm xmlns:a="http://schemas.openxmlformats.org/drawingml/2006/main">
            <a:off x="838200" y="1628775"/>
            <a:ext cx="8143875"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Suha vegetacija i vjetar skraćuju vrijeme za reakciju; prevencija počinje ponašanjem ljudi.</a:t>
            </a:r>
          </a:p>
        </p:txBody>
      </p:sp>
      <p:sp>
        <p:nvSpPr>
          <p:cNvPr id="6" name="accent-27">
            <a:extLst xmlns:a="http://schemas.openxmlformats.org/drawingml/2006/main">
              <a:ext uri="{FF2B5EF4-FFF2-40B4-BE49-F238E27FC236}">
                <a16:creationId xmlns:a16="http://schemas.microsoft.com/office/drawing/2014/main" id="{8DB99868-A188-4D31-9150-EA9387D942B2}"/>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DB7284EE-7F19-40EE-9ED3-4379BD059372}"/>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7">
            <a:extLst xmlns:a="http://schemas.openxmlformats.org/drawingml/2006/main">
              <a:ext uri="{FF2B5EF4-FFF2-40B4-BE49-F238E27FC236}">
                <a16:creationId xmlns:a16="http://schemas.microsoft.com/office/drawing/2014/main" id="{63FCE13C-B628-415C-9D11-097637F7EC5B}"/>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Program aktivnosti zaštite od požara RH 2026.; Zakon o zaštiti od požara, NN 92/10 i 114/22.</a:t>
            </a:r>
          </a:p>
        </p:txBody>
      </p:sp>
      <p:sp>
        <p:nvSpPr>
          <p:cNvPr id="9" name="tag-27">
            <a:extLst xmlns:a="http://schemas.openxmlformats.org/drawingml/2006/main">
              <a:ext uri="{FF2B5EF4-FFF2-40B4-BE49-F238E27FC236}">
                <a16:creationId xmlns:a16="http://schemas.microsoft.com/office/drawing/2014/main" id="{F103F86A-2145-4189-8A50-FC3BA19DF092}"/>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line-num-1-392">
            <a:extLst xmlns:a="http://schemas.openxmlformats.org/drawingml/2006/main">
              <a:ext uri="{FF2B5EF4-FFF2-40B4-BE49-F238E27FC236}">
                <a16:creationId xmlns:a16="http://schemas.microsoft.com/office/drawing/2014/main" id="{E85180B0-F526-406C-AB1D-9BE2F64216A8}"/>
              </a:ext>
            </a:extLst>
          </p:cNvPr>
          <p:cNvSpPr>
            <a:spLocks xmlns:a="http://schemas.openxmlformats.org/drawingml/2006/main" noGrp="1"/>
          </p:cNvSpPr>
          <p:nvPr/>
        </p:nvSpPr>
        <p:spPr>
          <a:xfrm xmlns:a="http://schemas.openxmlformats.org/drawingml/2006/main">
            <a:off x="1066800" y="37338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01</a:t>
            </a:r>
          </a:p>
        </p:txBody>
      </p:sp>
      <p:sp>
        <p:nvSpPr>
          <p:cNvPr id="11" name="line-title-1-392">
            <a:extLst xmlns:a="http://schemas.openxmlformats.org/drawingml/2006/main">
              <a:ext uri="{FF2B5EF4-FFF2-40B4-BE49-F238E27FC236}">
                <a16:creationId xmlns:a16="http://schemas.microsoft.com/office/drawing/2014/main" id="{4033F447-BADF-4C03-B47E-17D8D99D2777}"/>
              </a:ext>
            </a:extLst>
          </p:cNvPr>
          <p:cNvSpPr>
            <a:spLocks xmlns:a="http://schemas.openxmlformats.org/drawingml/2006/main" noGrp="1"/>
          </p:cNvSpPr>
          <p:nvPr/>
        </p:nvSpPr>
        <p:spPr>
          <a:xfrm xmlns:a="http://schemas.openxmlformats.org/drawingml/2006/main">
            <a:off x="2133600" y="36957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Bez paljenja u zabranjenim ili rizičnim uvjetima</a:t>
            </a:r>
          </a:p>
        </p:txBody>
      </p:sp>
      <p:sp>
        <p:nvSpPr>
          <p:cNvPr id="12" name="line-copy-1-392">
            <a:extLst xmlns:a="http://schemas.openxmlformats.org/drawingml/2006/main">
              <a:ext uri="{FF2B5EF4-FFF2-40B4-BE49-F238E27FC236}">
                <a16:creationId xmlns:a16="http://schemas.microsoft.com/office/drawing/2014/main" id="{66BC10EB-F34C-475F-A1AF-81696FF99406}"/>
              </a:ext>
            </a:extLst>
          </p:cNvPr>
          <p:cNvSpPr>
            <a:spLocks xmlns:a="http://schemas.openxmlformats.org/drawingml/2006/main" noGrp="1"/>
          </p:cNvSpPr>
          <p:nvPr/>
        </p:nvSpPr>
        <p:spPr>
          <a:xfrm xmlns:a="http://schemas.openxmlformats.org/drawingml/2006/main">
            <a:off x="2133600" y="41338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Poštivati zabrane i odluke nadležnih tijela za otvoreni prostor.</a:t>
            </a:r>
          </a:p>
        </p:txBody>
      </p:sp>
      <p:sp>
        <p:nvSpPr>
          <p:cNvPr id="13" name="">
            <a:extLst xmlns:a="http://schemas.openxmlformats.org/drawingml/2006/main">
              <a:ext uri="{FF2B5EF4-FFF2-40B4-BE49-F238E27FC236}">
                <a16:creationId xmlns:a16="http://schemas.microsoft.com/office/drawing/2014/main" id="{12E795DF-9C58-4725-8075-C69A850B090E}"/>
              </a:ext>
            </a:extLst>
          </p:cNvPr>
          <p:cNvSpPr>
            <a:spLocks xmlns:a="http://schemas.openxmlformats.org/drawingml/2006/main" noGrp="1"/>
          </p:cNvSpPr>
          <p:nvPr/>
        </p:nvSpPr>
        <p:spPr>
          <a:xfrm xmlns:a="http://schemas.openxmlformats.org/drawingml/2006/main">
            <a:off x="1066800" y="46672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4" name="line-num-2-528">
            <a:extLst xmlns:a="http://schemas.openxmlformats.org/drawingml/2006/main">
              <a:ext uri="{FF2B5EF4-FFF2-40B4-BE49-F238E27FC236}">
                <a16:creationId xmlns:a16="http://schemas.microsoft.com/office/drawing/2014/main" id="{68E120B9-A15A-4987-8B1B-BB4DE3C65002}"/>
              </a:ext>
            </a:extLst>
          </p:cNvPr>
          <p:cNvSpPr>
            <a:spLocks xmlns:a="http://schemas.openxmlformats.org/drawingml/2006/main" noGrp="1"/>
          </p:cNvSpPr>
          <p:nvPr/>
        </p:nvSpPr>
        <p:spPr>
          <a:xfrm xmlns:a="http://schemas.openxmlformats.org/drawingml/2006/main">
            <a:off x="1066800" y="50292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02</a:t>
            </a:r>
          </a:p>
        </p:txBody>
      </p:sp>
      <p:sp>
        <p:nvSpPr>
          <p:cNvPr id="15" name="line-title-2-528">
            <a:extLst xmlns:a="http://schemas.openxmlformats.org/drawingml/2006/main">
              <a:ext uri="{FF2B5EF4-FFF2-40B4-BE49-F238E27FC236}">
                <a16:creationId xmlns:a16="http://schemas.microsoft.com/office/drawing/2014/main" id="{00E2ED9F-CC7A-48CB-A611-D7FBB6921E65}"/>
              </a:ext>
            </a:extLst>
          </p:cNvPr>
          <p:cNvSpPr>
            <a:spLocks xmlns:a="http://schemas.openxmlformats.org/drawingml/2006/main" noGrp="1"/>
          </p:cNvSpPr>
          <p:nvPr/>
        </p:nvSpPr>
        <p:spPr>
          <a:xfrm xmlns:a="http://schemas.openxmlformats.org/drawingml/2006/main">
            <a:off x="2133600" y="49911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Bez bacanja opušaka i žara</a:t>
            </a:r>
          </a:p>
        </p:txBody>
      </p:sp>
      <p:sp>
        <p:nvSpPr>
          <p:cNvPr id="16" name="line-copy-2-528">
            <a:extLst xmlns:a="http://schemas.openxmlformats.org/drawingml/2006/main">
              <a:ext uri="{FF2B5EF4-FFF2-40B4-BE49-F238E27FC236}">
                <a16:creationId xmlns:a16="http://schemas.microsoft.com/office/drawing/2014/main" id="{8E7A865E-BB23-4503-A8DD-01F2693C40C9}"/>
              </a:ext>
            </a:extLst>
          </p:cNvPr>
          <p:cNvSpPr>
            <a:spLocks xmlns:a="http://schemas.openxmlformats.org/drawingml/2006/main" noGrp="1"/>
          </p:cNvSpPr>
          <p:nvPr/>
        </p:nvSpPr>
        <p:spPr>
          <a:xfrm xmlns:a="http://schemas.openxmlformats.org/drawingml/2006/main">
            <a:off x="2133600" y="54292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Vozilo, put, izlet i radovi nisu iznimka od osnovnog pravila.</a:t>
            </a:r>
          </a:p>
        </p:txBody>
      </p:sp>
      <p:sp>
        <p:nvSpPr>
          <p:cNvPr id="17" name="">
            <a:extLst xmlns:a="http://schemas.openxmlformats.org/drawingml/2006/main">
              <a:ext uri="{FF2B5EF4-FFF2-40B4-BE49-F238E27FC236}">
                <a16:creationId xmlns:a16="http://schemas.microsoft.com/office/drawing/2014/main" id="{BAC4F20B-846E-4BDB-B347-DBA878BE2B2A}"/>
              </a:ext>
            </a:extLst>
          </p:cNvPr>
          <p:cNvSpPr>
            <a:spLocks xmlns:a="http://schemas.openxmlformats.org/drawingml/2006/main" noGrp="1"/>
          </p:cNvSpPr>
          <p:nvPr/>
        </p:nvSpPr>
        <p:spPr>
          <a:xfrm xmlns:a="http://schemas.openxmlformats.org/drawingml/2006/main">
            <a:off x="1066800" y="59626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8" name="line-num-3-664">
            <a:extLst xmlns:a="http://schemas.openxmlformats.org/drawingml/2006/main">
              <a:ext uri="{FF2B5EF4-FFF2-40B4-BE49-F238E27FC236}">
                <a16:creationId xmlns:a16="http://schemas.microsoft.com/office/drawing/2014/main" id="{1661311B-A28C-46B2-BCD2-08C06F955FF6}"/>
              </a:ext>
            </a:extLst>
          </p:cNvPr>
          <p:cNvSpPr>
            <a:spLocks xmlns:a="http://schemas.openxmlformats.org/drawingml/2006/main" noGrp="1"/>
          </p:cNvSpPr>
          <p:nvPr/>
        </p:nvSpPr>
        <p:spPr>
          <a:xfrm xmlns:a="http://schemas.openxmlformats.org/drawingml/2006/main">
            <a:off x="1066800" y="6324600"/>
            <a:ext cx="6667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03</a:t>
            </a:r>
          </a:p>
        </p:txBody>
      </p:sp>
      <p:sp>
        <p:nvSpPr>
          <p:cNvPr id="19" name="line-title-3-664">
            <a:extLst xmlns:a="http://schemas.openxmlformats.org/drawingml/2006/main">
              <a:ext uri="{FF2B5EF4-FFF2-40B4-BE49-F238E27FC236}">
                <a16:creationId xmlns:a16="http://schemas.microsoft.com/office/drawing/2014/main" id="{278FD684-6D43-4773-A549-22816A78985C}"/>
              </a:ext>
            </a:extLst>
          </p:cNvPr>
          <p:cNvSpPr>
            <a:spLocks xmlns:a="http://schemas.openxmlformats.org/drawingml/2006/main" noGrp="1"/>
          </p:cNvSpPr>
          <p:nvPr/>
        </p:nvSpPr>
        <p:spPr>
          <a:xfrm xmlns:a="http://schemas.openxmlformats.org/drawingml/2006/main">
            <a:off x="2133600" y="6286500"/>
            <a:ext cx="1381125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Rano uočavanje i dojava</a:t>
            </a:r>
          </a:p>
        </p:txBody>
      </p:sp>
      <p:sp>
        <p:nvSpPr>
          <p:cNvPr id="20" name="line-copy-3-664">
            <a:extLst xmlns:a="http://schemas.openxmlformats.org/drawingml/2006/main">
              <a:ext uri="{FF2B5EF4-FFF2-40B4-BE49-F238E27FC236}">
                <a16:creationId xmlns:a16="http://schemas.microsoft.com/office/drawing/2014/main" id="{59443204-5A6D-4317-8387-E10ADCFA7368}"/>
              </a:ext>
            </a:extLst>
          </p:cNvPr>
          <p:cNvSpPr>
            <a:spLocks xmlns:a="http://schemas.openxmlformats.org/drawingml/2006/main" noGrp="1"/>
          </p:cNvSpPr>
          <p:nvPr/>
        </p:nvSpPr>
        <p:spPr>
          <a:xfrm xmlns:a="http://schemas.openxmlformats.org/drawingml/2006/main">
            <a:off x="2133600" y="6724650"/>
            <a:ext cx="13811250" cy="2667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a:solidFill>
                  <a:srgbClr val="566674"/>
                </a:solidFill>
                <a:latin typeface="Segoe UI"/>
                <a:ea typeface="Segoe UI"/>
                <a:cs typeface="Segoe UI"/>
              </a:defRPr>
            </a:pPr>
            <a:r>
              <a:t>Dim ili plamen odmah prijaviti, s točnom lokacijom i pristupom.</a:t>
            </a:r>
          </a:p>
        </p:txBody>
      </p:sp>
      <p:sp>
        <p:nvSpPr>
          <p:cNvPr id="21" name="">
            <a:extLst xmlns:a="http://schemas.openxmlformats.org/drawingml/2006/main">
              <a:ext uri="{FF2B5EF4-FFF2-40B4-BE49-F238E27FC236}">
                <a16:creationId xmlns:a16="http://schemas.microsoft.com/office/drawing/2014/main" id="{302C5BBD-5558-459E-BE76-369A6EE2A5C4}"/>
              </a:ext>
            </a:extLst>
          </p:cNvPr>
          <p:cNvSpPr>
            <a:spLocks xmlns:a="http://schemas.openxmlformats.org/drawingml/2006/main" noGrp="1"/>
          </p:cNvSpPr>
          <p:nvPr/>
        </p:nvSpPr>
        <p:spPr>
          <a:xfrm xmlns:a="http://schemas.openxmlformats.org/drawingml/2006/main">
            <a:off x="1066800" y="7258050"/>
            <a:ext cx="142875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2" name="forest-end">
            <a:extLst xmlns:a="http://schemas.openxmlformats.org/drawingml/2006/main">
              <a:ext uri="{FF2B5EF4-FFF2-40B4-BE49-F238E27FC236}">
                <a16:creationId xmlns:a16="http://schemas.microsoft.com/office/drawing/2014/main" id="{4DAAEAA2-C62D-446E-8E98-90730DE7F4E1}"/>
              </a:ext>
            </a:extLst>
          </p:cNvPr>
          <p:cNvSpPr>
            <a:spLocks xmlns:a="http://schemas.openxmlformats.org/drawingml/2006/main" noGrp="1"/>
          </p:cNvSpPr>
          <p:nvPr/>
        </p:nvSpPr>
        <p:spPr>
          <a:xfrm xmlns:a="http://schemas.openxmlformats.org/drawingml/2006/main">
            <a:off x="1066800" y="8305800"/>
            <a:ext cx="12858750" cy="419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700" b="1">
                <a:solidFill>
                  <a:srgbClr val="A92322"/>
                </a:solidFill>
                <a:latin typeface="Bahnschrift"/>
                <a:ea typeface="Bahnschrift"/>
                <a:cs typeface="Bahnschrift"/>
              </a:defRPr>
            </a:pPr>
            <a:r>
              <a:t>PREVENTIVA KUPUJE VRIJEME PRIJE ŠIRENJA.</a:t>
            </a:r>
          </a:p>
        </p:txBody>
      </p:sp>
    </p:spTree>
    <p:extLst>
      <p:ext uri="{BB962C8B-B14F-4D97-AF65-F5344CB8AC3E}">
        <p14:creationId xmlns:p14="http://schemas.microsoft.com/office/powerpoint/2010/main" val="299538979"/>
      </p:ext>
    </p:extLst>
  </p:cSld>
</p:sld>
</file>

<file path=ppt/slides/slide28.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A3CB7820-06FD-469A-AD0F-34DA0D066034}"/>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8">
            <a:extLst xmlns:a="http://schemas.openxmlformats.org/drawingml/2006/main">
              <a:ext uri="{FF2B5EF4-FFF2-40B4-BE49-F238E27FC236}">
                <a16:creationId xmlns:a16="http://schemas.microsoft.com/office/drawing/2014/main" id="{B4DABB65-C492-48D3-B0C9-0482D9B1A9AE}"/>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ULOGA VATROGASCA U PREVENTIVI</a:t>
            </a:r>
          </a:p>
        </p:txBody>
      </p:sp>
      <p:sp>
        <p:nvSpPr>
          <p:cNvPr id="3" name="page-28">
            <a:extLst xmlns:a="http://schemas.openxmlformats.org/drawingml/2006/main">
              <a:ext uri="{FF2B5EF4-FFF2-40B4-BE49-F238E27FC236}">
                <a16:creationId xmlns:a16="http://schemas.microsoft.com/office/drawing/2014/main" id="{905F6AC3-7D93-4E40-A533-8422C09A6EB4}"/>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28 / 36</a:t>
            </a:r>
          </a:p>
        </p:txBody>
      </p:sp>
      <p:sp>
        <p:nvSpPr>
          <p:cNvPr id="4" name="title-28">
            <a:extLst xmlns:a="http://schemas.openxmlformats.org/drawingml/2006/main">
              <a:ext uri="{FF2B5EF4-FFF2-40B4-BE49-F238E27FC236}">
                <a16:creationId xmlns:a16="http://schemas.microsoft.com/office/drawing/2014/main" id="{F548227A-C9CE-447A-9BB7-FE7512C56D13}"/>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Vidjeti prije dojave</a:t>
            </a:r>
          </a:p>
        </p:txBody>
      </p:sp>
      <p:sp>
        <p:nvSpPr>
          <p:cNvPr id="5" name="subtitle-28">
            <a:extLst xmlns:a="http://schemas.openxmlformats.org/drawingml/2006/main">
              <a:ext uri="{FF2B5EF4-FFF2-40B4-BE49-F238E27FC236}">
                <a16:creationId xmlns:a16="http://schemas.microsoft.com/office/drawing/2014/main" id="{E97D18E0-6F43-4CC0-B65B-A8268E9B0FBA}"/>
              </a:ext>
            </a:extLst>
          </p:cNvPr>
          <p:cNvSpPr>
            <a:spLocks xmlns:a="http://schemas.openxmlformats.org/drawingml/2006/main" noGrp="1"/>
          </p:cNvSpPr>
          <p:nvPr/>
        </p:nvSpPr>
        <p:spPr>
          <a:xfrm xmlns:a="http://schemas.openxmlformats.org/drawingml/2006/main">
            <a:off x="838200" y="1628775"/>
            <a:ext cx="790575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Dobrovoljni vatrogasac je i pouzdan prenositelj sigurnog ponašanja u svojoj zajednici.</a:t>
            </a:r>
          </a:p>
        </p:txBody>
      </p:sp>
      <p:sp>
        <p:nvSpPr>
          <p:cNvPr id="6" name="accent-28">
            <a:extLst xmlns:a="http://schemas.openxmlformats.org/drawingml/2006/main">
              <a:ext uri="{FF2B5EF4-FFF2-40B4-BE49-F238E27FC236}">
                <a16:creationId xmlns:a16="http://schemas.microsoft.com/office/drawing/2014/main" id="{19BCD316-848C-419A-B79F-3CBEA656E899}"/>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38BF9BB0-1D2C-42D9-848B-03FDFC2DE71B}"/>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8">
            <a:extLst xmlns:a="http://schemas.openxmlformats.org/drawingml/2006/main">
              <a:ext uri="{FF2B5EF4-FFF2-40B4-BE49-F238E27FC236}">
                <a16:creationId xmlns:a16="http://schemas.microsoft.com/office/drawing/2014/main" id="{2250F097-EADA-4F22-A02D-1996E2CCB7A8}"/>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NN 12/2025, kompetencije programa; Zakon o zaštiti od požara, čl. 15.-17.</a:t>
            </a:r>
          </a:p>
        </p:txBody>
      </p:sp>
      <p:sp>
        <p:nvSpPr>
          <p:cNvPr id="9" name="tag-28">
            <a:extLst xmlns:a="http://schemas.openxmlformats.org/drawingml/2006/main">
              <a:ext uri="{FF2B5EF4-FFF2-40B4-BE49-F238E27FC236}">
                <a16:creationId xmlns:a16="http://schemas.microsoft.com/office/drawing/2014/main" id="{E37D9D28-8846-4A20-88B9-2BAFF5794AF4}"/>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457DC42F-575E-49A4-B120-B951ABDCDB37}"/>
              </a:ext>
            </a:extLst>
          </p:cNvPr>
          <p:cNvSpPr>
            <a:spLocks xmlns:a="http://schemas.openxmlformats.org/drawingml/2006/main" noGrp="1"/>
          </p:cNvSpPr>
          <p:nvPr/>
        </p:nvSpPr>
        <p:spPr>
          <a:xfrm xmlns:a="http://schemas.openxmlformats.org/drawingml/2006/main">
            <a:off x="1447800" y="4591050"/>
            <a:ext cx="342900" cy="342900"/>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1" name="role-title-0">
            <a:extLst xmlns:a="http://schemas.openxmlformats.org/drawingml/2006/main">
              <a:ext uri="{FF2B5EF4-FFF2-40B4-BE49-F238E27FC236}">
                <a16:creationId xmlns:a16="http://schemas.microsoft.com/office/drawing/2014/main" id="{D430C8C3-1548-4CEE-B809-7C35FBE83685}"/>
              </a:ext>
            </a:extLst>
          </p:cNvPr>
          <p:cNvSpPr>
            <a:spLocks xmlns:a="http://schemas.openxmlformats.org/drawingml/2006/main" noGrp="1"/>
          </p:cNvSpPr>
          <p:nvPr/>
        </p:nvSpPr>
        <p:spPr>
          <a:xfrm xmlns:a="http://schemas.openxmlformats.org/drawingml/2006/main">
            <a:off x="1390650" y="5467350"/>
            <a:ext cx="37147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U DVD-u</a:t>
            </a:r>
          </a:p>
        </p:txBody>
      </p:sp>
      <p:sp>
        <p:nvSpPr>
          <p:cNvPr id="12" name="role-copy-0">
            <a:extLst xmlns:a="http://schemas.openxmlformats.org/drawingml/2006/main">
              <a:ext uri="{FF2B5EF4-FFF2-40B4-BE49-F238E27FC236}">
                <a16:creationId xmlns:a16="http://schemas.microsoft.com/office/drawing/2014/main" id="{9328BF83-C78D-4EFE-93B1-6D358C99758B}"/>
              </a:ext>
            </a:extLst>
          </p:cNvPr>
          <p:cNvSpPr>
            <a:spLocks xmlns:a="http://schemas.openxmlformats.org/drawingml/2006/main" noGrp="1"/>
          </p:cNvSpPr>
          <p:nvPr/>
        </p:nvSpPr>
        <p:spPr>
          <a:xfrm xmlns:a="http://schemas.openxmlformats.org/drawingml/2006/main">
            <a:off x="1390650" y="6019800"/>
            <a:ext cx="3790950" cy="800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175" b="1">
                <a:solidFill>
                  <a:srgbClr val="101B26"/>
                </a:solidFill>
                <a:latin typeface="Segoe UI"/>
                <a:ea typeface="Segoe UI"/>
                <a:cs typeface="Segoe UI"/>
              </a:defRPr>
            </a:pPr>
            <a:r>
              <a:t>pregled prostora,</a:t>
            </a:r>
          </a:p>
          <a:p xmlns:a="http://schemas.openxmlformats.org/drawingml/2006/main">
            <a:pPr>
              <a:defRPr sz="2175" b="1">
                <a:solidFill>
                  <a:srgbClr val="101B26"/>
                </a:solidFill>
                <a:latin typeface="Segoe UI"/>
                <a:ea typeface="Segoe UI"/>
                <a:cs typeface="Segoe UI"/>
              </a:defRPr>
            </a:pPr>
            <a:r>
              <a:t>opreme i izlaza</a:t>
            </a:r>
          </a:p>
        </p:txBody>
      </p:sp>
      <p:sp>
        <p:nvSpPr>
          <p:cNvPr id="13" name="">
            <a:extLst xmlns:a="http://schemas.openxmlformats.org/drawingml/2006/main">
              <a:ext uri="{FF2B5EF4-FFF2-40B4-BE49-F238E27FC236}">
                <a16:creationId xmlns:a16="http://schemas.microsoft.com/office/drawing/2014/main" id="{1BF674E1-6691-480A-879F-5D9C907356B9}"/>
              </a:ext>
            </a:extLst>
          </p:cNvPr>
          <p:cNvSpPr>
            <a:spLocks xmlns:a="http://schemas.openxmlformats.org/drawingml/2006/main" noGrp="1"/>
          </p:cNvSpPr>
          <p:nvPr/>
        </p:nvSpPr>
        <p:spPr>
          <a:xfrm xmlns:a="http://schemas.openxmlformats.org/drawingml/2006/main">
            <a:off x="6438900" y="4591050"/>
            <a:ext cx="342900" cy="342900"/>
          </a:xfrm>
          <a:prstGeom xmlns:a="http://schemas.openxmlformats.org/drawingml/2006/main" prst="ellipse">
            <a:avLst/>
          </a:prstGeom>
          <a:solidFill xmlns:a="http://schemas.openxmlformats.org/drawingml/2006/main">
            <a:srgbClr val="C92E2B"/>
          </a:solidFill>
          <a:ln xmlns:a="http://schemas.openxmlformats.org/drawingml/2006/main" w="0">
            <a:solidFill>
              <a:srgbClr val="C92E2B"/>
            </a:solidFill>
            <a:prstDash val="solid"/>
          </a:ln>
        </p:spPr>
      </p:sp>
      <p:sp>
        <p:nvSpPr>
          <p:cNvPr id="14" name="role-title-1">
            <a:extLst xmlns:a="http://schemas.openxmlformats.org/drawingml/2006/main">
              <a:ext uri="{FF2B5EF4-FFF2-40B4-BE49-F238E27FC236}">
                <a16:creationId xmlns:a16="http://schemas.microsoft.com/office/drawing/2014/main" id="{9FB077F7-8DD1-447F-A9A7-DC6D31214AAF}"/>
              </a:ext>
            </a:extLst>
          </p:cNvPr>
          <p:cNvSpPr>
            <a:spLocks xmlns:a="http://schemas.openxmlformats.org/drawingml/2006/main" noGrp="1"/>
          </p:cNvSpPr>
          <p:nvPr/>
        </p:nvSpPr>
        <p:spPr>
          <a:xfrm xmlns:a="http://schemas.openxmlformats.org/drawingml/2006/main">
            <a:off x="6381750" y="5467350"/>
            <a:ext cx="37147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U zajednici</a:t>
            </a:r>
          </a:p>
        </p:txBody>
      </p:sp>
      <p:sp>
        <p:nvSpPr>
          <p:cNvPr id="15" name="role-copy-1">
            <a:extLst xmlns:a="http://schemas.openxmlformats.org/drawingml/2006/main">
              <a:ext uri="{FF2B5EF4-FFF2-40B4-BE49-F238E27FC236}">
                <a16:creationId xmlns:a16="http://schemas.microsoft.com/office/drawing/2014/main" id="{42009073-0ED3-4B7E-8B7C-11A751B1E768}"/>
              </a:ext>
            </a:extLst>
          </p:cNvPr>
          <p:cNvSpPr>
            <a:spLocks xmlns:a="http://schemas.openxmlformats.org/drawingml/2006/main" noGrp="1"/>
          </p:cNvSpPr>
          <p:nvPr/>
        </p:nvSpPr>
        <p:spPr>
          <a:xfrm xmlns:a="http://schemas.openxmlformats.org/drawingml/2006/main">
            <a:off x="6381750" y="6019800"/>
            <a:ext cx="3790950" cy="800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175" b="1">
                <a:solidFill>
                  <a:srgbClr val="101B26"/>
                </a:solidFill>
                <a:latin typeface="Segoe UI"/>
                <a:ea typeface="Segoe UI"/>
                <a:cs typeface="Segoe UI"/>
              </a:defRPr>
            </a:pPr>
            <a:r>
              <a:t>upozoravanje na</a:t>
            </a:r>
          </a:p>
          <a:p xmlns:a="http://schemas.openxmlformats.org/drawingml/2006/main">
            <a:pPr>
              <a:defRPr sz="2175" b="1">
                <a:solidFill>
                  <a:srgbClr val="101B26"/>
                </a:solidFill>
                <a:latin typeface="Segoe UI"/>
                <a:ea typeface="Segoe UI"/>
                <a:cs typeface="Segoe UI"/>
              </a:defRPr>
            </a:pPr>
            <a:r>
              <a:t>rizično ponašanje</a:t>
            </a:r>
          </a:p>
        </p:txBody>
      </p:sp>
      <p:sp>
        <p:nvSpPr>
          <p:cNvPr id="16" name="">
            <a:extLst xmlns:a="http://schemas.openxmlformats.org/drawingml/2006/main">
              <a:ext uri="{FF2B5EF4-FFF2-40B4-BE49-F238E27FC236}">
                <a16:creationId xmlns:a16="http://schemas.microsoft.com/office/drawing/2014/main" id="{915CCA5F-45E4-4FE2-A548-C0BD8F44CE17}"/>
              </a:ext>
            </a:extLst>
          </p:cNvPr>
          <p:cNvSpPr>
            <a:spLocks xmlns:a="http://schemas.openxmlformats.org/drawingml/2006/main" noGrp="1"/>
          </p:cNvSpPr>
          <p:nvPr/>
        </p:nvSpPr>
        <p:spPr>
          <a:xfrm xmlns:a="http://schemas.openxmlformats.org/drawingml/2006/main">
            <a:off x="11430000" y="4591050"/>
            <a:ext cx="342900" cy="342900"/>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7" name="role-title-2">
            <a:extLst xmlns:a="http://schemas.openxmlformats.org/drawingml/2006/main">
              <a:ext uri="{FF2B5EF4-FFF2-40B4-BE49-F238E27FC236}">
                <a16:creationId xmlns:a16="http://schemas.microsoft.com/office/drawing/2014/main" id="{E1605D96-5FEA-49C2-934B-5481C6A64B15}"/>
              </a:ext>
            </a:extLst>
          </p:cNvPr>
          <p:cNvSpPr>
            <a:spLocks xmlns:a="http://schemas.openxmlformats.org/drawingml/2006/main" noGrp="1"/>
          </p:cNvSpPr>
          <p:nvPr/>
        </p:nvSpPr>
        <p:spPr>
          <a:xfrm xmlns:a="http://schemas.openxmlformats.org/drawingml/2006/main">
            <a:off x="11372850" y="5467350"/>
            <a:ext cx="37147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U sezoni</a:t>
            </a:r>
          </a:p>
        </p:txBody>
      </p:sp>
      <p:sp>
        <p:nvSpPr>
          <p:cNvPr id="18" name="role-copy-2">
            <a:extLst xmlns:a="http://schemas.openxmlformats.org/drawingml/2006/main">
              <a:ext uri="{FF2B5EF4-FFF2-40B4-BE49-F238E27FC236}">
                <a16:creationId xmlns:a16="http://schemas.microsoft.com/office/drawing/2014/main" id="{C12765D7-1B8B-4D6F-A5A2-B81220E30932}"/>
              </a:ext>
            </a:extLst>
          </p:cNvPr>
          <p:cNvSpPr>
            <a:spLocks xmlns:a="http://schemas.openxmlformats.org/drawingml/2006/main" noGrp="1"/>
          </p:cNvSpPr>
          <p:nvPr/>
        </p:nvSpPr>
        <p:spPr>
          <a:xfrm xmlns:a="http://schemas.openxmlformats.org/drawingml/2006/main">
            <a:off x="11372850" y="6019800"/>
            <a:ext cx="3790950" cy="800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175" b="1">
                <a:solidFill>
                  <a:srgbClr val="101B26"/>
                </a:solidFill>
                <a:latin typeface="Segoe UI"/>
                <a:ea typeface="Segoe UI"/>
                <a:cs typeface="Segoe UI"/>
              </a:defRPr>
            </a:pPr>
            <a:r>
              <a:t>opažanje, dojava,</a:t>
            </a:r>
          </a:p>
          <a:p xmlns:a="http://schemas.openxmlformats.org/drawingml/2006/main">
            <a:pPr>
              <a:defRPr sz="2175" b="1">
                <a:solidFill>
                  <a:srgbClr val="101B26"/>
                </a:solidFill>
                <a:latin typeface="Segoe UI"/>
                <a:ea typeface="Segoe UI"/>
                <a:cs typeface="Segoe UI"/>
              </a:defRPr>
            </a:pPr>
            <a:r>
              <a:t>spremnost postrojbe</a:t>
            </a:r>
          </a:p>
        </p:txBody>
      </p:sp>
      <p:sp>
        <p:nvSpPr>
          <p:cNvPr id="19" name="">
            <a:extLst xmlns:a="http://schemas.openxmlformats.org/drawingml/2006/main">
              <a:ext uri="{FF2B5EF4-FFF2-40B4-BE49-F238E27FC236}">
                <a16:creationId xmlns:a16="http://schemas.microsoft.com/office/drawing/2014/main" id="{BD9D20A2-7988-47E2-BBFE-244342B9B9DB}"/>
              </a:ext>
            </a:extLst>
          </p:cNvPr>
          <p:cNvSpPr>
            <a:spLocks xmlns:a="http://schemas.openxmlformats.org/drawingml/2006/main" noGrp="1"/>
          </p:cNvSpPr>
          <p:nvPr/>
        </p:nvSpPr>
        <p:spPr>
          <a:xfrm xmlns:a="http://schemas.openxmlformats.org/drawingml/2006/main">
            <a:off x="1390650" y="8096250"/>
            <a:ext cx="139255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0" name="role-close">
            <a:extLst xmlns:a="http://schemas.openxmlformats.org/drawingml/2006/main">
              <a:ext uri="{FF2B5EF4-FFF2-40B4-BE49-F238E27FC236}">
                <a16:creationId xmlns:a16="http://schemas.microsoft.com/office/drawing/2014/main" id="{C1678804-A6D5-4277-BDCC-4486CB72973A}"/>
              </a:ext>
            </a:extLst>
          </p:cNvPr>
          <p:cNvSpPr>
            <a:spLocks xmlns:a="http://schemas.openxmlformats.org/drawingml/2006/main" noGrp="1"/>
          </p:cNvSpPr>
          <p:nvPr/>
        </p:nvSpPr>
        <p:spPr>
          <a:xfrm xmlns:a="http://schemas.openxmlformats.org/drawingml/2006/main">
            <a:off x="1390650" y="8410575"/>
            <a:ext cx="13906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a:solidFill>
                  <a:srgbClr val="101B26"/>
                </a:solidFill>
                <a:latin typeface="Segoe UI"/>
                <a:ea typeface="Segoe UI"/>
                <a:cs typeface="Segoe UI"/>
              </a:defRPr>
            </a:pPr>
            <a:r>
              <a:t>Preventiva nije inspekcija: ona je odgovorna navika i pravodobno upozorenje.</a:t>
            </a:r>
          </a:p>
        </p:txBody>
      </p:sp>
    </p:spTree>
    <p:extLst>
      <p:ext uri="{BB962C8B-B14F-4D97-AF65-F5344CB8AC3E}">
        <p14:creationId xmlns:p14="http://schemas.microsoft.com/office/powerpoint/2010/main" val="513418836"/>
      </p:ext>
    </p:extLst>
  </p:cSld>
</p:sld>
</file>

<file path=ppt/slides/slide29.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C2822D05-5D58-45AD-B26E-07B3EA698D88}"/>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29">
            <a:extLst xmlns:a="http://schemas.openxmlformats.org/drawingml/2006/main">
              <a:ext uri="{FF2B5EF4-FFF2-40B4-BE49-F238E27FC236}">
                <a16:creationId xmlns:a16="http://schemas.microsoft.com/office/drawing/2014/main" id="{E66D1A6C-7368-4805-A2B7-F3AB5317AB0F}"/>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ZAVRŠNI OBILAZAK</a:t>
            </a:r>
          </a:p>
        </p:txBody>
      </p:sp>
      <p:sp>
        <p:nvSpPr>
          <p:cNvPr id="3" name="page-29">
            <a:extLst xmlns:a="http://schemas.openxmlformats.org/drawingml/2006/main">
              <a:ext uri="{FF2B5EF4-FFF2-40B4-BE49-F238E27FC236}">
                <a16:creationId xmlns:a16="http://schemas.microsoft.com/office/drawing/2014/main" id="{415E064A-29C2-4837-80BF-5C06F1D39208}"/>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29 / 36</a:t>
            </a:r>
          </a:p>
        </p:txBody>
      </p:sp>
      <p:sp>
        <p:nvSpPr>
          <p:cNvPr id="4" name="title-29">
            <a:extLst xmlns:a="http://schemas.openxmlformats.org/drawingml/2006/main">
              <a:ext uri="{FF2B5EF4-FFF2-40B4-BE49-F238E27FC236}">
                <a16:creationId xmlns:a16="http://schemas.microsoft.com/office/drawing/2014/main" id="{EC47005E-AF67-452B-81F6-6C6702B5B69C}"/>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Devedeset sekundi za sigurniji prostor</a:t>
            </a:r>
          </a:p>
        </p:txBody>
      </p:sp>
      <p:sp>
        <p:nvSpPr>
          <p:cNvPr id="5" name="subtitle-29">
            <a:extLst xmlns:a="http://schemas.openxmlformats.org/drawingml/2006/main">
              <a:ext uri="{FF2B5EF4-FFF2-40B4-BE49-F238E27FC236}">
                <a16:creationId xmlns:a16="http://schemas.microsoft.com/office/drawing/2014/main" id="{039C4CB1-1D13-4775-99F5-04CBE7B974E9}"/>
              </a:ext>
            </a:extLst>
          </p:cNvPr>
          <p:cNvSpPr>
            <a:spLocks xmlns:a="http://schemas.openxmlformats.org/drawingml/2006/main" noGrp="1"/>
          </p:cNvSpPr>
          <p:nvPr/>
        </p:nvSpPr>
        <p:spPr>
          <a:xfrm xmlns:a="http://schemas.openxmlformats.org/drawingml/2006/main">
            <a:off x="838200" y="1628775"/>
            <a:ext cx="5953125"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Primijenite isti redoslijed u domu, dvorani, radionici ili spremištu.</a:t>
            </a:r>
          </a:p>
        </p:txBody>
      </p:sp>
      <p:sp>
        <p:nvSpPr>
          <p:cNvPr id="6" name="accent-29">
            <a:extLst xmlns:a="http://schemas.openxmlformats.org/drawingml/2006/main">
              <a:ext uri="{FF2B5EF4-FFF2-40B4-BE49-F238E27FC236}">
                <a16:creationId xmlns:a16="http://schemas.microsoft.com/office/drawing/2014/main" id="{61B0D9EB-6983-413C-AD5F-F2FC83088BE0}"/>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2F128892-ED22-43B8-B949-98CC1371AE59}"/>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29">
            <a:extLst xmlns:a="http://schemas.openxmlformats.org/drawingml/2006/main">
              <a:ext uri="{FF2B5EF4-FFF2-40B4-BE49-F238E27FC236}">
                <a16:creationId xmlns:a16="http://schemas.microsoft.com/office/drawing/2014/main" id="{D06CF281-1E09-4502-9015-1A318F0B91BE}"/>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sinteza ishoda učenja Modula 2 prema NN 12/2025.</a:t>
            </a:r>
          </a:p>
        </p:txBody>
      </p:sp>
      <p:sp>
        <p:nvSpPr>
          <p:cNvPr id="9" name="tag-29">
            <a:extLst xmlns:a="http://schemas.openxmlformats.org/drawingml/2006/main">
              <a:ext uri="{FF2B5EF4-FFF2-40B4-BE49-F238E27FC236}">
                <a16:creationId xmlns:a16="http://schemas.microsoft.com/office/drawing/2014/main" id="{55210BD4-0BE2-4ED5-9987-9ABAB197A7D5}"/>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check-num-0">
            <a:extLst xmlns:a="http://schemas.openxmlformats.org/drawingml/2006/main">
              <a:ext uri="{FF2B5EF4-FFF2-40B4-BE49-F238E27FC236}">
                <a16:creationId xmlns:a16="http://schemas.microsoft.com/office/drawing/2014/main" id="{FC6584D8-D3A8-47BF-95D2-66D1A4F4E69A}"/>
              </a:ext>
            </a:extLst>
          </p:cNvPr>
          <p:cNvSpPr>
            <a:spLocks xmlns:a="http://schemas.openxmlformats.org/drawingml/2006/main" noGrp="1"/>
          </p:cNvSpPr>
          <p:nvPr/>
        </p:nvSpPr>
        <p:spPr>
          <a:xfrm xmlns:a="http://schemas.openxmlformats.org/drawingml/2006/main">
            <a:off x="1200150" y="3600450"/>
            <a:ext cx="590550" cy="247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75" b="1">
                <a:solidFill>
                  <a:srgbClr val="C92E2B"/>
                </a:solidFill>
                <a:latin typeface="Bahnschrift"/>
                <a:ea typeface="Bahnschrift"/>
                <a:cs typeface="Bahnschrift"/>
              </a:defRPr>
            </a:pPr>
            <a:r>
              <a:t>01</a:t>
            </a:r>
          </a:p>
        </p:txBody>
      </p:sp>
      <p:sp>
        <p:nvSpPr>
          <p:cNvPr id="11" name="check-title-0">
            <a:extLst xmlns:a="http://schemas.openxmlformats.org/drawingml/2006/main">
              <a:ext uri="{FF2B5EF4-FFF2-40B4-BE49-F238E27FC236}">
                <a16:creationId xmlns:a16="http://schemas.microsoft.com/office/drawing/2014/main" id="{D6D3B911-3691-4871-8232-719920CCACD6}"/>
              </a:ext>
            </a:extLst>
          </p:cNvPr>
          <p:cNvSpPr>
            <a:spLocks xmlns:a="http://schemas.openxmlformats.org/drawingml/2006/main" noGrp="1"/>
          </p:cNvSpPr>
          <p:nvPr/>
        </p:nvSpPr>
        <p:spPr>
          <a:xfrm xmlns:a="http://schemas.openxmlformats.org/drawingml/2006/main">
            <a:off x="2266950" y="3552825"/>
            <a:ext cx="4000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Izvor paljenja</a:t>
            </a:r>
          </a:p>
        </p:txBody>
      </p:sp>
      <p:sp>
        <p:nvSpPr>
          <p:cNvPr id="12" name="">
            <a:extLst xmlns:a="http://schemas.openxmlformats.org/drawingml/2006/main">
              <a:ext uri="{FF2B5EF4-FFF2-40B4-BE49-F238E27FC236}">
                <a16:creationId xmlns:a16="http://schemas.microsoft.com/office/drawing/2014/main" id="{77DED568-2ABD-4434-AE99-43349605F9C1}"/>
              </a:ext>
            </a:extLst>
          </p:cNvPr>
          <p:cNvSpPr>
            <a:spLocks xmlns:a="http://schemas.openxmlformats.org/drawingml/2006/main" noGrp="1"/>
          </p:cNvSpPr>
          <p:nvPr/>
        </p:nvSpPr>
        <p:spPr>
          <a:xfrm xmlns:a="http://schemas.openxmlformats.org/drawingml/2006/main">
            <a:off x="6572250" y="3781425"/>
            <a:ext cx="1123950" cy="19050"/>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3" name="check-copy-0">
            <a:extLst xmlns:a="http://schemas.openxmlformats.org/drawingml/2006/main">
              <a:ext uri="{FF2B5EF4-FFF2-40B4-BE49-F238E27FC236}">
                <a16:creationId xmlns:a16="http://schemas.microsoft.com/office/drawing/2014/main" id="{C1BCC325-0A0C-4917-98C7-33E2F0CADF00}"/>
              </a:ext>
            </a:extLst>
          </p:cNvPr>
          <p:cNvSpPr>
            <a:spLocks xmlns:a="http://schemas.openxmlformats.org/drawingml/2006/main" noGrp="1"/>
          </p:cNvSpPr>
          <p:nvPr/>
        </p:nvSpPr>
        <p:spPr>
          <a:xfrm xmlns:a="http://schemas.openxmlformats.org/drawingml/2006/main">
            <a:off x="8191500" y="3552825"/>
            <a:ext cx="61912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Je li uklonjen ili nadziran?</a:t>
            </a:r>
          </a:p>
        </p:txBody>
      </p:sp>
      <p:sp>
        <p:nvSpPr>
          <p:cNvPr id="14" name="check-num-1">
            <a:extLst xmlns:a="http://schemas.openxmlformats.org/drawingml/2006/main">
              <a:ext uri="{FF2B5EF4-FFF2-40B4-BE49-F238E27FC236}">
                <a16:creationId xmlns:a16="http://schemas.microsoft.com/office/drawing/2014/main" id="{CB3D5B5B-6EAB-48E7-AF00-3D31B1B38C3B}"/>
              </a:ext>
            </a:extLst>
          </p:cNvPr>
          <p:cNvSpPr>
            <a:spLocks xmlns:a="http://schemas.openxmlformats.org/drawingml/2006/main" noGrp="1"/>
          </p:cNvSpPr>
          <p:nvPr/>
        </p:nvSpPr>
        <p:spPr>
          <a:xfrm xmlns:a="http://schemas.openxmlformats.org/drawingml/2006/main">
            <a:off x="1200150" y="4610100"/>
            <a:ext cx="590550" cy="247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75" b="1">
                <a:solidFill>
                  <a:srgbClr val="C92E2B"/>
                </a:solidFill>
                <a:latin typeface="Bahnschrift"/>
                <a:ea typeface="Bahnschrift"/>
                <a:cs typeface="Bahnschrift"/>
              </a:defRPr>
            </a:pPr>
            <a:r>
              <a:t>02</a:t>
            </a:r>
          </a:p>
        </p:txBody>
      </p:sp>
      <p:sp>
        <p:nvSpPr>
          <p:cNvPr id="15" name="check-title-1">
            <a:extLst xmlns:a="http://schemas.openxmlformats.org/drawingml/2006/main">
              <a:ext uri="{FF2B5EF4-FFF2-40B4-BE49-F238E27FC236}">
                <a16:creationId xmlns:a16="http://schemas.microsoft.com/office/drawing/2014/main" id="{9F99086D-7524-4CC2-8013-813158292A66}"/>
              </a:ext>
            </a:extLst>
          </p:cNvPr>
          <p:cNvSpPr>
            <a:spLocks xmlns:a="http://schemas.openxmlformats.org/drawingml/2006/main" noGrp="1"/>
          </p:cNvSpPr>
          <p:nvPr/>
        </p:nvSpPr>
        <p:spPr>
          <a:xfrm xmlns:a="http://schemas.openxmlformats.org/drawingml/2006/main">
            <a:off x="2266950" y="4562475"/>
            <a:ext cx="4000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Goriva tvar</a:t>
            </a:r>
          </a:p>
        </p:txBody>
      </p:sp>
      <p:sp>
        <p:nvSpPr>
          <p:cNvPr id="16" name="">
            <a:extLst xmlns:a="http://schemas.openxmlformats.org/drawingml/2006/main">
              <a:ext uri="{FF2B5EF4-FFF2-40B4-BE49-F238E27FC236}">
                <a16:creationId xmlns:a16="http://schemas.microsoft.com/office/drawing/2014/main" id="{F2558D6F-5E42-4246-953A-D3FB22E3109A}"/>
              </a:ext>
            </a:extLst>
          </p:cNvPr>
          <p:cNvSpPr>
            <a:spLocks xmlns:a="http://schemas.openxmlformats.org/drawingml/2006/main" noGrp="1"/>
          </p:cNvSpPr>
          <p:nvPr/>
        </p:nvSpPr>
        <p:spPr>
          <a:xfrm xmlns:a="http://schemas.openxmlformats.org/drawingml/2006/main">
            <a:off x="6572250" y="4791075"/>
            <a:ext cx="1123950" cy="19050"/>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7" name="check-copy-1">
            <a:extLst xmlns:a="http://schemas.openxmlformats.org/drawingml/2006/main">
              <a:ext uri="{FF2B5EF4-FFF2-40B4-BE49-F238E27FC236}">
                <a16:creationId xmlns:a16="http://schemas.microsoft.com/office/drawing/2014/main" id="{3332910A-9D31-43DF-ACF2-052DFA575B57}"/>
              </a:ext>
            </a:extLst>
          </p:cNvPr>
          <p:cNvSpPr>
            <a:spLocks xmlns:a="http://schemas.openxmlformats.org/drawingml/2006/main" noGrp="1"/>
          </p:cNvSpPr>
          <p:nvPr/>
        </p:nvSpPr>
        <p:spPr>
          <a:xfrm xmlns:a="http://schemas.openxmlformats.org/drawingml/2006/main">
            <a:off x="8191500" y="4562475"/>
            <a:ext cx="61912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Je li odvojena od topline?</a:t>
            </a:r>
          </a:p>
        </p:txBody>
      </p:sp>
      <p:sp>
        <p:nvSpPr>
          <p:cNvPr id="18" name="check-num-2">
            <a:extLst xmlns:a="http://schemas.openxmlformats.org/drawingml/2006/main">
              <a:ext uri="{FF2B5EF4-FFF2-40B4-BE49-F238E27FC236}">
                <a16:creationId xmlns:a16="http://schemas.microsoft.com/office/drawing/2014/main" id="{EF3E7040-A855-4A40-898D-838F16AB6CFB}"/>
              </a:ext>
            </a:extLst>
          </p:cNvPr>
          <p:cNvSpPr>
            <a:spLocks xmlns:a="http://schemas.openxmlformats.org/drawingml/2006/main" noGrp="1"/>
          </p:cNvSpPr>
          <p:nvPr/>
        </p:nvSpPr>
        <p:spPr>
          <a:xfrm xmlns:a="http://schemas.openxmlformats.org/drawingml/2006/main">
            <a:off x="1200150" y="5619750"/>
            <a:ext cx="590550" cy="247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75" b="1">
                <a:solidFill>
                  <a:srgbClr val="C92E2B"/>
                </a:solidFill>
                <a:latin typeface="Bahnschrift"/>
                <a:ea typeface="Bahnschrift"/>
                <a:cs typeface="Bahnschrift"/>
              </a:defRPr>
            </a:pPr>
            <a:r>
              <a:t>03</a:t>
            </a:r>
          </a:p>
        </p:txBody>
      </p:sp>
      <p:sp>
        <p:nvSpPr>
          <p:cNvPr id="19" name="check-title-2">
            <a:extLst xmlns:a="http://schemas.openxmlformats.org/drawingml/2006/main">
              <a:ext uri="{FF2B5EF4-FFF2-40B4-BE49-F238E27FC236}">
                <a16:creationId xmlns:a16="http://schemas.microsoft.com/office/drawing/2014/main" id="{2E7BAB84-02FA-4293-91D0-419F7D5295BB}"/>
              </a:ext>
            </a:extLst>
          </p:cNvPr>
          <p:cNvSpPr>
            <a:spLocks xmlns:a="http://schemas.openxmlformats.org/drawingml/2006/main" noGrp="1"/>
          </p:cNvSpPr>
          <p:nvPr/>
        </p:nvSpPr>
        <p:spPr>
          <a:xfrm xmlns:a="http://schemas.openxmlformats.org/drawingml/2006/main">
            <a:off x="2266950" y="5572125"/>
            <a:ext cx="4000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Izlaz</a:t>
            </a:r>
          </a:p>
        </p:txBody>
      </p:sp>
      <p:sp>
        <p:nvSpPr>
          <p:cNvPr id="20" name="">
            <a:extLst xmlns:a="http://schemas.openxmlformats.org/drawingml/2006/main">
              <a:ext uri="{FF2B5EF4-FFF2-40B4-BE49-F238E27FC236}">
                <a16:creationId xmlns:a16="http://schemas.microsoft.com/office/drawing/2014/main" id="{DBF7D918-DF6D-465C-9DA5-159757EA9F7C}"/>
              </a:ext>
            </a:extLst>
          </p:cNvPr>
          <p:cNvSpPr>
            <a:spLocks xmlns:a="http://schemas.openxmlformats.org/drawingml/2006/main" noGrp="1"/>
          </p:cNvSpPr>
          <p:nvPr/>
        </p:nvSpPr>
        <p:spPr>
          <a:xfrm xmlns:a="http://schemas.openxmlformats.org/drawingml/2006/main">
            <a:off x="6572250" y="5800725"/>
            <a:ext cx="1123950" cy="19050"/>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1" name="check-copy-2">
            <a:extLst xmlns:a="http://schemas.openxmlformats.org/drawingml/2006/main">
              <a:ext uri="{FF2B5EF4-FFF2-40B4-BE49-F238E27FC236}">
                <a16:creationId xmlns:a16="http://schemas.microsoft.com/office/drawing/2014/main" id="{A63B785C-1256-4CE5-B324-D5D2A18FE5F6}"/>
              </a:ext>
            </a:extLst>
          </p:cNvPr>
          <p:cNvSpPr>
            <a:spLocks xmlns:a="http://schemas.openxmlformats.org/drawingml/2006/main" noGrp="1"/>
          </p:cNvSpPr>
          <p:nvPr/>
        </p:nvSpPr>
        <p:spPr>
          <a:xfrm xmlns:a="http://schemas.openxmlformats.org/drawingml/2006/main">
            <a:off x="8191500" y="5572125"/>
            <a:ext cx="61912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Je li put slobodan?</a:t>
            </a:r>
          </a:p>
        </p:txBody>
      </p:sp>
      <p:sp>
        <p:nvSpPr>
          <p:cNvPr id="22" name="check-num-3">
            <a:extLst xmlns:a="http://schemas.openxmlformats.org/drawingml/2006/main">
              <a:ext uri="{FF2B5EF4-FFF2-40B4-BE49-F238E27FC236}">
                <a16:creationId xmlns:a16="http://schemas.microsoft.com/office/drawing/2014/main" id="{913A205F-8E07-4A1D-8B78-3456A03B0435}"/>
              </a:ext>
            </a:extLst>
          </p:cNvPr>
          <p:cNvSpPr>
            <a:spLocks xmlns:a="http://schemas.openxmlformats.org/drawingml/2006/main" noGrp="1"/>
          </p:cNvSpPr>
          <p:nvPr/>
        </p:nvSpPr>
        <p:spPr>
          <a:xfrm xmlns:a="http://schemas.openxmlformats.org/drawingml/2006/main">
            <a:off x="1200150" y="6629400"/>
            <a:ext cx="590550" cy="247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75" b="1">
                <a:solidFill>
                  <a:srgbClr val="C92E2B"/>
                </a:solidFill>
                <a:latin typeface="Bahnschrift"/>
                <a:ea typeface="Bahnschrift"/>
                <a:cs typeface="Bahnschrift"/>
              </a:defRPr>
            </a:pPr>
            <a:r>
              <a:t>04</a:t>
            </a:r>
          </a:p>
        </p:txBody>
      </p:sp>
      <p:sp>
        <p:nvSpPr>
          <p:cNvPr id="23" name="check-title-3">
            <a:extLst xmlns:a="http://schemas.openxmlformats.org/drawingml/2006/main">
              <a:ext uri="{FF2B5EF4-FFF2-40B4-BE49-F238E27FC236}">
                <a16:creationId xmlns:a16="http://schemas.microsoft.com/office/drawing/2014/main" id="{E000BC26-7C11-441E-9E40-5B440BAF78F2}"/>
              </a:ext>
            </a:extLst>
          </p:cNvPr>
          <p:cNvSpPr>
            <a:spLocks xmlns:a="http://schemas.openxmlformats.org/drawingml/2006/main" noGrp="1"/>
          </p:cNvSpPr>
          <p:nvPr/>
        </p:nvSpPr>
        <p:spPr>
          <a:xfrm xmlns:a="http://schemas.openxmlformats.org/drawingml/2006/main">
            <a:off x="2266950" y="6581775"/>
            <a:ext cx="4000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Oprema</a:t>
            </a:r>
          </a:p>
        </p:txBody>
      </p:sp>
      <p:sp>
        <p:nvSpPr>
          <p:cNvPr id="24" name="">
            <a:extLst xmlns:a="http://schemas.openxmlformats.org/drawingml/2006/main">
              <a:ext uri="{FF2B5EF4-FFF2-40B4-BE49-F238E27FC236}">
                <a16:creationId xmlns:a16="http://schemas.microsoft.com/office/drawing/2014/main" id="{7F19BB5E-72B0-4968-8597-841CF6D8FF51}"/>
              </a:ext>
            </a:extLst>
          </p:cNvPr>
          <p:cNvSpPr>
            <a:spLocks xmlns:a="http://schemas.openxmlformats.org/drawingml/2006/main" noGrp="1"/>
          </p:cNvSpPr>
          <p:nvPr/>
        </p:nvSpPr>
        <p:spPr>
          <a:xfrm xmlns:a="http://schemas.openxmlformats.org/drawingml/2006/main">
            <a:off x="6572250" y="6810375"/>
            <a:ext cx="1123950" cy="19050"/>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5" name="check-copy-3">
            <a:extLst xmlns:a="http://schemas.openxmlformats.org/drawingml/2006/main">
              <a:ext uri="{FF2B5EF4-FFF2-40B4-BE49-F238E27FC236}">
                <a16:creationId xmlns:a16="http://schemas.microsoft.com/office/drawing/2014/main" id="{BE59C67D-BA4C-4FA6-AAFC-23F46456929A}"/>
              </a:ext>
            </a:extLst>
          </p:cNvPr>
          <p:cNvSpPr>
            <a:spLocks xmlns:a="http://schemas.openxmlformats.org/drawingml/2006/main" noGrp="1"/>
          </p:cNvSpPr>
          <p:nvPr/>
        </p:nvSpPr>
        <p:spPr>
          <a:xfrm xmlns:a="http://schemas.openxmlformats.org/drawingml/2006/main">
            <a:off x="8191500" y="6581775"/>
            <a:ext cx="61912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Je li dostupna i vidljiva?</a:t>
            </a:r>
          </a:p>
        </p:txBody>
      </p:sp>
      <p:sp>
        <p:nvSpPr>
          <p:cNvPr id="26" name="check-num-4">
            <a:extLst xmlns:a="http://schemas.openxmlformats.org/drawingml/2006/main">
              <a:ext uri="{FF2B5EF4-FFF2-40B4-BE49-F238E27FC236}">
                <a16:creationId xmlns:a16="http://schemas.microsoft.com/office/drawing/2014/main" id="{81ACDF97-C60A-437E-8903-5A8F4A05C82D}"/>
              </a:ext>
            </a:extLst>
          </p:cNvPr>
          <p:cNvSpPr>
            <a:spLocks xmlns:a="http://schemas.openxmlformats.org/drawingml/2006/main" noGrp="1"/>
          </p:cNvSpPr>
          <p:nvPr/>
        </p:nvSpPr>
        <p:spPr>
          <a:xfrm xmlns:a="http://schemas.openxmlformats.org/drawingml/2006/main">
            <a:off x="1200150" y="7639050"/>
            <a:ext cx="590550" cy="247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75" b="1">
                <a:solidFill>
                  <a:srgbClr val="C92E2B"/>
                </a:solidFill>
                <a:latin typeface="Bahnschrift"/>
                <a:ea typeface="Bahnschrift"/>
                <a:cs typeface="Bahnschrift"/>
              </a:defRPr>
            </a:pPr>
            <a:r>
              <a:t>05</a:t>
            </a:r>
          </a:p>
        </p:txBody>
      </p:sp>
      <p:sp>
        <p:nvSpPr>
          <p:cNvPr id="27" name="check-title-4">
            <a:extLst xmlns:a="http://schemas.openxmlformats.org/drawingml/2006/main">
              <a:ext uri="{FF2B5EF4-FFF2-40B4-BE49-F238E27FC236}">
                <a16:creationId xmlns:a16="http://schemas.microsoft.com/office/drawing/2014/main" id="{2B063248-8AA0-4FDF-B22C-77B9890A0CEB}"/>
              </a:ext>
            </a:extLst>
          </p:cNvPr>
          <p:cNvSpPr>
            <a:spLocks xmlns:a="http://schemas.openxmlformats.org/drawingml/2006/main" noGrp="1"/>
          </p:cNvSpPr>
          <p:nvPr/>
        </p:nvSpPr>
        <p:spPr>
          <a:xfrm xmlns:a="http://schemas.openxmlformats.org/drawingml/2006/main">
            <a:off x="2266950" y="7591425"/>
            <a:ext cx="400050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Dojava</a:t>
            </a:r>
          </a:p>
        </p:txBody>
      </p:sp>
      <p:sp>
        <p:nvSpPr>
          <p:cNvPr id="28" name="">
            <a:extLst xmlns:a="http://schemas.openxmlformats.org/drawingml/2006/main">
              <a:ext uri="{FF2B5EF4-FFF2-40B4-BE49-F238E27FC236}">
                <a16:creationId xmlns:a16="http://schemas.microsoft.com/office/drawing/2014/main" id="{0E73EE2A-4DA1-45D0-BFE6-2CE26C4118E1}"/>
              </a:ext>
            </a:extLst>
          </p:cNvPr>
          <p:cNvSpPr>
            <a:spLocks xmlns:a="http://schemas.openxmlformats.org/drawingml/2006/main" noGrp="1"/>
          </p:cNvSpPr>
          <p:nvPr/>
        </p:nvSpPr>
        <p:spPr>
          <a:xfrm xmlns:a="http://schemas.openxmlformats.org/drawingml/2006/main">
            <a:off x="6572250" y="7820025"/>
            <a:ext cx="11239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9" name="check-copy-4">
            <a:extLst xmlns:a="http://schemas.openxmlformats.org/drawingml/2006/main">
              <a:ext uri="{FF2B5EF4-FFF2-40B4-BE49-F238E27FC236}">
                <a16:creationId xmlns:a16="http://schemas.microsoft.com/office/drawing/2014/main" id="{01108E24-9FFF-442C-B0F2-1EBCCDCEEFDE}"/>
              </a:ext>
            </a:extLst>
          </p:cNvPr>
          <p:cNvSpPr>
            <a:spLocks xmlns:a="http://schemas.openxmlformats.org/drawingml/2006/main" noGrp="1"/>
          </p:cNvSpPr>
          <p:nvPr/>
        </p:nvSpPr>
        <p:spPr>
          <a:xfrm xmlns:a="http://schemas.openxmlformats.org/drawingml/2006/main">
            <a:off x="8191500" y="7591425"/>
            <a:ext cx="61912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Znam li kome i što javiti?</a:t>
            </a:r>
          </a:p>
        </p:txBody>
      </p:sp>
    </p:spTree>
    <p:extLst>
      <p:ext uri="{BB962C8B-B14F-4D97-AF65-F5344CB8AC3E}">
        <p14:creationId xmlns:p14="http://schemas.microsoft.com/office/powerpoint/2010/main" val="306278457"/>
      </p:ext>
    </p:extLst>
  </p:cSld>
</p:sld>
</file>

<file path=ppt/slides/slide3.xml><?xml version="1.0" encoding="utf-8"?>
<p:sld xmlns:p="http://schemas.openxmlformats.org/presentationml/2006/main">
  <p:cSld>
    <p:bg>
      <p:bgPr>
        <a:solidFill xmlns:a="http://schemas.openxmlformats.org/drawingml/2006/main">
          <a:srgbClr val="101B26"/>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148BF0FC-D51B-45F1-9B92-D0407AA8BAD1}"/>
              </a:ext>
            </a:extLst>
          </p:cNvPr>
          <p:cNvSpPr>
            <a:spLocks xmlns:a="http://schemas.openxmlformats.org/drawingml/2006/main" noGrp="1"/>
          </p:cNvSpPr>
          <p:nvPr/>
        </p:nvSpPr>
        <p:spPr>
          <a:xfrm xmlns:a="http://schemas.openxmlformats.org/drawingml/2006/main">
            <a:off x="0" y="0"/>
            <a:ext cx="2857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
            <a:extLst xmlns:a="http://schemas.openxmlformats.org/drawingml/2006/main">
              <a:ext uri="{FF2B5EF4-FFF2-40B4-BE49-F238E27FC236}">
                <a16:creationId xmlns:a16="http://schemas.microsoft.com/office/drawing/2014/main" id="{21CC68E6-5F0F-49E9-8B7F-D6C15A1B409F}"/>
              </a:ext>
            </a:extLst>
          </p:cNvPr>
          <p:cNvSpPr>
            <a:spLocks xmlns:a="http://schemas.openxmlformats.org/drawingml/2006/main" noGrp="1"/>
          </p:cNvSpPr>
          <p:nvPr/>
        </p:nvSpPr>
        <p:spPr>
          <a:xfrm xmlns:a="http://schemas.openxmlformats.org/drawingml/2006/main">
            <a:off x="990600" y="7467600"/>
            <a:ext cx="16287750" cy="19050"/>
          </a:xfrm>
          <a:prstGeom xmlns:a="http://schemas.openxmlformats.org/drawingml/2006/main" prst="rect">
            <a:avLst/>
          </a:prstGeom>
          <a:solidFill xmlns:a="http://schemas.openxmlformats.org/drawingml/2006/main">
            <a:srgbClr val="34414C"/>
          </a:solidFill>
          <a:ln xmlns:a="http://schemas.openxmlformats.org/drawingml/2006/main" w="0">
            <a:solidFill>
              <a:srgbClr val="34414C"/>
            </a:solidFill>
            <a:prstDash val="solid"/>
          </a:ln>
        </p:spPr>
      </p:sp>
      <p:sp>
        <p:nvSpPr>
          <p:cNvPr id="3" name="">
            <a:extLst xmlns:a="http://schemas.openxmlformats.org/drawingml/2006/main">
              <a:ext uri="{FF2B5EF4-FFF2-40B4-BE49-F238E27FC236}">
                <a16:creationId xmlns:a16="http://schemas.microsoft.com/office/drawing/2014/main" id="{A82CE017-16F4-4EDD-9E9F-F6390E40D48F}"/>
              </a:ext>
            </a:extLst>
          </p:cNvPr>
          <p:cNvSpPr>
            <a:spLocks xmlns:a="http://schemas.openxmlformats.org/drawingml/2006/main" noGrp="1"/>
          </p:cNvSpPr>
          <p:nvPr/>
        </p:nvSpPr>
        <p:spPr>
          <a:xfrm xmlns:a="http://schemas.openxmlformats.org/drawingml/2006/main">
            <a:off x="990600" y="7467600"/>
            <a:ext cx="39052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4" name="sec-eye-3">
            <a:extLst xmlns:a="http://schemas.openxmlformats.org/drawingml/2006/main">
              <a:ext uri="{FF2B5EF4-FFF2-40B4-BE49-F238E27FC236}">
                <a16:creationId xmlns:a16="http://schemas.microsoft.com/office/drawing/2014/main" id="{1EB1FC9A-F261-4E23-ABF4-6A334BF887C9}"/>
              </a:ext>
            </a:extLst>
          </p:cNvPr>
          <p:cNvSpPr>
            <a:spLocks xmlns:a="http://schemas.openxmlformats.org/drawingml/2006/main" noGrp="1"/>
          </p:cNvSpPr>
          <p:nvPr/>
        </p:nvSpPr>
        <p:spPr>
          <a:xfrm xmlns:a="http://schemas.openxmlformats.org/drawingml/2006/main">
            <a:off x="990600" y="704850"/>
            <a:ext cx="857250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F15A4D"/>
                </a:solidFill>
                <a:latin typeface="Bahnschrift"/>
                <a:ea typeface="Bahnschrift"/>
                <a:cs typeface="Bahnschrift"/>
              </a:defRPr>
            </a:pPr>
            <a:r>
              <a:t>PROTUPOŽARNA PREVENTIVA</a:t>
            </a:r>
          </a:p>
        </p:txBody>
      </p:sp>
      <p:sp>
        <p:nvSpPr>
          <p:cNvPr id="5" name="sec-page-3">
            <a:extLst xmlns:a="http://schemas.openxmlformats.org/drawingml/2006/main">
              <a:ext uri="{FF2B5EF4-FFF2-40B4-BE49-F238E27FC236}">
                <a16:creationId xmlns:a16="http://schemas.microsoft.com/office/drawing/2014/main" id="{9B98624E-34D5-4931-B74C-4EC67BE7D369}"/>
              </a:ext>
            </a:extLst>
          </p:cNvPr>
          <p:cNvSpPr>
            <a:spLocks xmlns:a="http://schemas.openxmlformats.org/drawingml/2006/main" noGrp="1"/>
          </p:cNvSpPr>
          <p:nvPr/>
        </p:nvSpPr>
        <p:spPr>
          <a:xfrm xmlns:a="http://schemas.openxmlformats.org/drawingml/2006/main">
            <a:off x="16002000" y="704850"/>
            <a:ext cx="1238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AAB2B8"/>
                </a:solidFill>
                <a:latin typeface="Bahnschrift"/>
                <a:ea typeface="Bahnschrift"/>
                <a:cs typeface="Bahnschrift"/>
              </a:defRPr>
            </a:pPr>
            <a:r>
              <a:t>03 / 36</a:t>
            </a:r>
          </a:p>
        </p:txBody>
      </p:sp>
      <p:sp>
        <p:nvSpPr>
          <p:cNvPr id="6" name="sec-number-3">
            <a:extLst xmlns:a="http://schemas.openxmlformats.org/drawingml/2006/main">
              <a:ext uri="{FF2B5EF4-FFF2-40B4-BE49-F238E27FC236}">
                <a16:creationId xmlns:a16="http://schemas.microsoft.com/office/drawing/2014/main" id="{905A69A5-7408-4823-91AA-0A4AAEADF2B6}"/>
              </a:ext>
            </a:extLst>
          </p:cNvPr>
          <p:cNvSpPr>
            <a:spLocks xmlns:a="http://schemas.openxmlformats.org/drawingml/2006/main" noGrp="1"/>
          </p:cNvSpPr>
          <p:nvPr/>
        </p:nvSpPr>
        <p:spPr>
          <a:xfrm xmlns:a="http://schemas.openxmlformats.org/drawingml/2006/main">
            <a:off x="990600" y="1733550"/>
            <a:ext cx="3810000" cy="1943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0" b="1">
                <a:solidFill>
                  <a:srgbClr val="C92E2B"/>
                </a:solidFill>
                <a:latin typeface="Bahnschrift"/>
                <a:ea typeface="Bahnschrift"/>
                <a:cs typeface="Bahnschrift"/>
              </a:defRPr>
            </a:pPr>
            <a:r>
              <a:t>01</a:t>
            </a:r>
          </a:p>
        </p:txBody>
      </p:sp>
      <p:sp>
        <p:nvSpPr>
          <p:cNvPr id="7" name="sec-title-3">
            <a:extLst xmlns:a="http://schemas.openxmlformats.org/drawingml/2006/main">
              <a:ext uri="{FF2B5EF4-FFF2-40B4-BE49-F238E27FC236}">
                <a16:creationId xmlns:a16="http://schemas.microsoft.com/office/drawing/2014/main" id="{E07189A4-8E35-44F9-A901-9922A8F3DEC5}"/>
              </a:ext>
            </a:extLst>
          </p:cNvPr>
          <p:cNvSpPr>
            <a:spLocks xmlns:a="http://schemas.openxmlformats.org/drawingml/2006/main" noGrp="1"/>
          </p:cNvSpPr>
          <p:nvPr/>
        </p:nvSpPr>
        <p:spPr>
          <a:xfrm xmlns:a="http://schemas.openxmlformats.org/drawingml/2006/main">
            <a:off x="990600" y="3695700"/>
            <a:ext cx="14287500" cy="7620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4800" b="1">
                <a:solidFill>
                  <a:srgbClr val="FCFBF8"/>
                </a:solidFill>
                <a:latin typeface="Bahnschrift"/>
                <a:ea typeface="Bahnschrift"/>
                <a:cs typeface="Bahnschrift"/>
              </a:defRPr>
            </a:pPr>
            <a:r>
              <a:t>Preventiva je prva obrana</a:t>
            </a:r>
          </a:p>
        </p:txBody>
      </p:sp>
      <p:sp>
        <p:nvSpPr>
          <p:cNvPr id="8" name="sec-promise-3">
            <a:extLst xmlns:a="http://schemas.openxmlformats.org/drawingml/2006/main">
              <a:ext uri="{FF2B5EF4-FFF2-40B4-BE49-F238E27FC236}">
                <a16:creationId xmlns:a16="http://schemas.microsoft.com/office/drawing/2014/main" id="{EBF134C8-D252-4DB5-BC41-50DCCAA77D23}"/>
              </a:ext>
            </a:extLst>
          </p:cNvPr>
          <p:cNvSpPr>
            <a:spLocks xmlns:a="http://schemas.openxmlformats.org/drawingml/2006/main" noGrp="1"/>
          </p:cNvSpPr>
          <p:nvPr/>
        </p:nvSpPr>
        <p:spPr>
          <a:xfrm xmlns:a="http://schemas.openxmlformats.org/drawingml/2006/main">
            <a:off x="990600" y="5562600"/>
            <a:ext cx="12382500" cy="4000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a:solidFill>
                  <a:srgbClr val="C5CDD2"/>
                </a:solidFill>
                <a:latin typeface="Segoe UI"/>
                <a:ea typeface="Segoe UI"/>
                <a:cs typeface="Segoe UI"/>
              </a:defRPr>
            </a:pPr>
            <a:r>
              <a:t>Požar ne počinje iznenada: prije plamena postoje gorivo, kisik i izvor paljenja.</a:t>
            </a:r>
          </a:p>
        </p:txBody>
      </p:sp>
      <p:sp>
        <p:nvSpPr>
          <p:cNvPr id="9" name="sec-course-3">
            <a:extLst xmlns:a="http://schemas.openxmlformats.org/drawingml/2006/main">
              <a:ext uri="{FF2B5EF4-FFF2-40B4-BE49-F238E27FC236}">
                <a16:creationId xmlns:a16="http://schemas.microsoft.com/office/drawing/2014/main" id="{89A2CB29-700D-4922-9CA8-7F397D29D32B}"/>
              </a:ext>
            </a:extLst>
          </p:cNvPr>
          <p:cNvSpPr>
            <a:spLocks xmlns:a="http://schemas.openxmlformats.org/drawingml/2006/main" noGrp="1"/>
          </p:cNvSpPr>
          <p:nvPr/>
        </p:nvSpPr>
        <p:spPr>
          <a:xfrm xmlns:a="http://schemas.openxmlformats.org/drawingml/2006/main">
            <a:off x="990600" y="7829550"/>
            <a:ext cx="6667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b="1">
                <a:solidFill>
                  <a:srgbClr val="C5CDD2"/>
                </a:solidFill>
                <a:latin typeface="Segoe UI"/>
                <a:ea typeface="Segoe UI"/>
                <a:cs typeface="Segoe UI"/>
              </a:defRPr>
            </a:pPr>
            <a:r>
              <a:t>TEORIJA  /  PREPOZNAJ - UKLONI - DOJAVI</a:t>
            </a:r>
          </a:p>
        </p:txBody>
      </p:sp>
      <p:sp>
        <p:nvSpPr>
          <p:cNvPr id="10" name="sec-tag-3">
            <a:extLst xmlns:a="http://schemas.openxmlformats.org/drawingml/2006/main">
              <a:ext uri="{FF2B5EF4-FFF2-40B4-BE49-F238E27FC236}">
                <a16:creationId xmlns:a16="http://schemas.microsoft.com/office/drawing/2014/main" id="{BA4CC581-0B62-466D-A1ED-278D92F986E3}"/>
              </a:ext>
            </a:extLst>
          </p:cNvPr>
          <p:cNvSpPr>
            <a:spLocks xmlns:a="http://schemas.openxmlformats.org/drawingml/2006/main" noGrp="1"/>
          </p:cNvSpPr>
          <p:nvPr/>
        </p:nvSpPr>
        <p:spPr>
          <a:xfrm xmlns:a="http://schemas.openxmlformats.org/drawingml/2006/main">
            <a:off x="15240000" y="7829550"/>
            <a:ext cx="200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F15A4D"/>
                </a:solidFill>
                <a:latin typeface="Segoe UI"/>
                <a:ea typeface="Segoe UI"/>
                <a:cs typeface="Segoe UI"/>
              </a:defRPr>
            </a:pPr>
            <a:r>
              <a:t>MODUL 2</a:t>
            </a:r>
          </a:p>
        </p:txBody>
      </p:sp>
    </p:spTree>
    <p:extLst>
      <p:ext uri="{BB962C8B-B14F-4D97-AF65-F5344CB8AC3E}">
        <p14:creationId xmlns:p14="http://schemas.microsoft.com/office/powerpoint/2010/main" val="124564065"/>
      </p:ext>
    </p:extLst>
  </p:cSld>
</p:sld>
</file>

<file path=ppt/slides/slide30.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919AC31C-CA4E-4913-BDF9-3EDF44D793BE}"/>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30">
            <a:extLst xmlns:a="http://schemas.openxmlformats.org/drawingml/2006/main">
              <a:ext uri="{FF2B5EF4-FFF2-40B4-BE49-F238E27FC236}">
                <a16:creationId xmlns:a16="http://schemas.microsoft.com/office/drawing/2014/main" id="{B9462FB7-EA0A-46B2-A157-CD6F1CA5F39C}"/>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PROVJERA RAZUMIJEVANJA</a:t>
            </a:r>
          </a:p>
        </p:txBody>
      </p:sp>
      <p:sp>
        <p:nvSpPr>
          <p:cNvPr id="3" name="page-30">
            <a:extLst xmlns:a="http://schemas.openxmlformats.org/drawingml/2006/main">
              <a:ext uri="{FF2B5EF4-FFF2-40B4-BE49-F238E27FC236}">
                <a16:creationId xmlns:a16="http://schemas.microsoft.com/office/drawing/2014/main" id="{77B1AF5D-D411-4AC3-8874-2C89483A47FB}"/>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30 / 36</a:t>
            </a:r>
          </a:p>
        </p:txBody>
      </p:sp>
      <p:sp>
        <p:nvSpPr>
          <p:cNvPr id="4" name="title-30">
            <a:extLst xmlns:a="http://schemas.openxmlformats.org/drawingml/2006/main">
              <a:ext uri="{FF2B5EF4-FFF2-40B4-BE49-F238E27FC236}">
                <a16:creationId xmlns:a16="http://schemas.microsoft.com/office/drawing/2014/main" id="{C54F027A-EC2D-483C-8FEB-5DEF64224C63}"/>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Pet pitanja prije završetka</a:t>
            </a:r>
          </a:p>
        </p:txBody>
      </p:sp>
      <p:sp>
        <p:nvSpPr>
          <p:cNvPr id="5" name="subtitle-30">
            <a:extLst xmlns:a="http://schemas.openxmlformats.org/drawingml/2006/main">
              <a:ext uri="{FF2B5EF4-FFF2-40B4-BE49-F238E27FC236}">
                <a16:creationId xmlns:a16="http://schemas.microsoft.com/office/drawing/2014/main" id="{34F10E83-4BF2-430F-A4E1-11489A45028D}"/>
              </a:ext>
            </a:extLst>
          </p:cNvPr>
          <p:cNvSpPr>
            <a:spLocks xmlns:a="http://schemas.openxmlformats.org/drawingml/2006/main" noGrp="1"/>
          </p:cNvSpPr>
          <p:nvPr/>
        </p:nvSpPr>
        <p:spPr>
          <a:xfrm xmlns:a="http://schemas.openxmlformats.org/drawingml/2006/main">
            <a:off x="838200" y="1628775"/>
            <a:ext cx="5248275"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Odgovori trebaju biti kratki: opasnost, mjera ili postupak.</a:t>
            </a:r>
          </a:p>
        </p:txBody>
      </p:sp>
      <p:sp>
        <p:nvSpPr>
          <p:cNvPr id="6" name="accent-30">
            <a:extLst xmlns:a="http://schemas.openxmlformats.org/drawingml/2006/main">
              <a:ext uri="{FF2B5EF4-FFF2-40B4-BE49-F238E27FC236}">
                <a16:creationId xmlns:a16="http://schemas.microsoft.com/office/drawing/2014/main" id="{307152CA-6427-47DD-95A9-04DA34A280EA}"/>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6D92AAEE-91B8-4929-94B1-DB6691EBFD26}"/>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30">
            <a:extLst xmlns:a="http://schemas.openxmlformats.org/drawingml/2006/main">
              <a:ext uri="{FF2B5EF4-FFF2-40B4-BE49-F238E27FC236}">
                <a16:creationId xmlns:a16="http://schemas.microsoft.com/office/drawing/2014/main" id="{43125217-A3B0-4925-BDE8-FE3A636B7595}"/>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Pitanja izrađena prema temama Modula 2 i korištenim službenim izvorima.</a:t>
            </a:r>
          </a:p>
        </p:txBody>
      </p:sp>
      <p:sp>
        <p:nvSpPr>
          <p:cNvPr id="9" name="tag-30">
            <a:extLst xmlns:a="http://schemas.openxmlformats.org/drawingml/2006/main">
              <a:ext uri="{FF2B5EF4-FFF2-40B4-BE49-F238E27FC236}">
                <a16:creationId xmlns:a16="http://schemas.microsoft.com/office/drawing/2014/main" id="{8079A726-B655-4E35-AA52-91C0A59AEFE7}"/>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question-num-0">
            <a:extLst xmlns:a="http://schemas.openxmlformats.org/drawingml/2006/main">
              <a:ext uri="{FF2B5EF4-FFF2-40B4-BE49-F238E27FC236}">
                <a16:creationId xmlns:a16="http://schemas.microsoft.com/office/drawing/2014/main" id="{C434BDA5-AB94-4F99-9DC3-792867485634}"/>
              </a:ext>
            </a:extLst>
          </p:cNvPr>
          <p:cNvSpPr>
            <a:spLocks xmlns:a="http://schemas.openxmlformats.org/drawingml/2006/main" noGrp="1"/>
          </p:cNvSpPr>
          <p:nvPr/>
        </p:nvSpPr>
        <p:spPr>
          <a:xfrm xmlns:a="http://schemas.openxmlformats.org/drawingml/2006/main">
            <a:off x="1066800" y="4171950"/>
            <a:ext cx="6286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01</a:t>
            </a:r>
          </a:p>
        </p:txBody>
      </p:sp>
      <p:sp>
        <p:nvSpPr>
          <p:cNvPr id="11" name="question-copy-0">
            <a:extLst xmlns:a="http://schemas.openxmlformats.org/drawingml/2006/main">
              <a:ext uri="{FF2B5EF4-FFF2-40B4-BE49-F238E27FC236}">
                <a16:creationId xmlns:a16="http://schemas.microsoft.com/office/drawing/2014/main" id="{63F6099C-1897-428E-BE41-4C8021F6302A}"/>
              </a:ext>
            </a:extLst>
          </p:cNvPr>
          <p:cNvSpPr>
            <a:spLocks xmlns:a="http://schemas.openxmlformats.org/drawingml/2006/main" noGrp="1"/>
          </p:cNvSpPr>
          <p:nvPr/>
        </p:nvSpPr>
        <p:spPr>
          <a:xfrm xmlns:a="http://schemas.openxmlformats.org/drawingml/2006/main">
            <a:off x="2095500" y="4124325"/>
            <a:ext cx="1295400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Koja su tri uvjeta potrebna za nastanak požara?</a:t>
            </a:r>
          </a:p>
        </p:txBody>
      </p:sp>
      <p:sp>
        <p:nvSpPr>
          <p:cNvPr id="12" name="">
            <a:extLst xmlns:a="http://schemas.openxmlformats.org/drawingml/2006/main">
              <a:ext uri="{FF2B5EF4-FFF2-40B4-BE49-F238E27FC236}">
                <a16:creationId xmlns:a16="http://schemas.microsoft.com/office/drawing/2014/main" id="{5D687D32-4B3C-4429-B10C-9ACCA94FBD9F}"/>
              </a:ext>
            </a:extLst>
          </p:cNvPr>
          <p:cNvSpPr>
            <a:spLocks xmlns:a="http://schemas.openxmlformats.org/drawingml/2006/main" noGrp="1"/>
          </p:cNvSpPr>
          <p:nvPr/>
        </p:nvSpPr>
        <p:spPr>
          <a:xfrm xmlns:a="http://schemas.openxmlformats.org/drawingml/2006/main">
            <a:off x="1066800" y="4705350"/>
            <a:ext cx="140970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3" name="question-num-1">
            <a:extLst xmlns:a="http://schemas.openxmlformats.org/drawingml/2006/main">
              <a:ext uri="{FF2B5EF4-FFF2-40B4-BE49-F238E27FC236}">
                <a16:creationId xmlns:a16="http://schemas.microsoft.com/office/drawing/2014/main" id="{A6762549-8110-4F20-BFF3-31ACCA8A3154}"/>
              </a:ext>
            </a:extLst>
          </p:cNvPr>
          <p:cNvSpPr>
            <a:spLocks xmlns:a="http://schemas.openxmlformats.org/drawingml/2006/main" noGrp="1"/>
          </p:cNvSpPr>
          <p:nvPr/>
        </p:nvSpPr>
        <p:spPr>
          <a:xfrm xmlns:a="http://schemas.openxmlformats.org/drawingml/2006/main">
            <a:off x="1066800" y="5010150"/>
            <a:ext cx="6286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02</a:t>
            </a:r>
          </a:p>
        </p:txBody>
      </p:sp>
      <p:sp>
        <p:nvSpPr>
          <p:cNvPr id="14" name="question-copy-1">
            <a:extLst xmlns:a="http://schemas.openxmlformats.org/drawingml/2006/main">
              <a:ext uri="{FF2B5EF4-FFF2-40B4-BE49-F238E27FC236}">
                <a16:creationId xmlns:a16="http://schemas.microsoft.com/office/drawing/2014/main" id="{5507945C-DE77-438F-8581-156BFC48A531}"/>
              </a:ext>
            </a:extLst>
          </p:cNvPr>
          <p:cNvSpPr>
            <a:spLocks xmlns:a="http://schemas.openxmlformats.org/drawingml/2006/main" noGrp="1"/>
          </p:cNvSpPr>
          <p:nvPr/>
        </p:nvSpPr>
        <p:spPr>
          <a:xfrm xmlns:a="http://schemas.openxmlformats.org/drawingml/2006/main">
            <a:off x="2095500" y="4962525"/>
            <a:ext cx="1295400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Navedi sedam obrađenih izvora paljenja.</a:t>
            </a:r>
          </a:p>
        </p:txBody>
      </p:sp>
      <p:sp>
        <p:nvSpPr>
          <p:cNvPr id="15" name="">
            <a:extLst xmlns:a="http://schemas.openxmlformats.org/drawingml/2006/main">
              <a:ext uri="{FF2B5EF4-FFF2-40B4-BE49-F238E27FC236}">
                <a16:creationId xmlns:a16="http://schemas.microsoft.com/office/drawing/2014/main" id="{64B15E1E-53EC-46F2-9954-4F517D1EBF1B}"/>
              </a:ext>
            </a:extLst>
          </p:cNvPr>
          <p:cNvSpPr>
            <a:spLocks xmlns:a="http://schemas.openxmlformats.org/drawingml/2006/main" noGrp="1"/>
          </p:cNvSpPr>
          <p:nvPr/>
        </p:nvSpPr>
        <p:spPr>
          <a:xfrm xmlns:a="http://schemas.openxmlformats.org/drawingml/2006/main">
            <a:off x="1066800" y="5543550"/>
            <a:ext cx="140970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6" name="question-num-2">
            <a:extLst xmlns:a="http://schemas.openxmlformats.org/drawingml/2006/main">
              <a:ext uri="{FF2B5EF4-FFF2-40B4-BE49-F238E27FC236}">
                <a16:creationId xmlns:a16="http://schemas.microsoft.com/office/drawing/2014/main" id="{FE8A652F-FA79-4F99-A632-3B4E6EC8E385}"/>
              </a:ext>
            </a:extLst>
          </p:cNvPr>
          <p:cNvSpPr>
            <a:spLocks xmlns:a="http://schemas.openxmlformats.org/drawingml/2006/main" noGrp="1"/>
          </p:cNvSpPr>
          <p:nvPr/>
        </p:nvSpPr>
        <p:spPr>
          <a:xfrm xmlns:a="http://schemas.openxmlformats.org/drawingml/2006/main">
            <a:off x="1066800" y="5848350"/>
            <a:ext cx="6286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03</a:t>
            </a:r>
          </a:p>
        </p:txBody>
      </p:sp>
      <p:sp>
        <p:nvSpPr>
          <p:cNvPr id="17" name="question-copy-2">
            <a:extLst xmlns:a="http://schemas.openxmlformats.org/drawingml/2006/main">
              <a:ext uri="{FF2B5EF4-FFF2-40B4-BE49-F238E27FC236}">
                <a16:creationId xmlns:a16="http://schemas.microsoft.com/office/drawing/2014/main" id="{C922AE01-3C16-4142-B638-8B319FE7F20A}"/>
              </a:ext>
            </a:extLst>
          </p:cNvPr>
          <p:cNvSpPr>
            <a:spLocks xmlns:a="http://schemas.openxmlformats.org/drawingml/2006/main" noGrp="1"/>
          </p:cNvSpPr>
          <p:nvPr/>
        </p:nvSpPr>
        <p:spPr>
          <a:xfrm xmlns:a="http://schemas.openxmlformats.org/drawingml/2006/main">
            <a:off x="2095500" y="5800725"/>
            <a:ext cx="1295400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Koje su glavne mjere zaštite u objektu?</a:t>
            </a:r>
          </a:p>
        </p:txBody>
      </p:sp>
      <p:sp>
        <p:nvSpPr>
          <p:cNvPr id="18" name="">
            <a:extLst xmlns:a="http://schemas.openxmlformats.org/drawingml/2006/main">
              <a:ext uri="{FF2B5EF4-FFF2-40B4-BE49-F238E27FC236}">
                <a16:creationId xmlns:a16="http://schemas.microsoft.com/office/drawing/2014/main" id="{9DFBE618-8254-4664-811C-076BD51BFD46}"/>
              </a:ext>
            </a:extLst>
          </p:cNvPr>
          <p:cNvSpPr>
            <a:spLocks xmlns:a="http://schemas.openxmlformats.org/drawingml/2006/main" noGrp="1"/>
          </p:cNvSpPr>
          <p:nvPr/>
        </p:nvSpPr>
        <p:spPr>
          <a:xfrm xmlns:a="http://schemas.openxmlformats.org/drawingml/2006/main">
            <a:off x="1066800" y="6381750"/>
            <a:ext cx="140970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9" name="question-num-3">
            <a:extLst xmlns:a="http://schemas.openxmlformats.org/drawingml/2006/main">
              <a:ext uri="{FF2B5EF4-FFF2-40B4-BE49-F238E27FC236}">
                <a16:creationId xmlns:a16="http://schemas.microsoft.com/office/drawing/2014/main" id="{86FDBF0F-E3EC-439C-8683-85EF20BE518E}"/>
              </a:ext>
            </a:extLst>
          </p:cNvPr>
          <p:cNvSpPr>
            <a:spLocks xmlns:a="http://schemas.openxmlformats.org/drawingml/2006/main" noGrp="1"/>
          </p:cNvSpPr>
          <p:nvPr/>
        </p:nvSpPr>
        <p:spPr>
          <a:xfrm xmlns:a="http://schemas.openxmlformats.org/drawingml/2006/main">
            <a:off x="1066800" y="6686550"/>
            <a:ext cx="6286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04</a:t>
            </a:r>
          </a:p>
        </p:txBody>
      </p:sp>
      <p:sp>
        <p:nvSpPr>
          <p:cNvPr id="20" name="question-copy-3">
            <a:extLst xmlns:a="http://schemas.openxmlformats.org/drawingml/2006/main">
              <a:ext uri="{FF2B5EF4-FFF2-40B4-BE49-F238E27FC236}">
                <a16:creationId xmlns:a16="http://schemas.microsoft.com/office/drawing/2014/main" id="{77E41233-343D-4608-A379-3C654CEFD56E}"/>
              </a:ext>
            </a:extLst>
          </p:cNvPr>
          <p:cNvSpPr>
            <a:spLocks xmlns:a="http://schemas.openxmlformats.org/drawingml/2006/main" noGrp="1"/>
          </p:cNvSpPr>
          <p:nvPr/>
        </p:nvSpPr>
        <p:spPr>
          <a:xfrm xmlns:a="http://schemas.openxmlformats.org/drawingml/2006/main">
            <a:off x="2095500" y="6638925"/>
            <a:ext cx="1295400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Koje su glavne mjere zaštite u poljoprivredi i šumarstvu?</a:t>
            </a:r>
          </a:p>
        </p:txBody>
      </p:sp>
      <p:sp>
        <p:nvSpPr>
          <p:cNvPr id="21" name="">
            <a:extLst xmlns:a="http://schemas.openxmlformats.org/drawingml/2006/main">
              <a:ext uri="{FF2B5EF4-FFF2-40B4-BE49-F238E27FC236}">
                <a16:creationId xmlns:a16="http://schemas.microsoft.com/office/drawing/2014/main" id="{61CCD847-5F04-4BDA-BAC8-F5E9A36B4972}"/>
              </a:ext>
            </a:extLst>
          </p:cNvPr>
          <p:cNvSpPr>
            <a:spLocks xmlns:a="http://schemas.openxmlformats.org/drawingml/2006/main" noGrp="1"/>
          </p:cNvSpPr>
          <p:nvPr/>
        </p:nvSpPr>
        <p:spPr>
          <a:xfrm xmlns:a="http://schemas.openxmlformats.org/drawingml/2006/main">
            <a:off x="1066800" y="7219950"/>
            <a:ext cx="140970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22" name="question-num-4">
            <a:extLst xmlns:a="http://schemas.openxmlformats.org/drawingml/2006/main">
              <a:ext uri="{FF2B5EF4-FFF2-40B4-BE49-F238E27FC236}">
                <a16:creationId xmlns:a16="http://schemas.microsoft.com/office/drawing/2014/main" id="{39A22A6B-7CD7-412C-BD5F-0E081E8D44DE}"/>
              </a:ext>
            </a:extLst>
          </p:cNvPr>
          <p:cNvSpPr>
            <a:spLocks xmlns:a="http://schemas.openxmlformats.org/drawingml/2006/main" noGrp="1"/>
          </p:cNvSpPr>
          <p:nvPr/>
        </p:nvSpPr>
        <p:spPr>
          <a:xfrm xmlns:a="http://schemas.openxmlformats.org/drawingml/2006/main">
            <a:off x="1066800" y="7524750"/>
            <a:ext cx="628650" cy="2190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425" b="1">
                <a:solidFill>
                  <a:srgbClr val="C92E2B"/>
                </a:solidFill>
                <a:latin typeface="Bahnschrift"/>
                <a:ea typeface="Bahnschrift"/>
                <a:cs typeface="Bahnschrift"/>
              </a:defRPr>
            </a:pPr>
            <a:r>
              <a:t>05</a:t>
            </a:r>
          </a:p>
        </p:txBody>
      </p:sp>
      <p:sp>
        <p:nvSpPr>
          <p:cNvPr id="23" name="question-copy-4">
            <a:extLst xmlns:a="http://schemas.openxmlformats.org/drawingml/2006/main">
              <a:ext uri="{FF2B5EF4-FFF2-40B4-BE49-F238E27FC236}">
                <a16:creationId xmlns:a16="http://schemas.microsoft.com/office/drawing/2014/main" id="{4EDF2A24-EF8C-41F1-82EC-02D89771BF02}"/>
              </a:ext>
            </a:extLst>
          </p:cNvPr>
          <p:cNvSpPr>
            <a:spLocks xmlns:a="http://schemas.openxmlformats.org/drawingml/2006/main" noGrp="1"/>
          </p:cNvSpPr>
          <p:nvPr/>
        </p:nvSpPr>
        <p:spPr>
          <a:xfrm xmlns:a="http://schemas.openxmlformats.org/drawingml/2006/main">
            <a:off x="2095500" y="7477125"/>
            <a:ext cx="12954000" cy="342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75" b="1">
                <a:solidFill>
                  <a:srgbClr val="101B26"/>
                </a:solidFill>
                <a:latin typeface="Segoe UI"/>
                <a:ea typeface="Segoe UI"/>
                <a:cs typeface="Segoe UI"/>
              </a:defRPr>
            </a:pPr>
            <a:r>
              <a:t>Kako postupaš kada uočiš požar?</a:t>
            </a:r>
          </a:p>
        </p:txBody>
      </p:sp>
      <p:sp>
        <p:nvSpPr>
          <p:cNvPr id="24" name="">
            <a:extLst xmlns:a="http://schemas.openxmlformats.org/drawingml/2006/main">
              <a:ext uri="{FF2B5EF4-FFF2-40B4-BE49-F238E27FC236}">
                <a16:creationId xmlns:a16="http://schemas.microsoft.com/office/drawing/2014/main" id="{FF9E0AE6-D496-4C73-85E3-DAE11A2BC7C6}"/>
              </a:ext>
            </a:extLst>
          </p:cNvPr>
          <p:cNvSpPr>
            <a:spLocks xmlns:a="http://schemas.openxmlformats.org/drawingml/2006/main" noGrp="1"/>
          </p:cNvSpPr>
          <p:nvPr/>
        </p:nvSpPr>
        <p:spPr>
          <a:xfrm xmlns:a="http://schemas.openxmlformats.org/drawingml/2006/main">
            <a:off x="1066800" y="8058150"/>
            <a:ext cx="1409700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Tree>
    <p:extLst>
      <p:ext uri="{BB962C8B-B14F-4D97-AF65-F5344CB8AC3E}">
        <p14:creationId xmlns:p14="http://schemas.microsoft.com/office/powerpoint/2010/main" val="1857034947"/>
      </p:ext>
    </p:extLst>
  </p:cSld>
</p:sld>
</file>

<file path=ppt/slides/slide31.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D840BB1E-0CDF-490E-BBA2-22F4DFBFE0DF}"/>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31">
            <a:extLst xmlns:a="http://schemas.openxmlformats.org/drawingml/2006/main">
              <a:ext uri="{FF2B5EF4-FFF2-40B4-BE49-F238E27FC236}">
                <a16:creationId xmlns:a16="http://schemas.microsoft.com/office/drawing/2014/main" id="{5AD793EF-3D40-455F-940F-1C89F9706D4D}"/>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PROVJERA ZNANJA  /  PITANJE 01</a:t>
            </a:r>
          </a:p>
        </p:txBody>
      </p:sp>
      <p:sp>
        <p:nvSpPr>
          <p:cNvPr id="3" name="page-31">
            <a:extLst xmlns:a="http://schemas.openxmlformats.org/drawingml/2006/main">
              <a:ext uri="{FF2B5EF4-FFF2-40B4-BE49-F238E27FC236}">
                <a16:creationId xmlns:a16="http://schemas.microsoft.com/office/drawing/2014/main" id="{B16C97FE-965F-400B-8EBE-F9C0EDADE16F}"/>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31 / 36</a:t>
            </a:r>
          </a:p>
        </p:txBody>
      </p:sp>
      <p:sp>
        <p:nvSpPr>
          <p:cNvPr id="4" name="title-31">
            <a:extLst xmlns:a="http://schemas.openxmlformats.org/drawingml/2006/main">
              <a:ext uri="{FF2B5EF4-FFF2-40B4-BE49-F238E27FC236}">
                <a16:creationId xmlns:a16="http://schemas.microsoft.com/office/drawing/2014/main" id="{313C5202-11C7-4CCE-BC23-86732783A251}"/>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Koja su tri uvjeta potrebna za nastanak požara?</a:t>
            </a:r>
          </a:p>
        </p:txBody>
      </p:sp>
      <p:sp>
        <p:nvSpPr>
          <p:cNvPr id="5" name="subtitle-31">
            <a:extLst xmlns:a="http://schemas.openxmlformats.org/drawingml/2006/main">
              <a:ext uri="{FF2B5EF4-FFF2-40B4-BE49-F238E27FC236}">
                <a16:creationId xmlns:a16="http://schemas.microsoft.com/office/drawing/2014/main" id="{FA0BA234-7781-4C18-BB11-CAD2983D4564}"/>
              </a:ext>
            </a:extLst>
          </p:cNvPr>
          <p:cNvSpPr>
            <a:spLocks xmlns:a="http://schemas.openxmlformats.org/drawingml/2006/main" noGrp="1"/>
          </p:cNvSpPr>
          <p:nvPr/>
        </p:nvSpPr>
        <p:spPr>
          <a:xfrm xmlns:a="http://schemas.openxmlformats.org/drawingml/2006/main">
            <a:off x="838200" y="1628775"/>
            <a:ext cx="300990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Razmisli, zatim provjeri odgovor.</a:t>
            </a:r>
          </a:p>
        </p:txBody>
      </p:sp>
      <p:sp>
        <p:nvSpPr>
          <p:cNvPr id="6" name="accent-31">
            <a:extLst xmlns:a="http://schemas.openxmlformats.org/drawingml/2006/main">
              <a:ext uri="{FF2B5EF4-FFF2-40B4-BE49-F238E27FC236}">
                <a16:creationId xmlns:a16="http://schemas.microsoft.com/office/drawing/2014/main" id="{AE514FDA-29A1-4DD9-AABF-2C871BDF36BE}"/>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2C8C25F3-EC80-458A-B87A-FB78A7D5A92B}"/>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31">
            <a:extLst xmlns:a="http://schemas.openxmlformats.org/drawingml/2006/main">
              <a:ext uri="{FF2B5EF4-FFF2-40B4-BE49-F238E27FC236}">
                <a16:creationId xmlns:a16="http://schemas.microsoft.com/office/drawing/2014/main" id="{F4F6DDFE-9CF9-4FE4-8199-849ABF8CC67D}"/>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Zakon o zaštiti od požara, NN 92/10 i 114/22, čl. 1.; poveznica s osnovama gorenja.</a:t>
            </a:r>
          </a:p>
        </p:txBody>
      </p:sp>
      <p:sp>
        <p:nvSpPr>
          <p:cNvPr id="9" name="tag-31">
            <a:extLst xmlns:a="http://schemas.openxmlformats.org/drawingml/2006/main">
              <a:ext uri="{FF2B5EF4-FFF2-40B4-BE49-F238E27FC236}">
                <a16:creationId xmlns:a16="http://schemas.microsoft.com/office/drawing/2014/main" id="{55EDA8B3-CC83-4149-8FAF-F916214576CF}"/>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answer-tag-31">
            <a:extLst xmlns:a="http://schemas.openxmlformats.org/drawingml/2006/main">
              <a:ext uri="{FF2B5EF4-FFF2-40B4-BE49-F238E27FC236}">
                <a16:creationId xmlns:a16="http://schemas.microsoft.com/office/drawing/2014/main" id="{C671717D-1197-425B-8CAE-851CDE5E2CDA}"/>
              </a:ext>
            </a:extLst>
          </p:cNvPr>
          <p:cNvSpPr>
            <a:spLocks xmlns:a="http://schemas.openxmlformats.org/drawingml/2006/main" noGrp="1"/>
          </p:cNvSpPr>
          <p:nvPr/>
        </p:nvSpPr>
        <p:spPr>
          <a:xfrm xmlns:a="http://schemas.openxmlformats.org/drawingml/2006/main">
            <a:off x="838200" y="3048000"/>
            <a:ext cx="2000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ODGOVOR</a:t>
            </a:r>
          </a:p>
        </p:txBody>
      </p:sp>
      <p:sp>
        <p:nvSpPr>
          <p:cNvPr id="11" name="answer-number-31">
            <a:extLst xmlns:a="http://schemas.openxmlformats.org/drawingml/2006/main">
              <a:ext uri="{FF2B5EF4-FFF2-40B4-BE49-F238E27FC236}">
                <a16:creationId xmlns:a16="http://schemas.microsoft.com/office/drawing/2014/main" id="{9E48489B-4F93-40BC-965F-45A61921CED6}"/>
              </a:ext>
            </a:extLst>
          </p:cNvPr>
          <p:cNvSpPr>
            <a:spLocks xmlns:a="http://schemas.openxmlformats.org/drawingml/2006/main" noGrp="1"/>
          </p:cNvSpPr>
          <p:nvPr/>
        </p:nvSpPr>
        <p:spPr>
          <a:xfrm xmlns:a="http://schemas.openxmlformats.org/drawingml/2006/main">
            <a:off x="1066800" y="4095750"/>
            <a:ext cx="2190750" cy="1285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8400" b="1">
                <a:solidFill>
                  <a:srgbClr val="C92E2B"/>
                </a:solidFill>
                <a:latin typeface="Bahnschrift"/>
                <a:ea typeface="Bahnschrift"/>
                <a:cs typeface="Bahnschrift"/>
              </a:defRPr>
            </a:pPr>
            <a:r>
              <a:t>01</a:t>
            </a:r>
          </a:p>
        </p:txBody>
      </p:sp>
      <p:sp>
        <p:nvSpPr>
          <p:cNvPr id="12" name="answer-copy-31">
            <a:extLst xmlns:a="http://schemas.openxmlformats.org/drawingml/2006/main">
              <a:ext uri="{FF2B5EF4-FFF2-40B4-BE49-F238E27FC236}">
                <a16:creationId xmlns:a16="http://schemas.microsoft.com/office/drawing/2014/main" id="{6FA4D967-BE62-49E0-902F-CDBC64C3C685}"/>
              </a:ext>
            </a:extLst>
          </p:cNvPr>
          <p:cNvSpPr>
            <a:spLocks xmlns:a="http://schemas.openxmlformats.org/drawingml/2006/main" noGrp="1"/>
          </p:cNvSpPr>
          <p:nvPr/>
        </p:nvSpPr>
        <p:spPr>
          <a:xfrm xmlns:a="http://schemas.openxmlformats.org/drawingml/2006/main">
            <a:off x="4248150" y="4000500"/>
            <a:ext cx="11239500" cy="4953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850" b="1">
                <a:solidFill>
                  <a:srgbClr val="101B26"/>
                </a:solidFill>
                <a:latin typeface="Bahnschrift"/>
                <a:ea typeface="Bahnschrift"/>
                <a:cs typeface="Bahnschrift"/>
              </a:defRPr>
            </a:pPr>
            <a:r>
              <a:t>Goriva tvar, kisik i izvor paljenja.</a:t>
            </a:r>
          </a:p>
        </p:txBody>
      </p:sp>
      <p:sp>
        <p:nvSpPr>
          <p:cNvPr id="13" name="">
            <a:extLst xmlns:a="http://schemas.openxmlformats.org/drawingml/2006/main">
              <a:ext uri="{FF2B5EF4-FFF2-40B4-BE49-F238E27FC236}">
                <a16:creationId xmlns:a16="http://schemas.microsoft.com/office/drawing/2014/main" id="{09CA207E-A557-4D26-93ED-8E0E261229D6}"/>
              </a:ext>
            </a:extLst>
          </p:cNvPr>
          <p:cNvSpPr>
            <a:spLocks xmlns:a="http://schemas.openxmlformats.org/drawingml/2006/main" noGrp="1"/>
          </p:cNvSpPr>
          <p:nvPr/>
        </p:nvSpPr>
        <p:spPr>
          <a:xfrm xmlns:a="http://schemas.openxmlformats.org/drawingml/2006/main">
            <a:off x="4248150" y="6172200"/>
            <a:ext cx="111633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4" name="why-tag-31">
            <a:extLst xmlns:a="http://schemas.openxmlformats.org/drawingml/2006/main">
              <a:ext uri="{FF2B5EF4-FFF2-40B4-BE49-F238E27FC236}">
                <a16:creationId xmlns:a16="http://schemas.microsoft.com/office/drawing/2014/main" id="{0E9115BE-2CAB-4949-901F-62C3D25B6F57}"/>
              </a:ext>
            </a:extLst>
          </p:cNvPr>
          <p:cNvSpPr>
            <a:spLocks xmlns:a="http://schemas.openxmlformats.org/drawingml/2006/main" noGrp="1"/>
          </p:cNvSpPr>
          <p:nvPr/>
        </p:nvSpPr>
        <p:spPr>
          <a:xfrm xmlns:a="http://schemas.openxmlformats.org/drawingml/2006/main">
            <a:off x="4248150" y="6667500"/>
            <a:ext cx="34290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ZAŠTO JE VAŽNO</a:t>
            </a:r>
          </a:p>
        </p:txBody>
      </p:sp>
      <p:sp>
        <p:nvSpPr>
          <p:cNvPr id="15" name="why-copy-31">
            <a:extLst xmlns:a="http://schemas.openxmlformats.org/drawingml/2006/main">
              <a:ext uri="{FF2B5EF4-FFF2-40B4-BE49-F238E27FC236}">
                <a16:creationId xmlns:a16="http://schemas.microsoft.com/office/drawing/2014/main" id="{6C98E0B4-DD8C-4AE3-B547-4EC77759E6D0}"/>
              </a:ext>
            </a:extLst>
          </p:cNvPr>
          <p:cNvSpPr>
            <a:spLocks xmlns:a="http://schemas.openxmlformats.org/drawingml/2006/main" noGrp="1"/>
          </p:cNvSpPr>
          <p:nvPr/>
        </p:nvSpPr>
        <p:spPr>
          <a:xfrm xmlns:a="http://schemas.openxmlformats.org/drawingml/2006/main">
            <a:off x="4248150" y="7162800"/>
            <a:ext cx="113347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Preventiva najčešće djeluje tako da ukloni izvor paljenja ili odvoji gorivu tvar.</a:t>
            </a:r>
          </a:p>
        </p:txBody>
      </p:sp>
    </p:spTree>
    <p:extLst>
      <p:ext uri="{BB962C8B-B14F-4D97-AF65-F5344CB8AC3E}">
        <p14:creationId xmlns:p14="http://schemas.microsoft.com/office/powerpoint/2010/main" val="819556759"/>
      </p:ext>
    </p:extLst>
  </p:cSld>
</p:sld>
</file>

<file path=ppt/slides/slide32.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D423D1D8-F30F-4AC6-80D1-5D55ED4564AC}"/>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32">
            <a:extLst xmlns:a="http://schemas.openxmlformats.org/drawingml/2006/main">
              <a:ext uri="{FF2B5EF4-FFF2-40B4-BE49-F238E27FC236}">
                <a16:creationId xmlns:a16="http://schemas.microsoft.com/office/drawing/2014/main" id="{F578B644-88C5-47E0-A468-052CF449823C}"/>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PROVJERA ZNANJA  /  PITANJE 02</a:t>
            </a:r>
          </a:p>
        </p:txBody>
      </p:sp>
      <p:sp>
        <p:nvSpPr>
          <p:cNvPr id="3" name="page-32">
            <a:extLst xmlns:a="http://schemas.openxmlformats.org/drawingml/2006/main">
              <a:ext uri="{FF2B5EF4-FFF2-40B4-BE49-F238E27FC236}">
                <a16:creationId xmlns:a16="http://schemas.microsoft.com/office/drawing/2014/main" id="{EE8CCCAB-03FF-4AC3-B787-9F7A728BF19A}"/>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32 / 36</a:t>
            </a:r>
          </a:p>
        </p:txBody>
      </p:sp>
      <p:sp>
        <p:nvSpPr>
          <p:cNvPr id="4" name="title-32">
            <a:extLst xmlns:a="http://schemas.openxmlformats.org/drawingml/2006/main">
              <a:ext uri="{FF2B5EF4-FFF2-40B4-BE49-F238E27FC236}">
                <a16:creationId xmlns:a16="http://schemas.microsoft.com/office/drawing/2014/main" id="{444A2DD2-5592-4AC4-B164-7828C0343C7C}"/>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Navedi sedam obrađenih izvora paljenja.</a:t>
            </a:r>
          </a:p>
        </p:txBody>
      </p:sp>
      <p:sp>
        <p:nvSpPr>
          <p:cNvPr id="5" name="subtitle-32">
            <a:extLst xmlns:a="http://schemas.openxmlformats.org/drawingml/2006/main">
              <a:ext uri="{FF2B5EF4-FFF2-40B4-BE49-F238E27FC236}">
                <a16:creationId xmlns:a16="http://schemas.microsoft.com/office/drawing/2014/main" id="{0FD4DDF0-4646-469C-BB26-F4A3CA91A63E}"/>
              </a:ext>
            </a:extLst>
          </p:cNvPr>
          <p:cNvSpPr>
            <a:spLocks xmlns:a="http://schemas.openxmlformats.org/drawingml/2006/main" noGrp="1"/>
          </p:cNvSpPr>
          <p:nvPr/>
        </p:nvSpPr>
        <p:spPr>
          <a:xfrm xmlns:a="http://schemas.openxmlformats.org/drawingml/2006/main">
            <a:off x="838200" y="1628775"/>
            <a:ext cx="300990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Razmisli, zatim provjeri odgovor.</a:t>
            </a:r>
          </a:p>
        </p:txBody>
      </p:sp>
      <p:sp>
        <p:nvSpPr>
          <p:cNvPr id="6" name="accent-32">
            <a:extLst xmlns:a="http://schemas.openxmlformats.org/drawingml/2006/main">
              <a:ext uri="{FF2B5EF4-FFF2-40B4-BE49-F238E27FC236}">
                <a16:creationId xmlns:a16="http://schemas.microsoft.com/office/drawing/2014/main" id="{8B62BD23-8236-495E-B88B-F644309122EF}"/>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C4A54789-3B36-4C7B-8F09-374248EFFFFA}"/>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32">
            <a:extLst xmlns:a="http://schemas.openxmlformats.org/drawingml/2006/main">
              <a:ext uri="{FF2B5EF4-FFF2-40B4-BE49-F238E27FC236}">
                <a16:creationId xmlns:a16="http://schemas.microsoft.com/office/drawing/2014/main" id="{848A5B75-4F24-4B9E-ABA1-A4B0A9E276B5}"/>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dostavljena prezentacija; sadržaj Modula 2 prema NN 12/2025.</a:t>
            </a:r>
          </a:p>
        </p:txBody>
      </p:sp>
      <p:sp>
        <p:nvSpPr>
          <p:cNvPr id="9" name="tag-32">
            <a:extLst xmlns:a="http://schemas.openxmlformats.org/drawingml/2006/main">
              <a:ext uri="{FF2B5EF4-FFF2-40B4-BE49-F238E27FC236}">
                <a16:creationId xmlns:a16="http://schemas.microsoft.com/office/drawing/2014/main" id="{7640F48F-0E8F-43C3-9F3C-4CD6F6A823D9}"/>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answer-tag-32">
            <a:extLst xmlns:a="http://schemas.openxmlformats.org/drawingml/2006/main">
              <a:ext uri="{FF2B5EF4-FFF2-40B4-BE49-F238E27FC236}">
                <a16:creationId xmlns:a16="http://schemas.microsoft.com/office/drawing/2014/main" id="{8B1F60D5-3C85-474E-8603-F79DFA9E085D}"/>
              </a:ext>
            </a:extLst>
          </p:cNvPr>
          <p:cNvSpPr>
            <a:spLocks xmlns:a="http://schemas.openxmlformats.org/drawingml/2006/main" noGrp="1"/>
          </p:cNvSpPr>
          <p:nvPr/>
        </p:nvSpPr>
        <p:spPr>
          <a:xfrm xmlns:a="http://schemas.openxmlformats.org/drawingml/2006/main">
            <a:off x="838200" y="3048000"/>
            <a:ext cx="2000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ODGOVOR</a:t>
            </a:r>
          </a:p>
        </p:txBody>
      </p:sp>
      <p:sp>
        <p:nvSpPr>
          <p:cNvPr id="11" name="answer-number-32">
            <a:extLst xmlns:a="http://schemas.openxmlformats.org/drawingml/2006/main">
              <a:ext uri="{FF2B5EF4-FFF2-40B4-BE49-F238E27FC236}">
                <a16:creationId xmlns:a16="http://schemas.microsoft.com/office/drawing/2014/main" id="{1406187C-E110-480B-AB96-E9968794CFDB}"/>
              </a:ext>
            </a:extLst>
          </p:cNvPr>
          <p:cNvSpPr>
            <a:spLocks xmlns:a="http://schemas.openxmlformats.org/drawingml/2006/main" noGrp="1"/>
          </p:cNvSpPr>
          <p:nvPr/>
        </p:nvSpPr>
        <p:spPr>
          <a:xfrm xmlns:a="http://schemas.openxmlformats.org/drawingml/2006/main">
            <a:off x="1066800" y="4095750"/>
            <a:ext cx="2190750" cy="1285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8400" b="1">
                <a:solidFill>
                  <a:srgbClr val="C92E2B"/>
                </a:solidFill>
                <a:latin typeface="Bahnschrift"/>
                <a:ea typeface="Bahnschrift"/>
                <a:cs typeface="Bahnschrift"/>
              </a:defRPr>
            </a:pPr>
            <a:r>
              <a:t>02</a:t>
            </a:r>
          </a:p>
        </p:txBody>
      </p:sp>
      <p:sp>
        <p:nvSpPr>
          <p:cNvPr id="12" name="answer-copy-32">
            <a:extLst xmlns:a="http://schemas.openxmlformats.org/drawingml/2006/main">
              <a:ext uri="{FF2B5EF4-FFF2-40B4-BE49-F238E27FC236}">
                <a16:creationId xmlns:a16="http://schemas.microsoft.com/office/drawing/2014/main" id="{0C8550DE-AE93-4752-A30B-1555C1165AFA}"/>
              </a:ext>
            </a:extLst>
          </p:cNvPr>
          <p:cNvSpPr>
            <a:spLocks xmlns:a="http://schemas.openxmlformats.org/drawingml/2006/main" noGrp="1"/>
          </p:cNvSpPr>
          <p:nvPr/>
        </p:nvSpPr>
        <p:spPr>
          <a:xfrm xmlns:a="http://schemas.openxmlformats.org/drawingml/2006/main">
            <a:off x="4248150" y="4000500"/>
            <a:ext cx="11239500" cy="14859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850" b="1">
                <a:solidFill>
                  <a:srgbClr val="101B26"/>
                </a:solidFill>
                <a:latin typeface="Bahnschrift"/>
                <a:ea typeface="Bahnschrift"/>
                <a:cs typeface="Bahnschrift"/>
              </a:defRPr>
            </a:pPr>
            <a:r>
              <a:t>Otvoreni plamen; žar i pušenje; vruće površine; električna energija; mehanička iskra; statički elektricitet / munja; kemijska reakcija / samozagrijavanje.</a:t>
            </a:r>
          </a:p>
        </p:txBody>
      </p:sp>
      <p:sp>
        <p:nvSpPr>
          <p:cNvPr id="13" name="">
            <a:extLst xmlns:a="http://schemas.openxmlformats.org/drawingml/2006/main">
              <a:ext uri="{FF2B5EF4-FFF2-40B4-BE49-F238E27FC236}">
                <a16:creationId xmlns:a16="http://schemas.microsoft.com/office/drawing/2014/main" id="{0264604E-5981-44B8-A82F-300622319B21}"/>
              </a:ext>
            </a:extLst>
          </p:cNvPr>
          <p:cNvSpPr>
            <a:spLocks xmlns:a="http://schemas.openxmlformats.org/drawingml/2006/main" noGrp="1"/>
          </p:cNvSpPr>
          <p:nvPr/>
        </p:nvSpPr>
        <p:spPr>
          <a:xfrm xmlns:a="http://schemas.openxmlformats.org/drawingml/2006/main">
            <a:off x="4248150" y="6172200"/>
            <a:ext cx="111633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4" name="why-tag-32">
            <a:extLst xmlns:a="http://schemas.openxmlformats.org/drawingml/2006/main">
              <a:ext uri="{FF2B5EF4-FFF2-40B4-BE49-F238E27FC236}">
                <a16:creationId xmlns:a16="http://schemas.microsoft.com/office/drawing/2014/main" id="{CD82B122-410E-467B-987B-882CFE272C71}"/>
              </a:ext>
            </a:extLst>
          </p:cNvPr>
          <p:cNvSpPr>
            <a:spLocks xmlns:a="http://schemas.openxmlformats.org/drawingml/2006/main" noGrp="1"/>
          </p:cNvSpPr>
          <p:nvPr/>
        </p:nvSpPr>
        <p:spPr>
          <a:xfrm xmlns:a="http://schemas.openxmlformats.org/drawingml/2006/main">
            <a:off x="4248150" y="6667500"/>
            <a:ext cx="34290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ZAŠTO JE VAŽNO</a:t>
            </a:r>
          </a:p>
        </p:txBody>
      </p:sp>
      <p:sp>
        <p:nvSpPr>
          <p:cNvPr id="15" name="why-copy-32">
            <a:extLst xmlns:a="http://schemas.openxmlformats.org/drawingml/2006/main">
              <a:ext uri="{FF2B5EF4-FFF2-40B4-BE49-F238E27FC236}">
                <a16:creationId xmlns:a16="http://schemas.microsoft.com/office/drawing/2014/main" id="{DB90AFFE-8701-4B33-B830-B8E21BA864AA}"/>
              </a:ext>
            </a:extLst>
          </p:cNvPr>
          <p:cNvSpPr>
            <a:spLocks xmlns:a="http://schemas.openxmlformats.org/drawingml/2006/main" noGrp="1"/>
          </p:cNvSpPr>
          <p:nvPr/>
        </p:nvSpPr>
        <p:spPr>
          <a:xfrm xmlns:a="http://schemas.openxmlformats.org/drawingml/2006/main">
            <a:off x="4248150" y="7162800"/>
            <a:ext cx="113347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Izvor se uklanja ili odvaja od gorive tvari prije nego energija prijeđe u zapaljenje.</a:t>
            </a:r>
          </a:p>
        </p:txBody>
      </p:sp>
    </p:spTree>
    <p:extLst>
      <p:ext uri="{BB962C8B-B14F-4D97-AF65-F5344CB8AC3E}">
        <p14:creationId xmlns:p14="http://schemas.microsoft.com/office/powerpoint/2010/main" val="348470421"/>
      </p:ext>
    </p:extLst>
  </p:cSld>
</p:sld>
</file>

<file path=ppt/slides/slide33.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18264248-B3A9-4477-8538-56147EEBDCEB}"/>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33">
            <a:extLst xmlns:a="http://schemas.openxmlformats.org/drawingml/2006/main">
              <a:ext uri="{FF2B5EF4-FFF2-40B4-BE49-F238E27FC236}">
                <a16:creationId xmlns:a16="http://schemas.microsoft.com/office/drawing/2014/main" id="{08F35D27-0578-4853-A8FF-BE495AF16481}"/>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PROVJERA ZNANJA  /  PITANJE 03</a:t>
            </a:r>
          </a:p>
        </p:txBody>
      </p:sp>
      <p:sp>
        <p:nvSpPr>
          <p:cNvPr id="3" name="page-33">
            <a:extLst xmlns:a="http://schemas.openxmlformats.org/drawingml/2006/main">
              <a:ext uri="{FF2B5EF4-FFF2-40B4-BE49-F238E27FC236}">
                <a16:creationId xmlns:a16="http://schemas.microsoft.com/office/drawing/2014/main" id="{A6E7B020-F5C7-4882-B327-19B215D24851}"/>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33 / 36</a:t>
            </a:r>
          </a:p>
        </p:txBody>
      </p:sp>
      <p:sp>
        <p:nvSpPr>
          <p:cNvPr id="4" name="title-33">
            <a:extLst xmlns:a="http://schemas.openxmlformats.org/drawingml/2006/main">
              <a:ext uri="{FF2B5EF4-FFF2-40B4-BE49-F238E27FC236}">
                <a16:creationId xmlns:a16="http://schemas.microsoft.com/office/drawing/2014/main" id="{42236C1B-836D-4180-AF0A-8032A0D4658A}"/>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Koje su glavne mjere zaštite u objektu?</a:t>
            </a:r>
          </a:p>
        </p:txBody>
      </p:sp>
      <p:sp>
        <p:nvSpPr>
          <p:cNvPr id="5" name="subtitle-33">
            <a:extLst xmlns:a="http://schemas.openxmlformats.org/drawingml/2006/main">
              <a:ext uri="{FF2B5EF4-FFF2-40B4-BE49-F238E27FC236}">
                <a16:creationId xmlns:a16="http://schemas.microsoft.com/office/drawing/2014/main" id="{AA7695E9-B50A-4AF9-9704-1F0806E4C0F1}"/>
              </a:ext>
            </a:extLst>
          </p:cNvPr>
          <p:cNvSpPr>
            <a:spLocks xmlns:a="http://schemas.openxmlformats.org/drawingml/2006/main" noGrp="1"/>
          </p:cNvSpPr>
          <p:nvPr/>
        </p:nvSpPr>
        <p:spPr>
          <a:xfrm xmlns:a="http://schemas.openxmlformats.org/drawingml/2006/main">
            <a:off x="838200" y="1628775"/>
            <a:ext cx="300990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Razmisli, zatim provjeri odgovor.</a:t>
            </a:r>
          </a:p>
        </p:txBody>
      </p:sp>
      <p:sp>
        <p:nvSpPr>
          <p:cNvPr id="6" name="accent-33">
            <a:extLst xmlns:a="http://schemas.openxmlformats.org/drawingml/2006/main">
              <a:ext uri="{FF2B5EF4-FFF2-40B4-BE49-F238E27FC236}">
                <a16:creationId xmlns:a16="http://schemas.microsoft.com/office/drawing/2014/main" id="{B66CF474-1895-40D5-A938-390BC002C34A}"/>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5DFF1FAC-52DC-4F50-B0B3-868DF6DDCEBF}"/>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33">
            <a:extLst xmlns:a="http://schemas.openxmlformats.org/drawingml/2006/main">
              <a:ext uri="{FF2B5EF4-FFF2-40B4-BE49-F238E27FC236}">
                <a16:creationId xmlns:a16="http://schemas.microsoft.com/office/drawing/2014/main" id="{27F1C731-C415-4D6C-BB80-A0CF51F9C1AC}"/>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Zakon o zaštiti od požara, NN 92/10 i 114/22, čl. 10., 15.-18. i 37.-43.</a:t>
            </a:r>
          </a:p>
        </p:txBody>
      </p:sp>
      <p:sp>
        <p:nvSpPr>
          <p:cNvPr id="9" name="tag-33">
            <a:extLst xmlns:a="http://schemas.openxmlformats.org/drawingml/2006/main">
              <a:ext uri="{FF2B5EF4-FFF2-40B4-BE49-F238E27FC236}">
                <a16:creationId xmlns:a16="http://schemas.microsoft.com/office/drawing/2014/main" id="{FA166A91-0C63-4B61-858A-7493BC3BBF92}"/>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answer-tag-33">
            <a:extLst xmlns:a="http://schemas.openxmlformats.org/drawingml/2006/main">
              <a:ext uri="{FF2B5EF4-FFF2-40B4-BE49-F238E27FC236}">
                <a16:creationId xmlns:a16="http://schemas.microsoft.com/office/drawing/2014/main" id="{BE032F23-399B-418D-B89F-31E6D8BC9420}"/>
              </a:ext>
            </a:extLst>
          </p:cNvPr>
          <p:cNvSpPr>
            <a:spLocks xmlns:a="http://schemas.openxmlformats.org/drawingml/2006/main" noGrp="1"/>
          </p:cNvSpPr>
          <p:nvPr/>
        </p:nvSpPr>
        <p:spPr>
          <a:xfrm xmlns:a="http://schemas.openxmlformats.org/drawingml/2006/main">
            <a:off x="838200" y="3048000"/>
            <a:ext cx="2000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ODGOVOR</a:t>
            </a:r>
          </a:p>
        </p:txBody>
      </p:sp>
      <p:sp>
        <p:nvSpPr>
          <p:cNvPr id="11" name="answer-number-33">
            <a:extLst xmlns:a="http://schemas.openxmlformats.org/drawingml/2006/main">
              <a:ext uri="{FF2B5EF4-FFF2-40B4-BE49-F238E27FC236}">
                <a16:creationId xmlns:a16="http://schemas.microsoft.com/office/drawing/2014/main" id="{2EF2C47E-209D-42B9-9010-8B05DBF1CA75}"/>
              </a:ext>
            </a:extLst>
          </p:cNvPr>
          <p:cNvSpPr>
            <a:spLocks xmlns:a="http://schemas.openxmlformats.org/drawingml/2006/main" noGrp="1"/>
          </p:cNvSpPr>
          <p:nvPr/>
        </p:nvSpPr>
        <p:spPr>
          <a:xfrm xmlns:a="http://schemas.openxmlformats.org/drawingml/2006/main">
            <a:off x="1066800" y="4095750"/>
            <a:ext cx="2190750" cy="1285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8400" b="1">
                <a:solidFill>
                  <a:srgbClr val="C92E2B"/>
                </a:solidFill>
                <a:latin typeface="Bahnschrift"/>
                <a:ea typeface="Bahnschrift"/>
                <a:cs typeface="Bahnschrift"/>
              </a:defRPr>
            </a:pPr>
            <a:r>
              <a:t>03</a:t>
            </a:r>
          </a:p>
        </p:txBody>
      </p:sp>
      <p:sp>
        <p:nvSpPr>
          <p:cNvPr id="12" name="answer-copy-33">
            <a:extLst xmlns:a="http://schemas.openxmlformats.org/drawingml/2006/main">
              <a:ext uri="{FF2B5EF4-FFF2-40B4-BE49-F238E27FC236}">
                <a16:creationId xmlns:a16="http://schemas.microsoft.com/office/drawing/2014/main" id="{6CC8274C-3F89-45CD-A21B-7CBF8F33CDD0}"/>
              </a:ext>
            </a:extLst>
          </p:cNvPr>
          <p:cNvSpPr>
            <a:spLocks xmlns:a="http://schemas.openxmlformats.org/drawingml/2006/main" noGrp="1"/>
          </p:cNvSpPr>
          <p:nvPr/>
        </p:nvSpPr>
        <p:spPr>
          <a:xfrm xmlns:a="http://schemas.openxmlformats.org/drawingml/2006/main">
            <a:off x="4248150" y="4000500"/>
            <a:ext cx="11239500" cy="9906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850" b="1">
                <a:solidFill>
                  <a:srgbClr val="101B26"/>
                </a:solidFill>
                <a:latin typeface="Bahnschrift"/>
                <a:ea typeface="Bahnschrift"/>
                <a:cs typeface="Bahnschrift"/>
              </a:defRPr>
            </a:pPr>
            <a:r>
              <a:t>Spriječiti nastanak i širenje, osigurati evakuaciju, omogućiti dojavu i početno gašenje te organizirati ljude.</a:t>
            </a:r>
          </a:p>
        </p:txBody>
      </p:sp>
      <p:sp>
        <p:nvSpPr>
          <p:cNvPr id="13" name="">
            <a:extLst xmlns:a="http://schemas.openxmlformats.org/drawingml/2006/main">
              <a:ext uri="{FF2B5EF4-FFF2-40B4-BE49-F238E27FC236}">
                <a16:creationId xmlns:a16="http://schemas.microsoft.com/office/drawing/2014/main" id="{EF17AE59-36E7-4899-B1B0-B09BEF59AB6F}"/>
              </a:ext>
            </a:extLst>
          </p:cNvPr>
          <p:cNvSpPr>
            <a:spLocks xmlns:a="http://schemas.openxmlformats.org/drawingml/2006/main" noGrp="1"/>
          </p:cNvSpPr>
          <p:nvPr/>
        </p:nvSpPr>
        <p:spPr>
          <a:xfrm xmlns:a="http://schemas.openxmlformats.org/drawingml/2006/main">
            <a:off x="4248150" y="6172200"/>
            <a:ext cx="111633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4" name="why-tag-33">
            <a:extLst xmlns:a="http://schemas.openxmlformats.org/drawingml/2006/main">
              <a:ext uri="{FF2B5EF4-FFF2-40B4-BE49-F238E27FC236}">
                <a16:creationId xmlns:a16="http://schemas.microsoft.com/office/drawing/2014/main" id="{E2B07F82-162D-4E44-9809-BBE9F84CCE42}"/>
              </a:ext>
            </a:extLst>
          </p:cNvPr>
          <p:cNvSpPr>
            <a:spLocks xmlns:a="http://schemas.openxmlformats.org/drawingml/2006/main" noGrp="1"/>
          </p:cNvSpPr>
          <p:nvPr/>
        </p:nvSpPr>
        <p:spPr>
          <a:xfrm xmlns:a="http://schemas.openxmlformats.org/drawingml/2006/main">
            <a:off x="4248150" y="6667500"/>
            <a:ext cx="34290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ZAŠTO JE VAŽNO</a:t>
            </a:r>
          </a:p>
        </p:txBody>
      </p:sp>
      <p:sp>
        <p:nvSpPr>
          <p:cNvPr id="15" name="why-copy-33">
            <a:extLst xmlns:a="http://schemas.openxmlformats.org/drawingml/2006/main">
              <a:ext uri="{FF2B5EF4-FFF2-40B4-BE49-F238E27FC236}">
                <a16:creationId xmlns:a16="http://schemas.microsoft.com/office/drawing/2014/main" id="{FE4A17CE-48CF-44C3-AF5C-C6E8E3537E0C}"/>
              </a:ext>
            </a:extLst>
          </p:cNvPr>
          <p:cNvSpPr>
            <a:spLocks xmlns:a="http://schemas.openxmlformats.org/drawingml/2006/main" noGrp="1"/>
          </p:cNvSpPr>
          <p:nvPr/>
        </p:nvSpPr>
        <p:spPr>
          <a:xfrm xmlns:a="http://schemas.openxmlformats.org/drawingml/2006/main">
            <a:off x="4248150" y="7162800"/>
            <a:ext cx="113347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Ljude štiti sustav mjera: prohodan izlaz, dostupna oprema i poznato postupanje u opasnosti.</a:t>
            </a:r>
          </a:p>
        </p:txBody>
      </p:sp>
    </p:spTree>
    <p:extLst>
      <p:ext uri="{BB962C8B-B14F-4D97-AF65-F5344CB8AC3E}">
        <p14:creationId xmlns:p14="http://schemas.microsoft.com/office/powerpoint/2010/main" val="1458087141"/>
      </p:ext>
    </p:extLst>
  </p:cSld>
</p:sld>
</file>

<file path=ppt/slides/slide34.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59EC4B86-BA16-48C9-BDF2-913DD737C6B4}"/>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34">
            <a:extLst xmlns:a="http://schemas.openxmlformats.org/drawingml/2006/main">
              <a:ext uri="{FF2B5EF4-FFF2-40B4-BE49-F238E27FC236}">
                <a16:creationId xmlns:a16="http://schemas.microsoft.com/office/drawing/2014/main" id="{7B395F1F-FDB1-4CF6-9AEC-23993274089E}"/>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PROVJERA ZNANJA  /  PITANJE 04</a:t>
            </a:r>
          </a:p>
        </p:txBody>
      </p:sp>
      <p:sp>
        <p:nvSpPr>
          <p:cNvPr id="3" name="page-34">
            <a:extLst xmlns:a="http://schemas.openxmlformats.org/drawingml/2006/main">
              <a:ext uri="{FF2B5EF4-FFF2-40B4-BE49-F238E27FC236}">
                <a16:creationId xmlns:a16="http://schemas.microsoft.com/office/drawing/2014/main" id="{DE8C9E58-1835-412D-8F94-602641A3F211}"/>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34 / 36</a:t>
            </a:r>
          </a:p>
        </p:txBody>
      </p:sp>
      <p:sp>
        <p:nvSpPr>
          <p:cNvPr id="4" name="title-34">
            <a:extLst xmlns:a="http://schemas.openxmlformats.org/drawingml/2006/main">
              <a:ext uri="{FF2B5EF4-FFF2-40B4-BE49-F238E27FC236}">
                <a16:creationId xmlns:a16="http://schemas.microsoft.com/office/drawing/2014/main" id="{E337A1F2-BA68-4692-920F-9B78281D8268}"/>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Koje su glavne mjere zaštite u poljoprivredi i šumarstvu?</a:t>
            </a:r>
          </a:p>
        </p:txBody>
      </p:sp>
      <p:sp>
        <p:nvSpPr>
          <p:cNvPr id="5" name="subtitle-34">
            <a:extLst xmlns:a="http://schemas.openxmlformats.org/drawingml/2006/main">
              <a:ext uri="{FF2B5EF4-FFF2-40B4-BE49-F238E27FC236}">
                <a16:creationId xmlns:a16="http://schemas.microsoft.com/office/drawing/2014/main" id="{817684B1-14FD-4C3A-9477-AF13D19DC84A}"/>
              </a:ext>
            </a:extLst>
          </p:cNvPr>
          <p:cNvSpPr>
            <a:spLocks xmlns:a="http://schemas.openxmlformats.org/drawingml/2006/main" noGrp="1"/>
          </p:cNvSpPr>
          <p:nvPr/>
        </p:nvSpPr>
        <p:spPr>
          <a:xfrm xmlns:a="http://schemas.openxmlformats.org/drawingml/2006/main">
            <a:off x="838200" y="1628775"/>
            <a:ext cx="300990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Razmisli, zatim provjeri odgovor.</a:t>
            </a:r>
          </a:p>
        </p:txBody>
      </p:sp>
      <p:sp>
        <p:nvSpPr>
          <p:cNvPr id="6" name="accent-34">
            <a:extLst xmlns:a="http://schemas.openxmlformats.org/drawingml/2006/main">
              <a:ext uri="{FF2B5EF4-FFF2-40B4-BE49-F238E27FC236}">
                <a16:creationId xmlns:a16="http://schemas.microsoft.com/office/drawing/2014/main" id="{19F1A42B-44B8-4486-89C5-742ACA680D40}"/>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A85AC2B6-824B-4FE6-9761-10D8D1D05EF8}"/>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34">
            <a:extLst xmlns:a="http://schemas.openxmlformats.org/drawingml/2006/main">
              <a:ext uri="{FF2B5EF4-FFF2-40B4-BE49-F238E27FC236}">
                <a16:creationId xmlns:a16="http://schemas.microsoft.com/office/drawing/2014/main" id="{EF2BED0A-93D2-4C84-8ACA-BEBEC491055E}"/>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Program aktivnosti zaštite od požara RH 2026.; Zakon o zaštiti od požara, čl. 43.</a:t>
            </a:r>
          </a:p>
        </p:txBody>
      </p:sp>
      <p:sp>
        <p:nvSpPr>
          <p:cNvPr id="9" name="tag-34">
            <a:extLst xmlns:a="http://schemas.openxmlformats.org/drawingml/2006/main">
              <a:ext uri="{FF2B5EF4-FFF2-40B4-BE49-F238E27FC236}">
                <a16:creationId xmlns:a16="http://schemas.microsoft.com/office/drawing/2014/main" id="{839AD6E8-C9AD-4E59-B79A-304029BBAAA4}"/>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answer-tag-34">
            <a:extLst xmlns:a="http://schemas.openxmlformats.org/drawingml/2006/main">
              <a:ext uri="{FF2B5EF4-FFF2-40B4-BE49-F238E27FC236}">
                <a16:creationId xmlns:a16="http://schemas.microsoft.com/office/drawing/2014/main" id="{4DB67C60-944B-4FCF-94DB-D117452435CF}"/>
              </a:ext>
            </a:extLst>
          </p:cNvPr>
          <p:cNvSpPr>
            <a:spLocks xmlns:a="http://schemas.openxmlformats.org/drawingml/2006/main" noGrp="1"/>
          </p:cNvSpPr>
          <p:nvPr/>
        </p:nvSpPr>
        <p:spPr>
          <a:xfrm xmlns:a="http://schemas.openxmlformats.org/drawingml/2006/main">
            <a:off x="838200" y="3048000"/>
            <a:ext cx="2000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ODGOVOR</a:t>
            </a:r>
          </a:p>
        </p:txBody>
      </p:sp>
      <p:sp>
        <p:nvSpPr>
          <p:cNvPr id="11" name="answer-number-34">
            <a:extLst xmlns:a="http://schemas.openxmlformats.org/drawingml/2006/main">
              <a:ext uri="{FF2B5EF4-FFF2-40B4-BE49-F238E27FC236}">
                <a16:creationId xmlns:a16="http://schemas.microsoft.com/office/drawing/2014/main" id="{8C4348FC-3D7B-4A0A-A69B-5FC05A2A02EB}"/>
              </a:ext>
            </a:extLst>
          </p:cNvPr>
          <p:cNvSpPr>
            <a:spLocks xmlns:a="http://schemas.openxmlformats.org/drawingml/2006/main" noGrp="1"/>
          </p:cNvSpPr>
          <p:nvPr/>
        </p:nvSpPr>
        <p:spPr>
          <a:xfrm xmlns:a="http://schemas.openxmlformats.org/drawingml/2006/main">
            <a:off x="1066800" y="4095750"/>
            <a:ext cx="2190750" cy="1285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8400" b="1">
                <a:solidFill>
                  <a:srgbClr val="C92E2B"/>
                </a:solidFill>
                <a:latin typeface="Bahnschrift"/>
                <a:ea typeface="Bahnschrift"/>
                <a:cs typeface="Bahnschrift"/>
              </a:defRPr>
            </a:pPr>
            <a:r>
              <a:t>04</a:t>
            </a:r>
          </a:p>
        </p:txBody>
      </p:sp>
      <p:sp>
        <p:nvSpPr>
          <p:cNvPr id="12" name="answer-copy-34">
            <a:extLst xmlns:a="http://schemas.openxmlformats.org/drawingml/2006/main">
              <a:ext uri="{FF2B5EF4-FFF2-40B4-BE49-F238E27FC236}">
                <a16:creationId xmlns:a16="http://schemas.microsoft.com/office/drawing/2014/main" id="{14B9C17C-A99E-4841-B08D-1C72C114C699}"/>
              </a:ext>
            </a:extLst>
          </p:cNvPr>
          <p:cNvSpPr>
            <a:spLocks xmlns:a="http://schemas.openxmlformats.org/drawingml/2006/main" noGrp="1"/>
          </p:cNvSpPr>
          <p:nvPr/>
        </p:nvSpPr>
        <p:spPr>
          <a:xfrm xmlns:a="http://schemas.openxmlformats.org/drawingml/2006/main">
            <a:off x="4248150" y="4000500"/>
            <a:ext cx="11239500" cy="9906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850" b="1">
                <a:solidFill>
                  <a:srgbClr val="101B26"/>
                </a:solidFill>
                <a:latin typeface="Bahnschrift"/>
                <a:ea typeface="Bahnschrift"/>
                <a:cs typeface="Bahnschrift"/>
              </a:defRPr>
            </a:pPr>
            <a:r>
              <a:t>Bez rizičnog paljenja; pripremljen stroj i radilište; ograničeno širenje; sredstva i dojava; pojačane mjere pri riziku.</a:t>
            </a:r>
          </a:p>
        </p:txBody>
      </p:sp>
      <p:sp>
        <p:nvSpPr>
          <p:cNvPr id="13" name="">
            <a:extLst xmlns:a="http://schemas.openxmlformats.org/drawingml/2006/main">
              <a:ext uri="{FF2B5EF4-FFF2-40B4-BE49-F238E27FC236}">
                <a16:creationId xmlns:a16="http://schemas.microsoft.com/office/drawing/2014/main" id="{80DF7ED3-E186-431A-85B8-7A7AC24D3EA6}"/>
              </a:ext>
            </a:extLst>
          </p:cNvPr>
          <p:cNvSpPr>
            <a:spLocks xmlns:a="http://schemas.openxmlformats.org/drawingml/2006/main" noGrp="1"/>
          </p:cNvSpPr>
          <p:nvPr/>
        </p:nvSpPr>
        <p:spPr>
          <a:xfrm xmlns:a="http://schemas.openxmlformats.org/drawingml/2006/main">
            <a:off x="4248150" y="6172200"/>
            <a:ext cx="111633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4" name="why-tag-34">
            <a:extLst xmlns:a="http://schemas.openxmlformats.org/drawingml/2006/main">
              <a:ext uri="{FF2B5EF4-FFF2-40B4-BE49-F238E27FC236}">
                <a16:creationId xmlns:a16="http://schemas.microsoft.com/office/drawing/2014/main" id="{C6E2676D-3192-4302-8DE0-1E67496FFC1E}"/>
              </a:ext>
            </a:extLst>
          </p:cNvPr>
          <p:cNvSpPr>
            <a:spLocks xmlns:a="http://schemas.openxmlformats.org/drawingml/2006/main" noGrp="1"/>
          </p:cNvSpPr>
          <p:nvPr/>
        </p:nvSpPr>
        <p:spPr>
          <a:xfrm xmlns:a="http://schemas.openxmlformats.org/drawingml/2006/main">
            <a:off x="4248150" y="6667500"/>
            <a:ext cx="34290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ZAŠTO JE VAŽNO</a:t>
            </a:r>
          </a:p>
        </p:txBody>
      </p:sp>
      <p:sp>
        <p:nvSpPr>
          <p:cNvPr id="15" name="why-copy-34">
            <a:extLst xmlns:a="http://schemas.openxmlformats.org/drawingml/2006/main">
              <a:ext uri="{FF2B5EF4-FFF2-40B4-BE49-F238E27FC236}">
                <a16:creationId xmlns:a16="http://schemas.microsoft.com/office/drawing/2014/main" id="{6325EA43-A90F-4BC6-8350-3A9E6F76A813}"/>
              </a:ext>
            </a:extLst>
          </p:cNvPr>
          <p:cNvSpPr>
            <a:spLocks xmlns:a="http://schemas.openxmlformats.org/drawingml/2006/main" noGrp="1"/>
          </p:cNvSpPr>
          <p:nvPr/>
        </p:nvSpPr>
        <p:spPr>
          <a:xfrm xmlns:a="http://schemas.openxmlformats.org/drawingml/2006/main">
            <a:off x="4248150" y="7162800"/>
            <a:ext cx="113347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Kod žetve i povećane opasnosti zakon predviđa dodatne organizacijske i tehničke mjere.</a:t>
            </a:r>
          </a:p>
        </p:txBody>
      </p:sp>
    </p:spTree>
    <p:extLst>
      <p:ext uri="{BB962C8B-B14F-4D97-AF65-F5344CB8AC3E}">
        <p14:creationId xmlns:p14="http://schemas.microsoft.com/office/powerpoint/2010/main" val="1177604615"/>
      </p:ext>
    </p:extLst>
  </p:cSld>
</p:sld>
</file>

<file path=ppt/slides/slide35.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E6556922-40FA-4CD1-9D08-423133C1D693}"/>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35">
            <a:extLst xmlns:a="http://schemas.openxmlformats.org/drawingml/2006/main">
              <a:ext uri="{FF2B5EF4-FFF2-40B4-BE49-F238E27FC236}">
                <a16:creationId xmlns:a16="http://schemas.microsoft.com/office/drawing/2014/main" id="{4416FDA2-E360-4B2B-9803-98CB3D4E2DB4}"/>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PROVJERA ZNANJA  /  PITANJE 05</a:t>
            </a:r>
          </a:p>
        </p:txBody>
      </p:sp>
      <p:sp>
        <p:nvSpPr>
          <p:cNvPr id="3" name="page-35">
            <a:extLst xmlns:a="http://schemas.openxmlformats.org/drawingml/2006/main">
              <a:ext uri="{FF2B5EF4-FFF2-40B4-BE49-F238E27FC236}">
                <a16:creationId xmlns:a16="http://schemas.microsoft.com/office/drawing/2014/main" id="{AEF89242-9C40-48CA-A124-5C93BEC19274}"/>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35 / 36</a:t>
            </a:r>
          </a:p>
        </p:txBody>
      </p:sp>
      <p:sp>
        <p:nvSpPr>
          <p:cNvPr id="4" name="title-35">
            <a:extLst xmlns:a="http://schemas.openxmlformats.org/drawingml/2006/main">
              <a:ext uri="{FF2B5EF4-FFF2-40B4-BE49-F238E27FC236}">
                <a16:creationId xmlns:a16="http://schemas.microsoft.com/office/drawing/2014/main" id="{A54BE459-7A3C-4067-A014-9AC6CA620283}"/>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Kako postupaš kada uočiš požar?</a:t>
            </a:r>
          </a:p>
        </p:txBody>
      </p:sp>
      <p:sp>
        <p:nvSpPr>
          <p:cNvPr id="5" name="subtitle-35">
            <a:extLst xmlns:a="http://schemas.openxmlformats.org/drawingml/2006/main">
              <a:ext uri="{FF2B5EF4-FFF2-40B4-BE49-F238E27FC236}">
                <a16:creationId xmlns:a16="http://schemas.microsoft.com/office/drawing/2014/main" id="{761B4343-BC21-4948-9F7F-99E6D20FCF6A}"/>
              </a:ext>
            </a:extLst>
          </p:cNvPr>
          <p:cNvSpPr>
            <a:spLocks xmlns:a="http://schemas.openxmlformats.org/drawingml/2006/main" noGrp="1"/>
          </p:cNvSpPr>
          <p:nvPr/>
        </p:nvSpPr>
        <p:spPr>
          <a:xfrm xmlns:a="http://schemas.openxmlformats.org/drawingml/2006/main">
            <a:off x="838200" y="1628775"/>
            <a:ext cx="300990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Razmisli, zatim provjeri odgovor.</a:t>
            </a:r>
          </a:p>
        </p:txBody>
      </p:sp>
      <p:sp>
        <p:nvSpPr>
          <p:cNvPr id="6" name="accent-35">
            <a:extLst xmlns:a="http://schemas.openxmlformats.org/drawingml/2006/main">
              <a:ext uri="{FF2B5EF4-FFF2-40B4-BE49-F238E27FC236}">
                <a16:creationId xmlns:a16="http://schemas.microsoft.com/office/drawing/2014/main" id="{3667875A-5305-4103-971C-4C34320B1300}"/>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43B11D03-A14E-46B1-BC74-CA2E6416DE4B}"/>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35">
            <a:extLst xmlns:a="http://schemas.openxmlformats.org/drawingml/2006/main">
              <a:ext uri="{FF2B5EF4-FFF2-40B4-BE49-F238E27FC236}">
                <a16:creationId xmlns:a16="http://schemas.microsoft.com/office/drawing/2014/main" id="{501FC730-0EE4-4D8B-9E56-366D68061F0D}"/>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Zakon o zaštiti od požara, NN 92/10 i 114/22, čl. 11. i 18.; gov.hr, Kako dojaviti požar.</a:t>
            </a:r>
          </a:p>
        </p:txBody>
      </p:sp>
      <p:sp>
        <p:nvSpPr>
          <p:cNvPr id="9" name="tag-35">
            <a:extLst xmlns:a="http://schemas.openxmlformats.org/drawingml/2006/main">
              <a:ext uri="{FF2B5EF4-FFF2-40B4-BE49-F238E27FC236}">
                <a16:creationId xmlns:a16="http://schemas.microsoft.com/office/drawing/2014/main" id="{B0B3B6EF-507B-4D03-9494-029F83DEA534}"/>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answer-tag-35">
            <a:extLst xmlns:a="http://schemas.openxmlformats.org/drawingml/2006/main">
              <a:ext uri="{FF2B5EF4-FFF2-40B4-BE49-F238E27FC236}">
                <a16:creationId xmlns:a16="http://schemas.microsoft.com/office/drawing/2014/main" id="{F308550C-3380-4997-BB07-232F21CC8DF8}"/>
              </a:ext>
            </a:extLst>
          </p:cNvPr>
          <p:cNvSpPr>
            <a:spLocks xmlns:a="http://schemas.openxmlformats.org/drawingml/2006/main" noGrp="1"/>
          </p:cNvSpPr>
          <p:nvPr/>
        </p:nvSpPr>
        <p:spPr>
          <a:xfrm xmlns:a="http://schemas.openxmlformats.org/drawingml/2006/main">
            <a:off x="838200" y="3048000"/>
            <a:ext cx="2000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ODGOVOR</a:t>
            </a:r>
          </a:p>
        </p:txBody>
      </p:sp>
      <p:sp>
        <p:nvSpPr>
          <p:cNvPr id="11" name="answer-number-35">
            <a:extLst xmlns:a="http://schemas.openxmlformats.org/drawingml/2006/main">
              <a:ext uri="{FF2B5EF4-FFF2-40B4-BE49-F238E27FC236}">
                <a16:creationId xmlns:a16="http://schemas.microsoft.com/office/drawing/2014/main" id="{EFCA0C92-FF33-458D-8EFE-AD13B18C70C8}"/>
              </a:ext>
            </a:extLst>
          </p:cNvPr>
          <p:cNvSpPr>
            <a:spLocks xmlns:a="http://schemas.openxmlformats.org/drawingml/2006/main" noGrp="1"/>
          </p:cNvSpPr>
          <p:nvPr/>
        </p:nvSpPr>
        <p:spPr>
          <a:xfrm xmlns:a="http://schemas.openxmlformats.org/drawingml/2006/main">
            <a:off x="1066800" y="4095750"/>
            <a:ext cx="2190750" cy="1285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8400" b="1">
                <a:solidFill>
                  <a:srgbClr val="C92E2B"/>
                </a:solidFill>
                <a:latin typeface="Bahnschrift"/>
                <a:ea typeface="Bahnschrift"/>
                <a:cs typeface="Bahnschrift"/>
              </a:defRPr>
            </a:pPr>
            <a:r>
              <a:t>05</a:t>
            </a:r>
          </a:p>
        </p:txBody>
      </p:sp>
      <p:sp>
        <p:nvSpPr>
          <p:cNvPr id="12" name="answer-copy-35">
            <a:extLst xmlns:a="http://schemas.openxmlformats.org/drawingml/2006/main">
              <a:ext uri="{FF2B5EF4-FFF2-40B4-BE49-F238E27FC236}">
                <a16:creationId xmlns:a16="http://schemas.microsoft.com/office/drawing/2014/main" id="{71C6CDB7-981E-4174-B00C-EA1995F2DB5C}"/>
              </a:ext>
            </a:extLst>
          </p:cNvPr>
          <p:cNvSpPr>
            <a:spLocks xmlns:a="http://schemas.openxmlformats.org/drawingml/2006/main" noGrp="1"/>
          </p:cNvSpPr>
          <p:nvPr/>
        </p:nvSpPr>
        <p:spPr>
          <a:xfrm xmlns:a="http://schemas.openxmlformats.org/drawingml/2006/main">
            <a:off x="4248150" y="4000500"/>
            <a:ext cx="11239500" cy="9906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850" b="1">
                <a:solidFill>
                  <a:srgbClr val="101B26"/>
                </a:solidFill>
                <a:latin typeface="Bahnschrift"/>
                <a:ea typeface="Bahnschrift"/>
                <a:cs typeface="Bahnschrift"/>
              </a:defRPr>
            </a:pPr>
            <a:r>
              <a:t>Upozori ugrožene, odmah dojavi na 112 ili 193 i gasi samo početni požar ako je sigurno.</a:t>
            </a:r>
          </a:p>
        </p:txBody>
      </p:sp>
      <p:sp>
        <p:nvSpPr>
          <p:cNvPr id="13" name="">
            <a:extLst xmlns:a="http://schemas.openxmlformats.org/drawingml/2006/main">
              <a:ext uri="{FF2B5EF4-FFF2-40B4-BE49-F238E27FC236}">
                <a16:creationId xmlns:a16="http://schemas.microsoft.com/office/drawing/2014/main" id="{D2FF5960-90A2-4582-B6F1-0311C830576C}"/>
              </a:ext>
            </a:extLst>
          </p:cNvPr>
          <p:cNvSpPr>
            <a:spLocks xmlns:a="http://schemas.openxmlformats.org/drawingml/2006/main" noGrp="1"/>
          </p:cNvSpPr>
          <p:nvPr/>
        </p:nvSpPr>
        <p:spPr>
          <a:xfrm xmlns:a="http://schemas.openxmlformats.org/drawingml/2006/main">
            <a:off x="4248150" y="6172200"/>
            <a:ext cx="111633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4" name="why-tag-35">
            <a:extLst xmlns:a="http://schemas.openxmlformats.org/drawingml/2006/main">
              <a:ext uri="{FF2B5EF4-FFF2-40B4-BE49-F238E27FC236}">
                <a16:creationId xmlns:a16="http://schemas.microsoft.com/office/drawing/2014/main" id="{26B3E8A7-A14A-4391-B1DD-BFD0A1BEC04D}"/>
              </a:ext>
            </a:extLst>
          </p:cNvPr>
          <p:cNvSpPr>
            <a:spLocks xmlns:a="http://schemas.openxmlformats.org/drawingml/2006/main" noGrp="1"/>
          </p:cNvSpPr>
          <p:nvPr/>
        </p:nvSpPr>
        <p:spPr>
          <a:xfrm xmlns:a="http://schemas.openxmlformats.org/drawingml/2006/main">
            <a:off x="4248150" y="6667500"/>
            <a:ext cx="34290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ZAŠTO JE VAŽNO</a:t>
            </a:r>
          </a:p>
        </p:txBody>
      </p:sp>
      <p:sp>
        <p:nvSpPr>
          <p:cNvPr id="15" name="why-copy-35">
            <a:extLst xmlns:a="http://schemas.openxmlformats.org/drawingml/2006/main">
              <a:ext uri="{FF2B5EF4-FFF2-40B4-BE49-F238E27FC236}">
                <a16:creationId xmlns:a16="http://schemas.microsoft.com/office/drawing/2014/main" id="{EB632AE9-15C1-43CC-A84F-AC82696480F8}"/>
              </a:ext>
            </a:extLst>
          </p:cNvPr>
          <p:cNvSpPr>
            <a:spLocks xmlns:a="http://schemas.openxmlformats.org/drawingml/2006/main" noGrp="1"/>
          </p:cNvSpPr>
          <p:nvPr/>
        </p:nvSpPr>
        <p:spPr>
          <a:xfrm xmlns:a="http://schemas.openxmlformats.org/drawingml/2006/main">
            <a:off x="4248150" y="7162800"/>
            <a:ext cx="113347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Pravodobna dojava i slobodan put povlačenja imaju prednost pred rizičnim samostalnim gašenjem.</a:t>
            </a:r>
          </a:p>
        </p:txBody>
      </p:sp>
    </p:spTree>
    <p:extLst>
      <p:ext uri="{BB962C8B-B14F-4D97-AF65-F5344CB8AC3E}">
        <p14:creationId xmlns:p14="http://schemas.microsoft.com/office/powerpoint/2010/main" val="946417744"/>
      </p:ext>
    </p:extLst>
  </p:cSld>
</p:sld>
</file>

<file path=ppt/slides/slide36.xml><?xml version="1.0" encoding="utf-8"?>
<p:sld xmlns:p="http://schemas.openxmlformats.org/presentationml/2006/main">
  <p:cSld>
    <p:bg>
      <p:bgPr>
        <a:solidFill xmlns:a="http://schemas.openxmlformats.org/drawingml/2006/main">
          <a:srgbClr val="101B26"/>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A2011AAB-4E8B-415B-B7C4-389FC64E7FFA}"/>
              </a:ext>
            </a:extLst>
          </p:cNvPr>
          <p:cNvSpPr>
            <a:spLocks xmlns:a="http://schemas.openxmlformats.org/drawingml/2006/main" noGrp="1"/>
          </p:cNvSpPr>
          <p:nvPr/>
        </p:nvSpPr>
        <p:spPr>
          <a:xfrm xmlns:a="http://schemas.openxmlformats.org/drawingml/2006/main">
            <a:off x="0" y="0"/>
            <a:ext cx="2857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
            <a:extLst xmlns:a="http://schemas.openxmlformats.org/drawingml/2006/main">
              <a:ext uri="{FF2B5EF4-FFF2-40B4-BE49-F238E27FC236}">
                <a16:creationId xmlns:a16="http://schemas.microsoft.com/office/drawing/2014/main" id="{62DA1AB0-EC07-4371-AAB4-318C1AB43295}"/>
              </a:ext>
            </a:extLst>
          </p:cNvPr>
          <p:cNvSpPr>
            <a:spLocks xmlns:a="http://schemas.openxmlformats.org/drawingml/2006/main" noGrp="1"/>
          </p:cNvSpPr>
          <p:nvPr/>
        </p:nvSpPr>
        <p:spPr>
          <a:xfrm xmlns:a="http://schemas.openxmlformats.org/drawingml/2006/main">
            <a:off x="12001500" y="0"/>
            <a:ext cx="6286500" cy="10287000"/>
          </a:xfrm>
          <a:prstGeom xmlns:a="http://schemas.openxmlformats.org/drawingml/2006/main" prst="rect">
            <a:avLst/>
          </a:prstGeom>
          <a:solidFill xmlns:a="http://schemas.openxmlformats.org/drawingml/2006/main">
            <a:srgbClr val="A92322"/>
          </a:solidFill>
          <a:ln xmlns:a="http://schemas.openxmlformats.org/drawingml/2006/main" w="0">
            <a:solidFill>
              <a:srgbClr val="A92322"/>
            </a:solidFill>
            <a:prstDash val="solid"/>
          </a:ln>
        </p:spPr>
      </p:sp>
      <p:sp>
        <p:nvSpPr>
          <p:cNvPr id="3" name="closing-eye">
            <a:extLst xmlns:a="http://schemas.openxmlformats.org/drawingml/2006/main">
              <a:ext uri="{FF2B5EF4-FFF2-40B4-BE49-F238E27FC236}">
                <a16:creationId xmlns:a16="http://schemas.microsoft.com/office/drawing/2014/main" id="{A8830159-0B21-4845-BB62-C5EAD82E914A}"/>
              </a:ext>
            </a:extLst>
          </p:cNvPr>
          <p:cNvSpPr>
            <a:spLocks xmlns:a="http://schemas.openxmlformats.org/drawingml/2006/main" noGrp="1"/>
          </p:cNvSpPr>
          <p:nvPr/>
        </p:nvSpPr>
        <p:spPr>
          <a:xfrm xmlns:a="http://schemas.openxmlformats.org/drawingml/2006/main">
            <a:off x="990600" y="876300"/>
            <a:ext cx="438150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F15A4D"/>
                </a:solidFill>
                <a:latin typeface="Bahnschrift"/>
                <a:ea typeface="Bahnschrift"/>
                <a:cs typeface="Bahnschrift"/>
              </a:defRPr>
            </a:pPr>
            <a:r>
              <a:t>ZAKLJUČAK</a:t>
            </a:r>
          </a:p>
        </p:txBody>
      </p:sp>
      <p:sp>
        <p:nvSpPr>
          <p:cNvPr id="4" name="closing-title">
            <a:extLst xmlns:a="http://schemas.openxmlformats.org/drawingml/2006/main">
              <a:ext uri="{FF2B5EF4-FFF2-40B4-BE49-F238E27FC236}">
                <a16:creationId xmlns:a16="http://schemas.microsoft.com/office/drawing/2014/main" id="{6FC91D94-5EFC-4C5B-AEF1-DD8058EAB0A4}"/>
              </a:ext>
            </a:extLst>
          </p:cNvPr>
          <p:cNvSpPr>
            <a:spLocks xmlns:a="http://schemas.openxmlformats.org/drawingml/2006/main" noGrp="1"/>
          </p:cNvSpPr>
          <p:nvPr/>
        </p:nvSpPr>
        <p:spPr>
          <a:xfrm xmlns:a="http://schemas.openxmlformats.org/drawingml/2006/main">
            <a:off x="990600" y="1962150"/>
            <a:ext cx="8858250" cy="2857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6000" b="1">
                <a:solidFill>
                  <a:srgbClr val="FCFBF8"/>
                </a:solidFill>
                <a:latin typeface="Bahnschrift"/>
                <a:ea typeface="Bahnschrift"/>
                <a:cs typeface="Bahnschrift"/>
              </a:defRPr>
            </a:pPr>
            <a:r>
              <a:t>Prepoznaj.</a:t>
            </a:r>
          </a:p>
          <a:p xmlns:a="http://schemas.openxmlformats.org/drawingml/2006/main">
            <a:pPr>
              <a:defRPr sz="6000" b="1">
                <a:solidFill>
                  <a:srgbClr val="FCFBF8"/>
                </a:solidFill>
                <a:latin typeface="Bahnschrift"/>
                <a:ea typeface="Bahnschrift"/>
                <a:cs typeface="Bahnschrift"/>
              </a:defRPr>
            </a:pPr>
            <a:r>
              <a:t>Ukloni.</a:t>
            </a:r>
          </a:p>
          <a:p xmlns:a="http://schemas.openxmlformats.org/drawingml/2006/main">
            <a:pPr>
              <a:defRPr sz="6000" b="1">
                <a:solidFill>
                  <a:srgbClr val="FCFBF8"/>
                </a:solidFill>
                <a:latin typeface="Bahnschrift"/>
                <a:ea typeface="Bahnschrift"/>
                <a:cs typeface="Bahnschrift"/>
              </a:defRPr>
            </a:pPr>
            <a:r>
              <a:t>Dojavi.</a:t>
            </a:r>
          </a:p>
        </p:txBody>
      </p:sp>
      <p:sp>
        <p:nvSpPr>
          <p:cNvPr id="5" name="closing-sub">
            <a:extLst xmlns:a="http://schemas.openxmlformats.org/drawingml/2006/main">
              <a:ext uri="{FF2B5EF4-FFF2-40B4-BE49-F238E27FC236}">
                <a16:creationId xmlns:a16="http://schemas.microsoft.com/office/drawing/2014/main" id="{E5F82C6D-C8D4-4D13-9DF7-7B1B5C92491D}"/>
              </a:ext>
            </a:extLst>
          </p:cNvPr>
          <p:cNvSpPr>
            <a:spLocks xmlns:a="http://schemas.openxmlformats.org/drawingml/2006/main" noGrp="1"/>
          </p:cNvSpPr>
          <p:nvPr/>
        </p:nvSpPr>
        <p:spPr>
          <a:xfrm xmlns:a="http://schemas.openxmlformats.org/drawingml/2006/main">
            <a:off x="990600" y="5105400"/>
            <a:ext cx="8572500" cy="8953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250">
                <a:solidFill>
                  <a:srgbClr val="CBD2D7"/>
                </a:solidFill>
                <a:latin typeface="Segoe UI"/>
                <a:ea typeface="Segoe UI"/>
                <a:cs typeface="Segoe UI"/>
              </a:defRPr>
            </a:pPr>
            <a:r>
              <a:t>Preventivna mjera prije požara</a:t>
            </a:r>
          </a:p>
          <a:p xmlns:a="http://schemas.openxmlformats.org/drawingml/2006/main">
            <a:pPr>
              <a:defRPr sz="2250">
                <a:solidFill>
                  <a:srgbClr val="CBD2D7"/>
                </a:solidFill>
                <a:latin typeface="Segoe UI"/>
                <a:ea typeface="Segoe UI"/>
                <a:cs typeface="Segoe UI"/>
              </a:defRPr>
            </a:pPr>
            <a:r>
              <a:t>vrijedi više od zakašnjele reakcije.</a:t>
            </a:r>
          </a:p>
        </p:txBody>
      </p:sp>
      <p:sp>
        <p:nvSpPr>
          <p:cNvPr id="6" name="refs-label">
            <a:extLst xmlns:a="http://schemas.openxmlformats.org/drawingml/2006/main">
              <a:ext uri="{FF2B5EF4-FFF2-40B4-BE49-F238E27FC236}">
                <a16:creationId xmlns:a16="http://schemas.microsoft.com/office/drawing/2014/main" id="{9E74D085-2882-41D2-B2F5-722F6BD53A0E}"/>
              </a:ext>
            </a:extLst>
          </p:cNvPr>
          <p:cNvSpPr>
            <a:spLocks xmlns:a="http://schemas.openxmlformats.org/drawingml/2006/main" noGrp="1"/>
          </p:cNvSpPr>
          <p:nvPr/>
        </p:nvSpPr>
        <p:spPr>
          <a:xfrm xmlns:a="http://schemas.openxmlformats.org/drawingml/2006/main">
            <a:off x="12573000" y="1066800"/>
            <a:ext cx="2857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F2C9C3"/>
                </a:solidFill>
                <a:latin typeface="Bahnschrift"/>
                <a:ea typeface="Bahnschrift"/>
                <a:cs typeface="Bahnschrift"/>
              </a:defRPr>
            </a:pPr>
            <a:r>
              <a:t>IZVORI</a:t>
            </a:r>
          </a:p>
        </p:txBody>
      </p:sp>
      <p:sp>
        <p:nvSpPr>
          <p:cNvPr id="7" name="references">
            <a:extLst xmlns:a="http://schemas.openxmlformats.org/drawingml/2006/main">
              <a:ext uri="{FF2B5EF4-FFF2-40B4-BE49-F238E27FC236}">
                <a16:creationId xmlns:a16="http://schemas.microsoft.com/office/drawing/2014/main" id="{A10268F9-B341-471A-9CEE-2892AD2C481E}"/>
              </a:ext>
            </a:extLst>
          </p:cNvPr>
          <p:cNvSpPr>
            <a:spLocks xmlns:a="http://schemas.openxmlformats.org/drawingml/2006/main" noGrp="1"/>
          </p:cNvSpPr>
          <p:nvPr/>
        </p:nvSpPr>
        <p:spPr>
          <a:xfrm xmlns:a="http://schemas.openxmlformats.org/drawingml/2006/main">
            <a:off x="12573000" y="1695450"/>
            <a:ext cx="4619625" cy="5372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00">
                <a:solidFill>
                  <a:srgbClr val="FCFBF8"/>
                </a:solidFill>
                <a:latin typeface="Segoe UI"/>
                <a:ea typeface="Segoe UI"/>
                <a:cs typeface="Segoe UI"/>
              </a:defRPr>
            </a:pPr>
            <a:r>
              <a:t>NN 12/2025</a:t>
            </a:r>
          </a:p>
          <a:p xmlns:a="http://schemas.openxmlformats.org/drawingml/2006/main">
            <a:pPr>
              <a:defRPr sz="1500">
                <a:solidFill>
                  <a:srgbClr val="FCFBF8"/>
                </a:solidFill>
                <a:latin typeface="Segoe UI"/>
                <a:ea typeface="Segoe UI"/>
                <a:cs typeface="Segoe UI"/>
              </a:defRPr>
            </a:pPr>
            <a:r>
              <a:t>Program temeljnog osposobljavanja</a:t>
            </a:r>
          </a:p>
          <a:p xmlns:a="http://schemas.openxmlformats.org/drawingml/2006/main">
            <a:pPr>
              <a:defRPr sz="1500">
                <a:solidFill>
                  <a:srgbClr val="FCFBF8"/>
                </a:solidFill>
                <a:latin typeface="Segoe UI"/>
                <a:ea typeface="Segoe UI"/>
                <a:cs typeface="Segoe UI"/>
              </a:defRPr>
            </a:pPr>
            <a:r>
              <a:t>Modul 2 / Protupožarna preventiva</a:t>
            </a:r>
          </a:p>
          <a:p xmlns:a="http://schemas.openxmlformats.org/drawingml/2006/main">
            <a:pPr>
              <a:defRPr sz="1500">
                <a:solidFill>
                  <a:srgbClr val="FCFBF8"/>
                </a:solidFill>
                <a:latin typeface="Segoe UI"/>
                <a:ea typeface="Segoe UI"/>
                <a:cs typeface="Segoe UI"/>
              </a:defRPr>
            </a:pPr>
            <a:r>
              <a:t/>
            </a:r>
          </a:p>
          <a:p xmlns:a="http://schemas.openxmlformats.org/drawingml/2006/main">
            <a:pPr>
              <a:defRPr sz="1500">
                <a:solidFill>
                  <a:srgbClr val="FCFBF8"/>
                </a:solidFill>
                <a:latin typeface="Segoe UI"/>
                <a:ea typeface="Segoe UI"/>
                <a:cs typeface="Segoe UI"/>
              </a:defRPr>
            </a:pPr>
            <a:r>
              <a:t>Zakon o zaštiti od požara</a:t>
            </a:r>
          </a:p>
          <a:p xmlns:a="http://schemas.openxmlformats.org/drawingml/2006/main">
            <a:pPr>
              <a:defRPr sz="1500">
                <a:solidFill>
                  <a:srgbClr val="FCFBF8"/>
                </a:solidFill>
                <a:latin typeface="Segoe UI"/>
                <a:ea typeface="Segoe UI"/>
                <a:cs typeface="Segoe UI"/>
              </a:defRPr>
            </a:pPr>
            <a:r>
              <a:t>NN 92/10 i 114/22</a:t>
            </a:r>
          </a:p>
          <a:p xmlns:a="http://schemas.openxmlformats.org/drawingml/2006/main">
            <a:pPr>
              <a:defRPr sz="1500">
                <a:solidFill>
                  <a:srgbClr val="FCFBF8"/>
                </a:solidFill>
                <a:latin typeface="Segoe UI"/>
                <a:ea typeface="Segoe UI"/>
                <a:cs typeface="Segoe UI"/>
              </a:defRPr>
            </a:pPr>
            <a:r>
              <a:t/>
            </a:r>
          </a:p>
          <a:p xmlns:a="http://schemas.openxmlformats.org/drawingml/2006/main">
            <a:pPr>
              <a:defRPr sz="1500">
                <a:solidFill>
                  <a:srgbClr val="FCFBF8"/>
                </a:solidFill>
                <a:latin typeface="Segoe UI"/>
                <a:ea typeface="Segoe UI"/>
                <a:cs typeface="Segoe UI"/>
              </a:defRPr>
            </a:pPr>
            <a:r>
              <a:t>Pravilnik o vatrogasnim aparatima</a:t>
            </a:r>
          </a:p>
          <a:p xmlns:a="http://schemas.openxmlformats.org/drawingml/2006/main">
            <a:pPr>
              <a:defRPr sz="1500">
                <a:solidFill>
                  <a:srgbClr val="FCFBF8"/>
                </a:solidFill>
                <a:latin typeface="Segoe UI"/>
                <a:ea typeface="Segoe UI"/>
                <a:cs typeface="Segoe UI"/>
              </a:defRPr>
            </a:pPr>
            <a:r>
              <a:t>NN 101/11 i 74/13</a:t>
            </a:r>
          </a:p>
          <a:p xmlns:a="http://schemas.openxmlformats.org/drawingml/2006/main">
            <a:pPr>
              <a:defRPr sz="1500">
                <a:solidFill>
                  <a:srgbClr val="FCFBF8"/>
                </a:solidFill>
                <a:latin typeface="Segoe UI"/>
                <a:ea typeface="Segoe UI"/>
                <a:cs typeface="Segoe UI"/>
              </a:defRPr>
            </a:pPr>
            <a:r>
              <a:t/>
            </a:r>
          </a:p>
          <a:p xmlns:a="http://schemas.openxmlformats.org/drawingml/2006/main">
            <a:pPr>
              <a:defRPr sz="1500">
                <a:solidFill>
                  <a:srgbClr val="FCFBF8"/>
                </a:solidFill>
                <a:latin typeface="Segoe UI"/>
                <a:ea typeface="Segoe UI"/>
                <a:cs typeface="Segoe UI"/>
              </a:defRPr>
            </a:pPr>
            <a:r>
              <a:t>Program aktivnosti zaštite od požara</a:t>
            </a:r>
          </a:p>
          <a:p xmlns:a="http://schemas.openxmlformats.org/drawingml/2006/main">
            <a:pPr>
              <a:defRPr sz="1500">
                <a:solidFill>
                  <a:srgbClr val="FCFBF8"/>
                </a:solidFill>
                <a:latin typeface="Segoe UI"/>
                <a:ea typeface="Segoe UI"/>
                <a:cs typeface="Segoe UI"/>
              </a:defRPr>
            </a:pPr>
            <a:r>
              <a:t>od interesa za RH u 2026.</a:t>
            </a:r>
          </a:p>
          <a:p xmlns:a="http://schemas.openxmlformats.org/drawingml/2006/main">
            <a:pPr>
              <a:defRPr sz="1500">
                <a:solidFill>
                  <a:srgbClr val="FCFBF8"/>
                </a:solidFill>
                <a:latin typeface="Segoe UI"/>
                <a:ea typeface="Segoe UI"/>
                <a:cs typeface="Segoe UI"/>
              </a:defRPr>
            </a:pPr>
            <a:r>
              <a:t/>
            </a:r>
          </a:p>
          <a:p xmlns:a="http://schemas.openxmlformats.org/drawingml/2006/main">
            <a:pPr>
              <a:defRPr sz="1500">
                <a:solidFill>
                  <a:srgbClr val="FCFBF8"/>
                </a:solidFill>
                <a:latin typeface="Segoe UI"/>
                <a:ea typeface="Segoe UI"/>
                <a:cs typeface="Segoe UI"/>
              </a:defRPr>
            </a:pPr>
            <a:r>
              <a:t>gov.hr / Kako dojaviti požar</a:t>
            </a:r>
          </a:p>
          <a:p xmlns:a="http://schemas.openxmlformats.org/drawingml/2006/main">
            <a:pPr>
              <a:defRPr sz="1500">
                <a:solidFill>
                  <a:srgbClr val="FCFBF8"/>
                </a:solidFill>
                <a:latin typeface="Segoe UI"/>
                <a:ea typeface="Segoe UI"/>
                <a:cs typeface="Segoe UI"/>
              </a:defRPr>
            </a:pPr>
            <a:r>
              <a:t/>
            </a:r>
          </a:p>
          <a:p xmlns:a="http://schemas.openxmlformats.org/drawingml/2006/main">
            <a:pPr>
              <a:defRPr sz="1500">
                <a:solidFill>
                  <a:srgbClr val="FCFBF8"/>
                </a:solidFill>
                <a:latin typeface="Segoe UI"/>
                <a:ea typeface="Segoe UI"/>
                <a:cs typeface="Segoe UI"/>
              </a:defRPr>
            </a:pPr>
            <a:r>
              <a:t>Dostavljena prezentacija:</a:t>
            </a:r>
          </a:p>
          <a:p xmlns:a="http://schemas.openxmlformats.org/drawingml/2006/main">
            <a:pPr>
              <a:defRPr sz="1500">
                <a:solidFill>
                  <a:srgbClr val="FCFBF8"/>
                </a:solidFill>
                <a:latin typeface="Segoe UI"/>
                <a:ea typeface="Segoe UI"/>
                <a:cs typeface="Segoe UI"/>
              </a:defRPr>
            </a:pPr>
            <a:r>
              <a:t>Protupožarna preventiva vatrogasci</a:t>
            </a:r>
          </a:p>
        </p:txBody>
      </p:sp>
      <p:sp>
        <p:nvSpPr>
          <p:cNvPr id="8" name="closing-note">
            <a:extLst xmlns:a="http://schemas.openxmlformats.org/drawingml/2006/main">
              <a:ext uri="{FF2B5EF4-FFF2-40B4-BE49-F238E27FC236}">
                <a16:creationId xmlns:a16="http://schemas.microsoft.com/office/drawing/2014/main" id="{ABEDA0A1-E002-4261-8FF3-65FF1D795709}"/>
              </a:ext>
            </a:extLst>
          </p:cNvPr>
          <p:cNvSpPr>
            <a:spLocks xmlns:a="http://schemas.openxmlformats.org/drawingml/2006/main" noGrp="1"/>
          </p:cNvSpPr>
          <p:nvPr/>
        </p:nvSpPr>
        <p:spPr>
          <a:xfrm xmlns:a="http://schemas.openxmlformats.org/drawingml/2006/main">
            <a:off x="12573000" y="8858250"/>
            <a:ext cx="4667250" cy="1714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125" b="1">
                <a:solidFill>
                  <a:srgbClr val="F2C9C3"/>
                </a:solidFill>
                <a:latin typeface="Segoe UI"/>
                <a:ea typeface="Segoe UI"/>
                <a:cs typeface="Segoe UI"/>
              </a:defRPr>
            </a:pPr>
            <a:r>
              <a:t>Provjeriti važeće lokalne odluke i interne upute prije izvođenja.</a:t>
            </a:r>
          </a:p>
        </p:txBody>
      </p:sp>
    </p:spTree>
    <p:extLst>
      <p:ext uri="{BB962C8B-B14F-4D97-AF65-F5344CB8AC3E}">
        <p14:creationId xmlns:p14="http://schemas.microsoft.com/office/powerpoint/2010/main" val="1853431839"/>
      </p:ext>
    </p:extLst>
  </p:cSld>
</p:sld>
</file>

<file path=ppt/slides/slide4.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B6E21901-1AFF-41BD-9F59-4B93B28E6D29}"/>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4">
            <a:extLst xmlns:a="http://schemas.openxmlformats.org/drawingml/2006/main">
              <a:ext uri="{FF2B5EF4-FFF2-40B4-BE49-F238E27FC236}">
                <a16:creationId xmlns:a16="http://schemas.microsoft.com/office/drawing/2014/main" id="{585DB4B4-A9E7-4D18-8704-708B6D07E0DD}"/>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OSNOVNA LOGIKA</a:t>
            </a:r>
          </a:p>
        </p:txBody>
      </p:sp>
      <p:sp>
        <p:nvSpPr>
          <p:cNvPr id="3" name="page-4">
            <a:extLst xmlns:a="http://schemas.openxmlformats.org/drawingml/2006/main">
              <a:ext uri="{FF2B5EF4-FFF2-40B4-BE49-F238E27FC236}">
                <a16:creationId xmlns:a16="http://schemas.microsoft.com/office/drawing/2014/main" id="{998D7CF4-8818-40DF-A583-C5A45ED362B1}"/>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04 / 36</a:t>
            </a:r>
          </a:p>
        </p:txBody>
      </p:sp>
      <p:sp>
        <p:nvSpPr>
          <p:cNvPr id="4" name="title-4">
            <a:extLst xmlns:a="http://schemas.openxmlformats.org/drawingml/2006/main">
              <a:ext uri="{FF2B5EF4-FFF2-40B4-BE49-F238E27FC236}">
                <a16:creationId xmlns:a16="http://schemas.microsoft.com/office/drawing/2014/main" id="{35F9B8AE-05F6-4C6D-9D44-5EAD057C61A2}"/>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Prekini lanac prije plamena</a:t>
            </a:r>
          </a:p>
        </p:txBody>
      </p:sp>
      <p:sp>
        <p:nvSpPr>
          <p:cNvPr id="5" name="subtitle-4">
            <a:extLst xmlns:a="http://schemas.openxmlformats.org/drawingml/2006/main">
              <a:ext uri="{FF2B5EF4-FFF2-40B4-BE49-F238E27FC236}">
                <a16:creationId xmlns:a16="http://schemas.microsoft.com/office/drawing/2014/main" id="{FB838899-6621-41F1-8FA7-BB67CFE23AB7}"/>
              </a:ext>
            </a:extLst>
          </p:cNvPr>
          <p:cNvSpPr>
            <a:spLocks xmlns:a="http://schemas.openxmlformats.org/drawingml/2006/main" noGrp="1"/>
          </p:cNvSpPr>
          <p:nvPr/>
        </p:nvSpPr>
        <p:spPr>
          <a:xfrm xmlns:a="http://schemas.openxmlformats.org/drawingml/2006/main">
            <a:off x="838200" y="1628775"/>
            <a:ext cx="7315200"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Preventivna mjera djeluje na uvjet nastanka, širenja ili kasnog otkrivanja požara.</a:t>
            </a:r>
          </a:p>
        </p:txBody>
      </p:sp>
      <p:sp>
        <p:nvSpPr>
          <p:cNvPr id="6" name="accent-4">
            <a:extLst xmlns:a="http://schemas.openxmlformats.org/drawingml/2006/main">
              <a:ext uri="{FF2B5EF4-FFF2-40B4-BE49-F238E27FC236}">
                <a16:creationId xmlns:a16="http://schemas.microsoft.com/office/drawing/2014/main" id="{F8D1B0D4-59C6-4499-A813-19B45470B3C7}"/>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6574096C-3A03-4886-A733-609ABF4872B6}"/>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4">
            <a:extLst xmlns:a="http://schemas.openxmlformats.org/drawingml/2006/main">
              <a:ext uri="{FF2B5EF4-FFF2-40B4-BE49-F238E27FC236}">
                <a16:creationId xmlns:a16="http://schemas.microsoft.com/office/drawing/2014/main" id="{6716E2AC-978B-4DFC-BB39-7C75C20C82EC}"/>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Zakon o zaštiti od požara, NN 92/10 i 114/22, čl. 1.</a:t>
            </a:r>
          </a:p>
        </p:txBody>
      </p:sp>
      <p:sp>
        <p:nvSpPr>
          <p:cNvPr id="9" name="tag-4">
            <a:extLst xmlns:a="http://schemas.openxmlformats.org/drawingml/2006/main">
              <a:ext uri="{FF2B5EF4-FFF2-40B4-BE49-F238E27FC236}">
                <a16:creationId xmlns:a16="http://schemas.microsoft.com/office/drawing/2014/main" id="{0C4A8A28-1209-4FCB-B56D-832470706C5C}"/>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41FC56FC-F87C-406F-9108-D43E1523123C}"/>
              </a:ext>
            </a:extLst>
          </p:cNvPr>
          <p:cNvSpPr>
            <a:spLocks xmlns:a="http://schemas.openxmlformats.org/drawingml/2006/main" noGrp="1"/>
          </p:cNvSpPr>
          <p:nvPr/>
        </p:nvSpPr>
        <p:spPr>
          <a:xfrm xmlns:a="http://schemas.openxmlformats.org/drawingml/2006/main">
            <a:off x="1695450" y="4362450"/>
            <a:ext cx="1181100" cy="1181100"/>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1" name="triangle-num-0">
            <a:extLst xmlns:a="http://schemas.openxmlformats.org/drawingml/2006/main">
              <a:ext uri="{FF2B5EF4-FFF2-40B4-BE49-F238E27FC236}">
                <a16:creationId xmlns:a16="http://schemas.microsoft.com/office/drawing/2014/main" id="{D0740BF0-3086-4FA4-A637-01AAA273030D}"/>
              </a:ext>
            </a:extLst>
          </p:cNvPr>
          <p:cNvSpPr>
            <a:spLocks xmlns:a="http://schemas.openxmlformats.org/drawingml/2006/main" noGrp="1"/>
          </p:cNvSpPr>
          <p:nvPr/>
        </p:nvSpPr>
        <p:spPr>
          <a:xfrm xmlns:a="http://schemas.openxmlformats.org/drawingml/2006/main">
            <a:off x="2038350" y="4648200"/>
            <a:ext cx="57150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325" b="1">
                <a:solidFill>
                  <a:srgbClr val="FCFBF8"/>
                </a:solidFill>
                <a:latin typeface="Bahnschrift"/>
                <a:ea typeface="Bahnschrift"/>
                <a:cs typeface="Bahnschrift"/>
              </a:defRPr>
            </a:pPr>
            <a:r>
              <a:t>01</a:t>
            </a:r>
          </a:p>
        </p:txBody>
      </p:sp>
      <p:sp>
        <p:nvSpPr>
          <p:cNvPr id="12" name="triangle-title-0">
            <a:extLst xmlns:a="http://schemas.openxmlformats.org/drawingml/2006/main">
              <a:ext uri="{FF2B5EF4-FFF2-40B4-BE49-F238E27FC236}">
                <a16:creationId xmlns:a16="http://schemas.microsoft.com/office/drawing/2014/main" id="{6414C8A2-3644-414D-8304-17E4AB41C5DC}"/>
              </a:ext>
            </a:extLst>
          </p:cNvPr>
          <p:cNvSpPr>
            <a:spLocks xmlns:a="http://schemas.openxmlformats.org/drawingml/2006/main" noGrp="1"/>
          </p:cNvSpPr>
          <p:nvPr/>
        </p:nvSpPr>
        <p:spPr>
          <a:xfrm xmlns:a="http://schemas.openxmlformats.org/drawingml/2006/main">
            <a:off x="1524000" y="5886450"/>
            <a:ext cx="3619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GORIVA TVAR</a:t>
            </a:r>
          </a:p>
        </p:txBody>
      </p:sp>
      <p:sp>
        <p:nvSpPr>
          <p:cNvPr id="13" name="triangle-copy-0">
            <a:extLst xmlns:a="http://schemas.openxmlformats.org/drawingml/2006/main">
              <a:ext uri="{FF2B5EF4-FFF2-40B4-BE49-F238E27FC236}">
                <a16:creationId xmlns:a16="http://schemas.microsoft.com/office/drawing/2014/main" id="{E07066FF-9954-4992-A9AE-754E3B5CDA7A}"/>
              </a:ext>
            </a:extLst>
          </p:cNvPr>
          <p:cNvSpPr>
            <a:spLocks xmlns:a="http://schemas.openxmlformats.org/drawingml/2006/main" noGrp="1"/>
          </p:cNvSpPr>
          <p:nvPr/>
        </p:nvSpPr>
        <p:spPr>
          <a:xfrm xmlns:a="http://schemas.openxmlformats.org/drawingml/2006/main">
            <a:off x="1524000" y="6324600"/>
            <a:ext cx="35242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papir, drvo, plin,</a:t>
            </a:r>
          </a:p>
          <a:p xmlns:a="http://schemas.openxmlformats.org/drawingml/2006/main">
            <a:pPr>
              <a:defRPr sz="1800">
                <a:solidFill>
                  <a:srgbClr val="101B26"/>
                </a:solidFill>
                <a:latin typeface="Segoe UI"/>
                <a:ea typeface="Segoe UI"/>
                <a:cs typeface="Segoe UI"/>
              </a:defRPr>
            </a:pPr>
            <a:r>
              <a:t>suha trava</a:t>
            </a:r>
          </a:p>
        </p:txBody>
      </p:sp>
      <p:sp>
        <p:nvSpPr>
          <p:cNvPr id="14" name="triangle-plus-0">
            <a:extLst xmlns:a="http://schemas.openxmlformats.org/drawingml/2006/main">
              <a:ext uri="{FF2B5EF4-FFF2-40B4-BE49-F238E27FC236}">
                <a16:creationId xmlns:a16="http://schemas.microsoft.com/office/drawing/2014/main" id="{1BDC5268-3694-4CDE-B0DE-1C0D6302A14E}"/>
              </a:ext>
            </a:extLst>
          </p:cNvPr>
          <p:cNvSpPr>
            <a:spLocks xmlns:a="http://schemas.openxmlformats.org/drawingml/2006/main" noGrp="1"/>
          </p:cNvSpPr>
          <p:nvPr/>
        </p:nvSpPr>
        <p:spPr>
          <a:xfrm xmlns:a="http://schemas.openxmlformats.org/drawingml/2006/main">
            <a:off x="5257800" y="4743450"/>
            <a:ext cx="523875"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750" b="1">
                <a:solidFill>
                  <a:srgbClr val="C92E2B"/>
                </a:solidFill>
                <a:latin typeface="Bahnschrift"/>
                <a:ea typeface="Bahnschrift"/>
                <a:cs typeface="Bahnschrift"/>
              </a:defRPr>
            </a:pPr>
            <a:r>
              <a:t>+</a:t>
            </a:r>
          </a:p>
        </p:txBody>
      </p:sp>
      <p:sp>
        <p:nvSpPr>
          <p:cNvPr id="15" name="">
            <a:extLst xmlns:a="http://schemas.openxmlformats.org/drawingml/2006/main">
              <a:ext uri="{FF2B5EF4-FFF2-40B4-BE49-F238E27FC236}">
                <a16:creationId xmlns:a16="http://schemas.microsoft.com/office/drawing/2014/main" id="{9AA0ACA7-BA19-4417-8958-28F07724CFA9}"/>
              </a:ext>
            </a:extLst>
          </p:cNvPr>
          <p:cNvSpPr>
            <a:spLocks xmlns:a="http://schemas.openxmlformats.org/drawingml/2006/main" noGrp="1"/>
          </p:cNvSpPr>
          <p:nvPr/>
        </p:nvSpPr>
        <p:spPr>
          <a:xfrm xmlns:a="http://schemas.openxmlformats.org/drawingml/2006/main">
            <a:off x="6496050" y="4362450"/>
            <a:ext cx="1181100" cy="1181100"/>
          </a:xfrm>
          <a:prstGeom xmlns:a="http://schemas.openxmlformats.org/drawingml/2006/main" prst="ellipse">
            <a:avLst/>
          </a:prstGeom>
          <a:solidFill xmlns:a="http://schemas.openxmlformats.org/drawingml/2006/main">
            <a:srgbClr val="566674"/>
          </a:solidFill>
          <a:ln xmlns:a="http://schemas.openxmlformats.org/drawingml/2006/main" w="0">
            <a:solidFill>
              <a:srgbClr val="566674"/>
            </a:solidFill>
            <a:prstDash val="solid"/>
          </a:ln>
        </p:spPr>
      </p:sp>
      <p:sp>
        <p:nvSpPr>
          <p:cNvPr id="16" name="triangle-num-1">
            <a:extLst xmlns:a="http://schemas.openxmlformats.org/drawingml/2006/main">
              <a:ext uri="{FF2B5EF4-FFF2-40B4-BE49-F238E27FC236}">
                <a16:creationId xmlns:a16="http://schemas.microsoft.com/office/drawing/2014/main" id="{EE4A0D57-A7C2-4A3C-B193-9662437C796E}"/>
              </a:ext>
            </a:extLst>
          </p:cNvPr>
          <p:cNvSpPr>
            <a:spLocks xmlns:a="http://schemas.openxmlformats.org/drawingml/2006/main" noGrp="1"/>
          </p:cNvSpPr>
          <p:nvPr/>
        </p:nvSpPr>
        <p:spPr>
          <a:xfrm xmlns:a="http://schemas.openxmlformats.org/drawingml/2006/main">
            <a:off x="6838950" y="4648200"/>
            <a:ext cx="57150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325" b="1">
                <a:solidFill>
                  <a:srgbClr val="FCFBF8"/>
                </a:solidFill>
                <a:latin typeface="Bahnschrift"/>
                <a:ea typeface="Bahnschrift"/>
                <a:cs typeface="Bahnschrift"/>
              </a:defRPr>
            </a:pPr>
            <a:r>
              <a:t>02</a:t>
            </a:r>
          </a:p>
        </p:txBody>
      </p:sp>
      <p:sp>
        <p:nvSpPr>
          <p:cNvPr id="17" name="triangle-title-1">
            <a:extLst xmlns:a="http://schemas.openxmlformats.org/drawingml/2006/main">
              <a:ext uri="{FF2B5EF4-FFF2-40B4-BE49-F238E27FC236}">
                <a16:creationId xmlns:a16="http://schemas.microsoft.com/office/drawing/2014/main" id="{43284AE9-3306-4A73-B736-89B22ABCA271}"/>
              </a:ext>
            </a:extLst>
          </p:cNvPr>
          <p:cNvSpPr>
            <a:spLocks xmlns:a="http://schemas.openxmlformats.org/drawingml/2006/main" noGrp="1"/>
          </p:cNvSpPr>
          <p:nvPr/>
        </p:nvSpPr>
        <p:spPr>
          <a:xfrm xmlns:a="http://schemas.openxmlformats.org/drawingml/2006/main">
            <a:off x="6324600" y="5886450"/>
            <a:ext cx="3619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566674"/>
                </a:solidFill>
                <a:latin typeface="Bahnschrift"/>
                <a:ea typeface="Bahnschrift"/>
                <a:cs typeface="Bahnschrift"/>
              </a:defRPr>
            </a:pPr>
            <a:r>
              <a:t>KISIK</a:t>
            </a:r>
          </a:p>
        </p:txBody>
      </p:sp>
      <p:sp>
        <p:nvSpPr>
          <p:cNvPr id="18" name="triangle-copy-1">
            <a:extLst xmlns:a="http://schemas.openxmlformats.org/drawingml/2006/main">
              <a:ext uri="{FF2B5EF4-FFF2-40B4-BE49-F238E27FC236}">
                <a16:creationId xmlns:a16="http://schemas.microsoft.com/office/drawing/2014/main" id="{B5AAC3C7-CB80-4D16-9470-827B5E5AC8AA}"/>
              </a:ext>
            </a:extLst>
          </p:cNvPr>
          <p:cNvSpPr>
            <a:spLocks xmlns:a="http://schemas.openxmlformats.org/drawingml/2006/main" noGrp="1"/>
          </p:cNvSpPr>
          <p:nvPr/>
        </p:nvSpPr>
        <p:spPr>
          <a:xfrm xmlns:a="http://schemas.openxmlformats.org/drawingml/2006/main">
            <a:off x="6324600" y="6324600"/>
            <a:ext cx="35242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zrak u prostoru</a:t>
            </a:r>
          </a:p>
          <a:p xmlns:a="http://schemas.openxmlformats.org/drawingml/2006/main">
            <a:pPr>
              <a:defRPr sz="1800">
                <a:solidFill>
                  <a:srgbClr val="101B26"/>
                </a:solidFill>
                <a:latin typeface="Segoe UI"/>
                <a:ea typeface="Segoe UI"/>
                <a:cs typeface="Segoe UI"/>
              </a:defRPr>
            </a:pPr>
            <a:r>
              <a:t>ili na otvorenom</a:t>
            </a:r>
          </a:p>
        </p:txBody>
      </p:sp>
      <p:sp>
        <p:nvSpPr>
          <p:cNvPr id="19" name="triangle-plus-1">
            <a:extLst xmlns:a="http://schemas.openxmlformats.org/drawingml/2006/main">
              <a:ext uri="{FF2B5EF4-FFF2-40B4-BE49-F238E27FC236}">
                <a16:creationId xmlns:a16="http://schemas.microsoft.com/office/drawing/2014/main" id="{E381DAFB-B3E7-40B9-BC7B-6975AC948573}"/>
              </a:ext>
            </a:extLst>
          </p:cNvPr>
          <p:cNvSpPr>
            <a:spLocks xmlns:a="http://schemas.openxmlformats.org/drawingml/2006/main" noGrp="1"/>
          </p:cNvSpPr>
          <p:nvPr/>
        </p:nvSpPr>
        <p:spPr>
          <a:xfrm xmlns:a="http://schemas.openxmlformats.org/drawingml/2006/main">
            <a:off x="10058400" y="4743450"/>
            <a:ext cx="523875"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750" b="1">
                <a:solidFill>
                  <a:srgbClr val="C92E2B"/>
                </a:solidFill>
                <a:latin typeface="Bahnschrift"/>
                <a:ea typeface="Bahnschrift"/>
                <a:cs typeface="Bahnschrift"/>
              </a:defRPr>
            </a:pPr>
            <a:r>
              <a:t>+</a:t>
            </a:r>
          </a:p>
        </p:txBody>
      </p:sp>
      <p:sp>
        <p:nvSpPr>
          <p:cNvPr id="20" name="">
            <a:extLst xmlns:a="http://schemas.openxmlformats.org/drawingml/2006/main">
              <a:ext uri="{FF2B5EF4-FFF2-40B4-BE49-F238E27FC236}">
                <a16:creationId xmlns:a16="http://schemas.microsoft.com/office/drawing/2014/main" id="{E319C230-717E-4C2E-A2D2-9496F243CDB4}"/>
              </a:ext>
            </a:extLst>
          </p:cNvPr>
          <p:cNvSpPr>
            <a:spLocks xmlns:a="http://schemas.openxmlformats.org/drawingml/2006/main" noGrp="1"/>
          </p:cNvSpPr>
          <p:nvPr/>
        </p:nvSpPr>
        <p:spPr>
          <a:xfrm xmlns:a="http://schemas.openxmlformats.org/drawingml/2006/main">
            <a:off x="11296650" y="4362450"/>
            <a:ext cx="1181100" cy="1181100"/>
          </a:xfrm>
          <a:prstGeom xmlns:a="http://schemas.openxmlformats.org/drawingml/2006/main" prst="ellipse">
            <a:avLst/>
          </a:prstGeom>
          <a:solidFill xmlns:a="http://schemas.openxmlformats.org/drawingml/2006/main">
            <a:srgbClr val="C92E2B"/>
          </a:solidFill>
          <a:ln xmlns:a="http://schemas.openxmlformats.org/drawingml/2006/main" w="0">
            <a:solidFill>
              <a:srgbClr val="C92E2B"/>
            </a:solidFill>
            <a:prstDash val="solid"/>
          </a:ln>
        </p:spPr>
      </p:sp>
      <p:sp>
        <p:nvSpPr>
          <p:cNvPr id="21" name="triangle-num-2">
            <a:extLst xmlns:a="http://schemas.openxmlformats.org/drawingml/2006/main">
              <a:ext uri="{FF2B5EF4-FFF2-40B4-BE49-F238E27FC236}">
                <a16:creationId xmlns:a16="http://schemas.microsoft.com/office/drawing/2014/main" id="{13E7C7A3-581C-4110-91F4-DF2E67EB1B9E}"/>
              </a:ext>
            </a:extLst>
          </p:cNvPr>
          <p:cNvSpPr>
            <a:spLocks xmlns:a="http://schemas.openxmlformats.org/drawingml/2006/main" noGrp="1"/>
          </p:cNvSpPr>
          <p:nvPr/>
        </p:nvSpPr>
        <p:spPr>
          <a:xfrm xmlns:a="http://schemas.openxmlformats.org/drawingml/2006/main">
            <a:off x="11639550" y="4648200"/>
            <a:ext cx="57150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325" b="1">
                <a:solidFill>
                  <a:srgbClr val="FCFBF8"/>
                </a:solidFill>
                <a:latin typeface="Bahnschrift"/>
                <a:ea typeface="Bahnschrift"/>
                <a:cs typeface="Bahnschrift"/>
              </a:defRPr>
            </a:pPr>
            <a:r>
              <a:t>03</a:t>
            </a:r>
          </a:p>
        </p:txBody>
      </p:sp>
      <p:sp>
        <p:nvSpPr>
          <p:cNvPr id="22" name="triangle-title-2">
            <a:extLst xmlns:a="http://schemas.openxmlformats.org/drawingml/2006/main">
              <a:ext uri="{FF2B5EF4-FFF2-40B4-BE49-F238E27FC236}">
                <a16:creationId xmlns:a16="http://schemas.microsoft.com/office/drawing/2014/main" id="{863B335C-41D6-40B4-AF1F-5B528F00E4E9}"/>
              </a:ext>
            </a:extLst>
          </p:cNvPr>
          <p:cNvSpPr>
            <a:spLocks xmlns:a="http://schemas.openxmlformats.org/drawingml/2006/main" noGrp="1"/>
          </p:cNvSpPr>
          <p:nvPr/>
        </p:nvSpPr>
        <p:spPr>
          <a:xfrm xmlns:a="http://schemas.openxmlformats.org/drawingml/2006/main">
            <a:off x="11125200" y="5886450"/>
            <a:ext cx="361950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IZVOR PALJENJA</a:t>
            </a:r>
          </a:p>
        </p:txBody>
      </p:sp>
      <p:sp>
        <p:nvSpPr>
          <p:cNvPr id="23" name="triangle-copy-2">
            <a:extLst xmlns:a="http://schemas.openxmlformats.org/drawingml/2006/main">
              <a:ext uri="{FF2B5EF4-FFF2-40B4-BE49-F238E27FC236}">
                <a16:creationId xmlns:a16="http://schemas.microsoft.com/office/drawing/2014/main" id="{86F937FF-EEE2-4396-A1F6-08DC83F80755}"/>
              </a:ext>
            </a:extLst>
          </p:cNvPr>
          <p:cNvSpPr>
            <a:spLocks xmlns:a="http://schemas.openxmlformats.org/drawingml/2006/main" noGrp="1"/>
          </p:cNvSpPr>
          <p:nvPr/>
        </p:nvSpPr>
        <p:spPr>
          <a:xfrm xmlns:a="http://schemas.openxmlformats.org/drawingml/2006/main">
            <a:off x="11125200" y="6324600"/>
            <a:ext cx="35242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plamen, iskra,</a:t>
            </a:r>
          </a:p>
          <a:p xmlns:a="http://schemas.openxmlformats.org/drawingml/2006/main">
            <a:pPr>
              <a:defRPr sz="1800">
                <a:solidFill>
                  <a:srgbClr val="101B26"/>
                </a:solidFill>
                <a:latin typeface="Segoe UI"/>
                <a:ea typeface="Segoe UI"/>
                <a:cs typeface="Segoe UI"/>
              </a:defRPr>
            </a:pPr>
            <a:r>
              <a:t>vruća površina</a:t>
            </a:r>
          </a:p>
        </p:txBody>
      </p:sp>
      <p:sp>
        <p:nvSpPr>
          <p:cNvPr id="24" name="triangle-conclusion">
            <a:extLst xmlns:a="http://schemas.openxmlformats.org/drawingml/2006/main">
              <a:ext uri="{FF2B5EF4-FFF2-40B4-BE49-F238E27FC236}">
                <a16:creationId xmlns:a16="http://schemas.microsoft.com/office/drawing/2014/main" id="{6E99044C-9E38-46AE-B851-0F30B118D37F}"/>
              </a:ext>
            </a:extLst>
          </p:cNvPr>
          <p:cNvSpPr>
            <a:spLocks xmlns:a="http://schemas.openxmlformats.org/drawingml/2006/main" noGrp="1"/>
          </p:cNvSpPr>
          <p:nvPr/>
        </p:nvSpPr>
        <p:spPr>
          <a:xfrm xmlns:a="http://schemas.openxmlformats.org/drawingml/2006/main">
            <a:off x="1524000" y="8267700"/>
            <a:ext cx="13335000" cy="2286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500" b="1">
                <a:solidFill>
                  <a:srgbClr val="C92E2B"/>
                </a:solidFill>
                <a:latin typeface="Bahnschrift"/>
                <a:ea typeface="Bahnschrift"/>
                <a:cs typeface="Bahnschrift"/>
              </a:defRPr>
            </a:pPr>
            <a:r>
              <a:t>PREVENTIVA NAJČEŠĆE UKLANJA TREĆI UVJET: IZVOR PALJENJA.</a:t>
            </a:r>
          </a:p>
        </p:txBody>
      </p:sp>
    </p:spTree>
    <p:extLst>
      <p:ext uri="{BB962C8B-B14F-4D97-AF65-F5344CB8AC3E}">
        <p14:creationId xmlns:p14="http://schemas.microsoft.com/office/powerpoint/2010/main" val="403843674"/>
      </p:ext>
    </p:extLst>
  </p:cSld>
</p:sld>
</file>

<file path=ppt/slides/slide5.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56EC77F4-2A92-4E18-9880-99DF686E7FAB}"/>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5">
            <a:extLst xmlns:a="http://schemas.openxmlformats.org/drawingml/2006/main">
              <a:ext uri="{FF2B5EF4-FFF2-40B4-BE49-F238E27FC236}">
                <a16:creationId xmlns:a16="http://schemas.microsoft.com/office/drawing/2014/main" id="{A163753B-412C-4804-9705-D7E18B9C1311}"/>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PREVENTIVNA RADNJA</a:t>
            </a:r>
          </a:p>
        </p:txBody>
      </p:sp>
      <p:sp>
        <p:nvSpPr>
          <p:cNvPr id="3" name="page-5">
            <a:extLst xmlns:a="http://schemas.openxmlformats.org/drawingml/2006/main">
              <a:ext uri="{FF2B5EF4-FFF2-40B4-BE49-F238E27FC236}">
                <a16:creationId xmlns:a16="http://schemas.microsoft.com/office/drawing/2014/main" id="{BEAC534A-F37F-4156-B45F-D362E0680785}"/>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05 / 36</a:t>
            </a:r>
          </a:p>
        </p:txBody>
      </p:sp>
      <p:sp>
        <p:nvSpPr>
          <p:cNvPr id="4" name="title-5">
            <a:extLst xmlns:a="http://schemas.openxmlformats.org/drawingml/2006/main">
              <a:ext uri="{FF2B5EF4-FFF2-40B4-BE49-F238E27FC236}">
                <a16:creationId xmlns:a16="http://schemas.microsoft.com/office/drawing/2014/main" id="{679F550D-4E78-4141-A41B-621C0549327E}"/>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Od uočene opasnosti do mjere</a:t>
            </a:r>
          </a:p>
        </p:txBody>
      </p:sp>
      <p:sp>
        <p:nvSpPr>
          <p:cNvPr id="5" name="subtitle-5">
            <a:extLst xmlns:a="http://schemas.openxmlformats.org/drawingml/2006/main">
              <a:ext uri="{FF2B5EF4-FFF2-40B4-BE49-F238E27FC236}">
                <a16:creationId xmlns:a16="http://schemas.microsoft.com/office/drawing/2014/main" id="{3A3F5865-FB8F-4464-8E3A-FF6C723B783A}"/>
              </a:ext>
            </a:extLst>
          </p:cNvPr>
          <p:cNvSpPr>
            <a:spLocks xmlns:a="http://schemas.openxmlformats.org/drawingml/2006/main" noGrp="1"/>
          </p:cNvSpPr>
          <p:nvPr/>
        </p:nvSpPr>
        <p:spPr>
          <a:xfrm xmlns:a="http://schemas.openxmlformats.org/drawingml/2006/main">
            <a:off x="838200" y="1628775"/>
            <a:ext cx="7343775"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Vatrogasac ne treba samo prepoznati opasnost, nego predložiti izvedivu radnju.</a:t>
            </a:r>
          </a:p>
        </p:txBody>
      </p:sp>
      <p:sp>
        <p:nvSpPr>
          <p:cNvPr id="6" name="accent-5">
            <a:extLst xmlns:a="http://schemas.openxmlformats.org/drawingml/2006/main">
              <a:ext uri="{FF2B5EF4-FFF2-40B4-BE49-F238E27FC236}">
                <a16:creationId xmlns:a16="http://schemas.microsoft.com/office/drawing/2014/main" id="{E1C95ECA-8B23-4420-8640-E41D63D278E2}"/>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2A2329E0-78C2-427C-BE1E-BA9AF534F4BC}"/>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5">
            <a:extLst xmlns:a="http://schemas.openxmlformats.org/drawingml/2006/main">
              <a:ext uri="{FF2B5EF4-FFF2-40B4-BE49-F238E27FC236}">
                <a16:creationId xmlns:a16="http://schemas.microsoft.com/office/drawing/2014/main" id="{700D0D79-FCAF-4619-B309-8EF219C8A7A1}"/>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 Zakon o zaštiti od požara, NN 92/10 i 114/22, čl. 1. i 15.-17.</a:t>
            </a:r>
          </a:p>
        </p:txBody>
      </p:sp>
      <p:sp>
        <p:nvSpPr>
          <p:cNvPr id="9" name="tag-5">
            <a:extLst xmlns:a="http://schemas.openxmlformats.org/drawingml/2006/main">
              <a:ext uri="{FF2B5EF4-FFF2-40B4-BE49-F238E27FC236}">
                <a16:creationId xmlns:a16="http://schemas.microsoft.com/office/drawing/2014/main" id="{9E6E399B-16B0-4A4C-8FEC-C22742D38B97}"/>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32857675-151A-461C-AF50-7002C3F3963A}"/>
              </a:ext>
            </a:extLst>
          </p:cNvPr>
          <p:cNvSpPr>
            <a:spLocks xmlns:a="http://schemas.openxmlformats.org/drawingml/2006/main" noGrp="1"/>
          </p:cNvSpPr>
          <p:nvPr/>
        </p:nvSpPr>
        <p:spPr>
          <a:xfrm xmlns:a="http://schemas.openxmlformats.org/drawingml/2006/main">
            <a:off x="1714500" y="5334000"/>
            <a:ext cx="12954000" cy="2857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11" name="">
            <a:extLst xmlns:a="http://schemas.openxmlformats.org/drawingml/2006/main">
              <a:ext uri="{FF2B5EF4-FFF2-40B4-BE49-F238E27FC236}">
                <a16:creationId xmlns:a16="http://schemas.microsoft.com/office/drawing/2014/main" id="{CB39ED68-1C1C-4172-B115-7D93478DDF04}"/>
              </a:ext>
            </a:extLst>
          </p:cNvPr>
          <p:cNvSpPr>
            <a:spLocks xmlns:a="http://schemas.openxmlformats.org/drawingml/2006/main" noGrp="1"/>
          </p:cNvSpPr>
          <p:nvPr/>
        </p:nvSpPr>
        <p:spPr>
          <a:xfrm xmlns:a="http://schemas.openxmlformats.org/drawingml/2006/main">
            <a:off x="1619250" y="5200650"/>
            <a:ext cx="266700" cy="266700"/>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2" name="action-title-0">
            <a:extLst xmlns:a="http://schemas.openxmlformats.org/drawingml/2006/main">
              <a:ext uri="{FF2B5EF4-FFF2-40B4-BE49-F238E27FC236}">
                <a16:creationId xmlns:a16="http://schemas.microsoft.com/office/drawing/2014/main" id="{B5E64625-5354-40FF-8A36-430194180FEF}"/>
              </a:ext>
            </a:extLst>
          </p:cNvPr>
          <p:cNvSpPr>
            <a:spLocks xmlns:a="http://schemas.openxmlformats.org/drawingml/2006/main" noGrp="1"/>
          </p:cNvSpPr>
          <p:nvPr/>
        </p:nvSpPr>
        <p:spPr>
          <a:xfrm xmlns:a="http://schemas.openxmlformats.org/drawingml/2006/main">
            <a:off x="1619250" y="5905500"/>
            <a:ext cx="2619375"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UOČI</a:t>
            </a:r>
          </a:p>
        </p:txBody>
      </p:sp>
      <p:sp>
        <p:nvSpPr>
          <p:cNvPr id="13" name="action-copy-0">
            <a:extLst xmlns:a="http://schemas.openxmlformats.org/drawingml/2006/main">
              <a:ext uri="{FF2B5EF4-FFF2-40B4-BE49-F238E27FC236}">
                <a16:creationId xmlns:a16="http://schemas.microsoft.com/office/drawing/2014/main" id="{AB47E4E9-85F5-4EDE-BCDF-00B2F54C45F7}"/>
              </a:ext>
            </a:extLst>
          </p:cNvPr>
          <p:cNvSpPr>
            <a:spLocks xmlns:a="http://schemas.openxmlformats.org/drawingml/2006/main" noGrp="1"/>
          </p:cNvSpPr>
          <p:nvPr/>
        </p:nvSpPr>
        <p:spPr>
          <a:xfrm xmlns:a="http://schemas.openxmlformats.org/drawingml/2006/main">
            <a:off x="1619250" y="6362700"/>
            <a:ext cx="2619375"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produžni kabel</a:t>
            </a:r>
          </a:p>
          <a:p xmlns:a="http://schemas.openxmlformats.org/drawingml/2006/main">
            <a:pPr>
              <a:defRPr sz="1800">
                <a:solidFill>
                  <a:srgbClr val="101B26"/>
                </a:solidFill>
                <a:latin typeface="Segoe UI"/>
                <a:ea typeface="Segoe UI"/>
                <a:cs typeface="Segoe UI"/>
              </a:defRPr>
            </a:pPr>
            <a:r>
              <a:t>ispod tepiha</a:t>
            </a:r>
          </a:p>
        </p:txBody>
      </p:sp>
      <p:sp>
        <p:nvSpPr>
          <p:cNvPr id="14" name="">
            <a:extLst xmlns:a="http://schemas.openxmlformats.org/drawingml/2006/main">
              <a:ext uri="{FF2B5EF4-FFF2-40B4-BE49-F238E27FC236}">
                <a16:creationId xmlns:a16="http://schemas.microsoft.com/office/drawing/2014/main" id="{BD0C25AE-A637-4AE1-A36E-5249070DF8F3}"/>
              </a:ext>
            </a:extLst>
          </p:cNvPr>
          <p:cNvSpPr>
            <a:spLocks xmlns:a="http://schemas.openxmlformats.org/drawingml/2006/main" noGrp="1"/>
          </p:cNvSpPr>
          <p:nvPr/>
        </p:nvSpPr>
        <p:spPr>
          <a:xfrm xmlns:a="http://schemas.openxmlformats.org/drawingml/2006/main">
            <a:off x="5048250" y="5200650"/>
            <a:ext cx="266700" cy="266700"/>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15" name="action-title-1">
            <a:extLst xmlns:a="http://schemas.openxmlformats.org/drawingml/2006/main">
              <a:ext uri="{FF2B5EF4-FFF2-40B4-BE49-F238E27FC236}">
                <a16:creationId xmlns:a16="http://schemas.microsoft.com/office/drawing/2014/main" id="{9B1077AF-C6E8-4D79-B971-FFD7F6167158}"/>
              </a:ext>
            </a:extLst>
          </p:cNvPr>
          <p:cNvSpPr>
            <a:spLocks xmlns:a="http://schemas.openxmlformats.org/drawingml/2006/main" noGrp="1"/>
          </p:cNvSpPr>
          <p:nvPr/>
        </p:nvSpPr>
        <p:spPr>
          <a:xfrm xmlns:a="http://schemas.openxmlformats.org/drawingml/2006/main">
            <a:off x="5048250" y="5905500"/>
            <a:ext cx="2619375"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PROCJENI</a:t>
            </a:r>
          </a:p>
        </p:txBody>
      </p:sp>
      <p:sp>
        <p:nvSpPr>
          <p:cNvPr id="16" name="action-copy-1">
            <a:extLst xmlns:a="http://schemas.openxmlformats.org/drawingml/2006/main">
              <a:ext uri="{FF2B5EF4-FFF2-40B4-BE49-F238E27FC236}">
                <a16:creationId xmlns:a16="http://schemas.microsoft.com/office/drawing/2014/main" id="{14A729B9-147C-46ED-8C10-578D9B95A625}"/>
              </a:ext>
            </a:extLst>
          </p:cNvPr>
          <p:cNvSpPr>
            <a:spLocks xmlns:a="http://schemas.openxmlformats.org/drawingml/2006/main" noGrp="1"/>
          </p:cNvSpPr>
          <p:nvPr/>
        </p:nvSpPr>
        <p:spPr>
          <a:xfrm xmlns:a="http://schemas.openxmlformats.org/drawingml/2006/main">
            <a:off x="5048250" y="6362700"/>
            <a:ext cx="2619375"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zagrijavanje +</a:t>
            </a:r>
          </a:p>
          <a:p xmlns:a="http://schemas.openxmlformats.org/drawingml/2006/main">
            <a:pPr>
              <a:defRPr sz="1800">
                <a:solidFill>
                  <a:srgbClr val="101B26"/>
                </a:solidFill>
                <a:latin typeface="Segoe UI"/>
                <a:ea typeface="Segoe UI"/>
                <a:cs typeface="Segoe UI"/>
              </a:defRPr>
            </a:pPr>
            <a:r>
              <a:t>gorivi materijal</a:t>
            </a:r>
          </a:p>
        </p:txBody>
      </p:sp>
      <p:sp>
        <p:nvSpPr>
          <p:cNvPr id="17" name="">
            <a:extLst xmlns:a="http://schemas.openxmlformats.org/drawingml/2006/main">
              <a:ext uri="{FF2B5EF4-FFF2-40B4-BE49-F238E27FC236}">
                <a16:creationId xmlns:a16="http://schemas.microsoft.com/office/drawing/2014/main" id="{91D5AEC5-7318-4653-82F6-EA562175AA2B}"/>
              </a:ext>
            </a:extLst>
          </p:cNvPr>
          <p:cNvSpPr>
            <a:spLocks xmlns:a="http://schemas.openxmlformats.org/drawingml/2006/main" noGrp="1"/>
          </p:cNvSpPr>
          <p:nvPr/>
        </p:nvSpPr>
        <p:spPr>
          <a:xfrm xmlns:a="http://schemas.openxmlformats.org/drawingml/2006/main">
            <a:off x="8477250" y="5200650"/>
            <a:ext cx="266700" cy="266700"/>
          </a:xfrm>
          <a:prstGeom xmlns:a="http://schemas.openxmlformats.org/drawingml/2006/main" prst="ellipse">
            <a:avLst/>
          </a:prstGeom>
          <a:solidFill xmlns:a="http://schemas.openxmlformats.org/drawingml/2006/main">
            <a:srgbClr val="C92E2B"/>
          </a:solidFill>
          <a:ln xmlns:a="http://schemas.openxmlformats.org/drawingml/2006/main" w="0">
            <a:solidFill>
              <a:srgbClr val="C92E2B"/>
            </a:solidFill>
            <a:prstDash val="solid"/>
          </a:ln>
        </p:spPr>
      </p:sp>
      <p:sp>
        <p:nvSpPr>
          <p:cNvPr id="18" name="action-title-2">
            <a:extLst xmlns:a="http://schemas.openxmlformats.org/drawingml/2006/main">
              <a:ext uri="{FF2B5EF4-FFF2-40B4-BE49-F238E27FC236}">
                <a16:creationId xmlns:a16="http://schemas.microsoft.com/office/drawing/2014/main" id="{C4C9CE1C-1E50-45A2-96B1-8932D39B8CEA}"/>
              </a:ext>
            </a:extLst>
          </p:cNvPr>
          <p:cNvSpPr>
            <a:spLocks xmlns:a="http://schemas.openxmlformats.org/drawingml/2006/main" noGrp="1"/>
          </p:cNvSpPr>
          <p:nvPr/>
        </p:nvSpPr>
        <p:spPr>
          <a:xfrm xmlns:a="http://schemas.openxmlformats.org/drawingml/2006/main">
            <a:off x="8477250" y="5905500"/>
            <a:ext cx="2619375"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UKLONI</a:t>
            </a:r>
          </a:p>
        </p:txBody>
      </p:sp>
      <p:sp>
        <p:nvSpPr>
          <p:cNvPr id="19" name="action-copy-2">
            <a:extLst xmlns:a="http://schemas.openxmlformats.org/drawingml/2006/main">
              <a:ext uri="{FF2B5EF4-FFF2-40B4-BE49-F238E27FC236}">
                <a16:creationId xmlns:a16="http://schemas.microsoft.com/office/drawing/2014/main" id="{AD3C812A-14B8-45F3-86E9-86592B7FE0CA}"/>
              </a:ext>
            </a:extLst>
          </p:cNvPr>
          <p:cNvSpPr>
            <a:spLocks xmlns:a="http://schemas.openxmlformats.org/drawingml/2006/main" noGrp="1"/>
          </p:cNvSpPr>
          <p:nvPr/>
        </p:nvSpPr>
        <p:spPr>
          <a:xfrm xmlns:a="http://schemas.openxmlformats.org/drawingml/2006/main">
            <a:off x="8477250" y="6362700"/>
            <a:ext cx="2619375"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isključi i</a:t>
            </a:r>
          </a:p>
          <a:p xmlns:a="http://schemas.openxmlformats.org/drawingml/2006/main">
            <a:pPr>
              <a:defRPr sz="1800">
                <a:solidFill>
                  <a:srgbClr val="101B26"/>
                </a:solidFill>
                <a:latin typeface="Segoe UI"/>
                <a:ea typeface="Segoe UI"/>
                <a:cs typeface="Segoe UI"/>
              </a:defRPr>
            </a:pPr>
            <a:r>
              <a:t>zamijeni kabel</a:t>
            </a:r>
          </a:p>
        </p:txBody>
      </p:sp>
      <p:sp>
        <p:nvSpPr>
          <p:cNvPr id="20" name="">
            <a:extLst xmlns:a="http://schemas.openxmlformats.org/drawingml/2006/main">
              <a:ext uri="{FF2B5EF4-FFF2-40B4-BE49-F238E27FC236}">
                <a16:creationId xmlns:a16="http://schemas.microsoft.com/office/drawing/2014/main" id="{A6DDB9F2-FD70-42B6-BAD4-7B28C87DE72A}"/>
              </a:ext>
            </a:extLst>
          </p:cNvPr>
          <p:cNvSpPr>
            <a:spLocks xmlns:a="http://schemas.openxmlformats.org/drawingml/2006/main" noGrp="1"/>
          </p:cNvSpPr>
          <p:nvPr/>
        </p:nvSpPr>
        <p:spPr>
          <a:xfrm xmlns:a="http://schemas.openxmlformats.org/drawingml/2006/main">
            <a:off x="11906250" y="5200650"/>
            <a:ext cx="266700" cy="266700"/>
          </a:xfrm>
          <a:prstGeom xmlns:a="http://schemas.openxmlformats.org/drawingml/2006/main" prst="ellipse">
            <a:avLst/>
          </a:prstGeom>
          <a:solidFill xmlns:a="http://schemas.openxmlformats.org/drawingml/2006/main">
            <a:srgbClr val="101B26"/>
          </a:solidFill>
          <a:ln xmlns:a="http://schemas.openxmlformats.org/drawingml/2006/main" w="0">
            <a:solidFill>
              <a:srgbClr val="101B26"/>
            </a:solidFill>
            <a:prstDash val="solid"/>
          </a:ln>
        </p:spPr>
      </p:sp>
      <p:sp>
        <p:nvSpPr>
          <p:cNvPr id="21" name="action-title-3">
            <a:extLst xmlns:a="http://schemas.openxmlformats.org/drawingml/2006/main">
              <a:ext uri="{FF2B5EF4-FFF2-40B4-BE49-F238E27FC236}">
                <a16:creationId xmlns:a16="http://schemas.microsoft.com/office/drawing/2014/main" id="{A66707AE-F6B8-4ADD-9276-BB00E5518475}"/>
              </a:ext>
            </a:extLst>
          </p:cNvPr>
          <p:cNvSpPr>
            <a:spLocks xmlns:a="http://schemas.openxmlformats.org/drawingml/2006/main" noGrp="1"/>
          </p:cNvSpPr>
          <p:nvPr/>
        </p:nvSpPr>
        <p:spPr>
          <a:xfrm xmlns:a="http://schemas.openxmlformats.org/drawingml/2006/main">
            <a:off x="11906250" y="5905500"/>
            <a:ext cx="2619375"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PROVJERI</a:t>
            </a:r>
          </a:p>
        </p:txBody>
      </p:sp>
      <p:sp>
        <p:nvSpPr>
          <p:cNvPr id="22" name="action-copy-3">
            <a:extLst xmlns:a="http://schemas.openxmlformats.org/drawingml/2006/main">
              <a:ext uri="{FF2B5EF4-FFF2-40B4-BE49-F238E27FC236}">
                <a16:creationId xmlns:a16="http://schemas.microsoft.com/office/drawing/2014/main" id="{AFAC11C8-2495-4D65-9FC2-83E58955E940}"/>
              </a:ext>
            </a:extLst>
          </p:cNvPr>
          <p:cNvSpPr>
            <a:spLocks xmlns:a="http://schemas.openxmlformats.org/drawingml/2006/main" noGrp="1"/>
          </p:cNvSpPr>
          <p:nvPr/>
        </p:nvSpPr>
        <p:spPr>
          <a:xfrm xmlns:a="http://schemas.openxmlformats.org/drawingml/2006/main">
            <a:off x="11906250" y="6362700"/>
            <a:ext cx="2619375"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prolaz čist,</a:t>
            </a:r>
          </a:p>
          <a:p xmlns:a="http://schemas.openxmlformats.org/drawingml/2006/main">
            <a:pPr>
              <a:defRPr sz="1800">
                <a:solidFill>
                  <a:srgbClr val="101B26"/>
                </a:solidFill>
                <a:latin typeface="Segoe UI"/>
                <a:ea typeface="Segoe UI"/>
                <a:cs typeface="Segoe UI"/>
              </a:defRPr>
            </a:pPr>
            <a:r>
              <a:t>oprema dostupna</a:t>
            </a:r>
          </a:p>
        </p:txBody>
      </p:sp>
      <p:sp>
        <p:nvSpPr>
          <p:cNvPr id="23" name="action-message">
            <a:extLst xmlns:a="http://schemas.openxmlformats.org/drawingml/2006/main">
              <a:ext uri="{FF2B5EF4-FFF2-40B4-BE49-F238E27FC236}">
                <a16:creationId xmlns:a16="http://schemas.microsoft.com/office/drawing/2014/main" id="{EEBBE29F-EBE6-483E-9A41-D818CD393116}"/>
              </a:ext>
            </a:extLst>
          </p:cNvPr>
          <p:cNvSpPr>
            <a:spLocks xmlns:a="http://schemas.openxmlformats.org/drawingml/2006/main" noGrp="1"/>
          </p:cNvSpPr>
          <p:nvPr/>
        </p:nvSpPr>
        <p:spPr>
          <a:xfrm xmlns:a="http://schemas.openxmlformats.org/drawingml/2006/main">
            <a:off x="1714500" y="8210550"/>
            <a:ext cx="13144500" cy="419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250" b="1">
                <a:solidFill>
                  <a:srgbClr val="A92322"/>
                </a:solidFill>
                <a:latin typeface="Segoe UI"/>
                <a:ea typeface="Segoe UI"/>
                <a:cs typeface="Segoe UI"/>
              </a:defRPr>
            </a:pPr>
            <a:r>
              <a:t>Cilj: opasnost uklonjena prije nego je potreban poziv za intervenciju.</a:t>
            </a:r>
          </a:p>
        </p:txBody>
      </p:sp>
    </p:spTree>
    <p:extLst>
      <p:ext uri="{BB962C8B-B14F-4D97-AF65-F5344CB8AC3E}">
        <p14:creationId xmlns:p14="http://schemas.microsoft.com/office/powerpoint/2010/main" val="635362676"/>
      </p:ext>
    </p:extLst>
  </p:cSld>
</p:sld>
</file>

<file path=ppt/slides/slide6.xml><?xml version="1.0" encoding="utf-8"?>
<p:sld xmlns:p="http://schemas.openxmlformats.org/presentationml/2006/main">
  <p:cSld>
    <p:bg>
      <p:bgPr>
        <a:solidFill xmlns:a="http://schemas.openxmlformats.org/drawingml/2006/main">
          <a:srgbClr val="101B26"/>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A5C81438-29A6-4E97-8E40-2AE17271B9EE}"/>
              </a:ext>
            </a:extLst>
          </p:cNvPr>
          <p:cNvSpPr>
            <a:spLocks xmlns:a="http://schemas.openxmlformats.org/drawingml/2006/main" noGrp="1"/>
          </p:cNvSpPr>
          <p:nvPr/>
        </p:nvSpPr>
        <p:spPr>
          <a:xfrm xmlns:a="http://schemas.openxmlformats.org/drawingml/2006/main">
            <a:off x="0" y="0"/>
            <a:ext cx="2857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
            <a:extLst xmlns:a="http://schemas.openxmlformats.org/drawingml/2006/main">
              <a:ext uri="{FF2B5EF4-FFF2-40B4-BE49-F238E27FC236}">
                <a16:creationId xmlns:a16="http://schemas.microsoft.com/office/drawing/2014/main" id="{55689B98-FCBE-4082-B1E0-BB6BCE4FA78D}"/>
              </a:ext>
            </a:extLst>
          </p:cNvPr>
          <p:cNvSpPr>
            <a:spLocks xmlns:a="http://schemas.openxmlformats.org/drawingml/2006/main" noGrp="1"/>
          </p:cNvSpPr>
          <p:nvPr/>
        </p:nvSpPr>
        <p:spPr>
          <a:xfrm xmlns:a="http://schemas.openxmlformats.org/drawingml/2006/main">
            <a:off x="990600" y="7467600"/>
            <a:ext cx="16287750" cy="19050"/>
          </a:xfrm>
          <a:prstGeom xmlns:a="http://schemas.openxmlformats.org/drawingml/2006/main" prst="rect">
            <a:avLst/>
          </a:prstGeom>
          <a:solidFill xmlns:a="http://schemas.openxmlformats.org/drawingml/2006/main">
            <a:srgbClr val="34414C"/>
          </a:solidFill>
          <a:ln xmlns:a="http://schemas.openxmlformats.org/drawingml/2006/main" w="0">
            <a:solidFill>
              <a:srgbClr val="34414C"/>
            </a:solidFill>
            <a:prstDash val="solid"/>
          </a:ln>
        </p:spPr>
      </p:sp>
      <p:sp>
        <p:nvSpPr>
          <p:cNvPr id="3" name="">
            <a:extLst xmlns:a="http://schemas.openxmlformats.org/drawingml/2006/main">
              <a:ext uri="{FF2B5EF4-FFF2-40B4-BE49-F238E27FC236}">
                <a16:creationId xmlns:a16="http://schemas.microsoft.com/office/drawing/2014/main" id="{510F85F3-FD63-4194-82B3-C3D2A567012D}"/>
              </a:ext>
            </a:extLst>
          </p:cNvPr>
          <p:cNvSpPr>
            <a:spLocks xmlns:a="http://schemas.openxmlformats.org/drawingml/2006/main" noGrp="1"/>
          </p:cNvSpPr>
          <p:nvPr/>
        </p:nvSpPr>
        <p:spPr>
          <a:xfrm xmlns:a="http://schemas.openxmlformats.org/drawingml/2006/main">
            <a:off x="990600" y="7467600"/>
            <a:ext cx="390525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4" name="sec-eye-6">
            <a:extLst xmlns:a="http://schemas.openxmlformats.org/drawingml/2006/main">
              <a:ext uri="{FF2B5EF4-FFF2-40B4-BE49-F238E27FC236}">
                <a16:creationId xmlns:a16="http://schemas.microsoft.com/office/drawing/2014/main" id="{7C042C69-FB37-47E1-9A06-71F270B49DF1}"/>
              </a:ext>
            </a:extLst>
          </p:cNvPr>
          <p:cNvSpPr>
            <a:spLocks xmlns:a="http://schemas.openxmlformats.org/drawingml/2006/main" noGrp="1"/>
          </p:cNvSpPr>
          <p:nvPr/>
        </p:nvSpPr>
        <p:spPr>
          <a:xfrm xmlns:a="http://schemas.openxmlformats.org/drawingml/2006/main">
            <a:off x="990600" y="704850"/>
            <a:ext cx="857250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F15A4D"/>
                </a:solidFill>
                <a:latin typeface="Bahnschrift"/>
                <a:ea typeface="Bahnschrift"/>
                <a:cs typeface="Bahnschrift"/>
              </a:defRPr>
            </a:pPr>
            <a:r>
              <a:t>PROTUPOŽARNA PREVENTIVA</a:t>
            </a:r>
          </a:p>
        </p:txBody>
      </p:sp>
      <p:sp>
        <p:nvSpPr>
          <p:cNvPr id="5" name="sec-page-6">
            <a:extLst xmlns:a="http://schemas.openxmlformats.org/drawingml/2006/main">
              <a:ext uri="{FF2B5EF4-FFF2-40B4-BE49-F238E27FC236}">
                <a16:creationId xmlns:a16="http://schemas.microsoft.com/office/drawing/2014/main" id="{21878743-D648-4F72-A41C-10E0EFD4F2A2}"/>
              </a:ext>
            </a:extLst>
          </p:cNvPr>
          <p:cNvSpPr>
            <a:spLocks xmlns:a="http://schemas.openxmlformats.org/drawingml/2006/main" noGrp="1"/>
          </p:cNvSpPr>
          <p:nvPr/>
        </p:nvSpPr>
        <p:spPr>
          <a:xfrm xmlns:a="http://schemas.openxmlformats.org/drawingml/2006/main">
            <a:off x="16002000" y="704850"/>
            <a:ext cx="1238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AAB2B8"/>
                </a:solidFill>
                <a:latin typeface="Bahnschrift"/>
                <a:ea typeface="Bahnschrift"/>
                <a:cs typeface="Bahnschrift"/>
              </a:defRPr>
            </a:pPr>
            <a:r>
              <a:t>06 / 36</a:t>
            </a:r>
          </a:p>
        </p:txBody>
      </p:sp>
      <p:sp>
        <p:nvSpPr>
          <p:cNvPr id="6" name="sec-number-6">
            <a:extLst xmlns:a="http://schemas.openxmlformats.org/drawingml/2006/main">
              <a:ext uri="{FF2B5EF4-FFF2-40B4-BE49-F238E27FC236}">
                <a16:creationId xmlns:a16="http://schemas.microsoft.com/office/drawing/2014/main" id="{CB2B2AC8-F2F0-4B44-8EEF-4B58F61073E9}"/>
              </a:ext>
            </a:extLst>
          </p:cNvPr>
          <p:cNvSpPr>
            <a:spLocks xmlns:a="http://schemas.openxmlformats.org/drawingml/2006/main" noGrp="1"/>
          </p:cNvSpPr>
          <p:nvPr/>
        </p:nvSpPr>
        <p:spPr>
          <a:xfrm xmlns:a="http://schemas.openxmlformats.org/drawingml/2006/main">
            <a:off x="990600" y="1733550"/>
            <a:ext cx="3810000" cy="19431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0" b="1">
                <a:solidFill>
                  <a:srgbClr val="C92E2B"/>
                </a:solidFill>
                <a:latin typeface="Bahnschrift"/>
                <a:ea typeface="Bahnschrift"/>
                <a:cs typeface="Bahnschrift"/>
              </a:defRPr>
            </a:pPr>
            <a:r>
              <a:t>02</a:t>
            </a:r>
          </a:p>
        </p:txBody>
      </p:sp>
      <p:sp>
        <p:nvSpPr>
          <p:cNvPr id="7" name="sec-title-6">
            <a:extLst xmlns:a="http://schemas.openxmlformats.org/drawingml/2006/main">
              <a:ext uri="{FF2B5EF4-FFF2-40B4-BE49-F238E27FC236}">
                <a16:creationId xmlns:a16="http://schemas.microsoft.com/office/drawing/2014/main" id="{50DFACF2-F359-4D0E-A17F-CEE64B647267}"/>
              </a:ext>
            </a:extLst>
          </p:cNvPr>
          <p:cNvSpPr>
            <a:spLocks xmlns:a="http://schemas.openxmlformats.org/drawingml/2006/main" noGrp="1"/>
          </p:cNvSpPr>
          <p:nvPr/>
        </p:nvSpPr>
        <p:spPr>
          <a:xfrm xmlns:a="http://schemas.openxmlformats.org/drawingml/2006/main">
            <a:off x="990600" y="3695700"/>
            <a:ext cx="14287500" cy="7620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4800" b="1">
                <a:solidFill>
                  <a:srgbClr val="FCFBF8"/>
                </a:solidFill>
                <a:latin typeface="Bahnschrift"/>
                <a:ea typeface="Bahnschrift"/>
                <a:cs typeface="Bahnschrift"/>
              </a:defRPr>
            </a:pPr>
            <a:r>
              <a:t>Izvori paljenja</a:t>
            </a:r>
          </a:p>
        </p:txBody>
      </p:sp>
      <p:sp>
        <p:nvSpPr>
          <p:cNvPr id="8" name="sec-promise-6">
            <a:extLst xmlns:a="http://schemas.openxmlformats.org/drawingml/2006/main">
              <a:ext uri="{FF2B5EF4-FFF2-40B4-BE49-F238E27FC236}">
                <a16:creationId xmlns:a16="http://schemas.microsoft.com/office/drawing/2014/main" id="{7DE8FC2E-A168-420B-BFC2-2AA55217A3C5}"/>
              </a:ext>
            </a:extLst>
          </p:cNvPr>
          <p:cNvSpPr>
            <a:spLocks xmlns:a="http://schemas.openxmlformats.org/drawingml/2006/main" noGrp="1"/>
          </p:cNvSpPr>
          <p:nvPr/>
        </p:nvSpPr>
        <p:spPr>
          <a:xfrm xmlns:a="http://schemas.openxmlformats.org/drawingml/2006/main">
            <a:off x="990600" y="5562600"/>
            <a:ext cx="12382500" cy="4000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a:solidFill>
                  <a:srgbClr val="C5CDD2"/>
                </a:solidFill>
                <a:latin typeface="Segoe UI"/>
                <a:ea typeface="Segoe UI"/>
                <a:cs typeface="Segoe UI"/>
              </a:defRPr>
            </a:pPr>
            <a:r>
              <a:t>Prepoznaj energiju koja može zapaliti gorivu tvar - zatim je ukloni ili odvoji.</a:t>
            </a:r>
          </a:p>
        </p:txBody>
      </p:sp>
      <p:sp>
        <p:nvSpPr>
          <p:cNvPr id="9" name="sec-course-6">
            <a:extLst xmlns:a="http://schemas.openxmlformats.org/drawingml/2006/main">
              <a:ext uri="{FF2B5EF4-FFF2-40B4-BE49-F238E27FC236}">
                <a16:creationId xmlns:a16="http://schemas.microsoft.com/office/drawing/2014/main" id="{7AD87D0E-EB94-4780-A4D7-7CBC9F48DCCC}"/>
              </a:ext>
            </a:extLst>
          </p:cNvPr>
          <p:cNvSpPr>
            <a:spLocks xmlns:a="http://schemas.openxmlformats.org/drawingml/2006/main" noGrp="1"/>
          </p:cNvSpPr>
          <p:nvPr/>
        </p:nvSpPr>
        <p:spPr>
          <a:xfrm xmlns:a="http://schemas.openxmlformats.org/drawingml/2006/main">
            <a:off x="990600" y="7829550"/>
            <a:ext cx="6667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b="1">
                <a:solidFill>
                  <a:srgbClr val="C5CDD2"/>
                </a:solidFill>
                <a:latin typeface="Segoe UI"/>
                <a:ea typeface="Segoe UI"/>
                <a:cs typeface="Segoe UI"/>
              </a:defRPr>
            </a:pPr>
            <a:r>
              <a:t>TEORIJA  /  PREPOZNAJ - UKLONI - DOJAVI</a:t>
            </a:r>
          </a:p>
        </p:txBody>
      </p:sp>
      <p:sp>
        <p:nvSpPr>
          <p:cNvPr id="10" name="sec-tag-6">
            <a:extLst xmlns:a="http://schemas.openxmlformats.org/drawingml/2006/main">
              <a:ext uri="{FF2B5EF4-FFF2-40B4-BE49-F238E27FC236}">
                <a16:creationId xmlns:a16="http://schemas.microsoft.com/office/drawing/2014/main" id="{7251E9C5-CB8F-4D00-AB7F-05460F0F88C1}"/>
              </a:ext>
            </a:extLst>
          </p:cNvPr>
          <p:cNvSpPr>
            <a:spLocks xmlns:a="http://schemas.openxmlformats.org/drawingml/2006/main" noGrp="1"/>
          </p:cNvSpPr>
          <p:nvPr/>
        </p:nvSpPr>
        <p:spPr>
          <a:xfrm xmlns:a="http://schemas.openxmlformats.org/drawingml/2006/main">
            <a:off x="15240000" y="7829550"/>
            <a:ext cx="200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F15A4D"/>
                </a:solidFill>
                <a:latin typeface="Segoe UI"/>
                <a:ea typeface="Segoe UI"/>
                <a:cs typeface="Segoe UI"/>
              </a:defRPr>
            </a:pPr>
            <a:r>
              <a:t>MODUL 2</a:t>
            </a:r>
          </a:p>
        </p:txBody>
      </p:sp>
    </p:spTree>
    <p:extLst>
      <p:ext uri="{BB962C8B-B14F-4D97-AF65-F5344CB8AC3E}">
        <p14:creationId xmlns:p14="http://schemas.microsoft.com/office/powerpoint/2010/main" val="410633291"/>
      </p:ext>
    </p:extLst>
  </p:cSld>
</p:sld>
</file>

<file path=ppt/slides/slide7.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8DF7E168-D69A-4E40-9FF2-FEF155E7E332}"/>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7">
            <a:extLst xmlns:a="http://schemas.openxmlformats.org/drawingml/2006/main">
              <a:ext uri="{FF2B5EF4-FFF2-40B4-BE49-F238E27FC236}">
                <a16:creationId xmlns:a16="http://schemas.microsoft.com/office/drawing/2014/main" id="{732A4365-C30F-4047-A750-DFC2B90ABCBB}"/>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IZVORI PALJENJA  /  PREGLED</a:t>
            </a:r>
          </a:p>
        </p:txBody>
      </p:sp>
      <p:sp>
        <p:nvSpPr>
          <p:cNvPr id="3" name="page-7">
            <a:extLst xmlns:a="http://schemas.openxmlformats.org/drawingml/2006/main">
              <a:ext uri="{FF2B5EF4-FFF2-40B4-BE49-F238E27FC236}">
                <a16:creationId xmlns:a16="http://schemas.microsoft.com/office/drawing/2014/main" id="{25213134-FC2B-4D7C-8E06-270C1B9CB053}"/>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07 / 36</a:t>
            </a:r>
          </a:p>
        </p:txBody>
      </p:sp>
      <p:sp>
        <p:nvSpPr>
          <p:cNvPr id="4" name="title-7">
            <a:extLst xmlns:a="http://schemas.openxmlformats.org/drawingml/2006/main">
              <a:ext uri="{FF2B5EF4-FFF2-40B4-BE49-F238E27FC236}">
                <a16:creationId xmlns:a16="http://schemas.microsoft.com/office/drawing/2014/main" id="{B39819D7-EF5A-4F24-88FD-B34B9DCD9670}"/>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Sedam izvora koje treba prepoznati</a:t>
            </a:r>
          </a:p>
        </p:txBody>
      </p:sp>
      <p:sp>
        <p:nvSpPr>
          <p:cNvPr id="5" name="subtitle-7">
            <a:extLst xmlns:a="http://schemas.openxmlformats.org/drawingml/2006/main">
              <a:ext uri="{FF2B5EF4-FFF2-40B4-BE49-F238E27FC236}">
                <a16:creationId xmlns:a16="http://schemas.microsoft.com/office/drawing/2014/main" id="{CE2DB0DC-7692-4E45-85BD-7562CB11E970}"/>
              </a:ext>
            </a:extLst>
          </p:cNvPr>
          <p:cNvSpPr>
            <a:spLocks xmlns:a="http://schemas.openxmlformats.org/drawingml/2006/main" noGrp="1"/>
          </p:cNvSpPr>
          <p:nvPr/>
        </p:nvSpPr>
        <p:spPr>
          <a:xfrm xmlns:a="http://schemas.openxmlformats.org/drawingml/2006/main">
            <a:off x="838200" y="1628775"/>
            <a:ext cx="7058025"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Izvor paljenja je energija koja u povoljnim uvjetima može zapaliti gorivu tvar.</a:t>
            </a:r>
          </a:p>
        </p:txBody>
      </p:sp>
      <p:sp>
        <p:nvSpPr>
          <p:cNvPr id="6" name="accent-7">
            <a:extLst xmlns:a="http://schemas.openxmlformats.org/drawingml/2006/main">
              <a:ext uri="{FF2B5EF4-FFF2-40B4-BE49-F238E27FC236}">
                <a16:creationId xmlns:a16="http://schemas.microsoft.com/office/drawing/2014/main" id="{29DB38C8-9375-4B00-A068-DB82E429C69D}"/>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2BB62016-2945-4700-BDB3-E9CB0E6A723E}"/>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7">
            <a:extLst xmlns:a="http://schemas.openxmlformats.org/drawingml/2006/main">
              <a:ext uri="{FF2B5EF4-FFF2-40B4-BE49-F238E27FC236}">
                <a16:creationId xmlns:a16="http://schemas.microsoft.com/office/drawing/2014/main" id="{14A817F7-7EF4-46B1-9936-0AD9A60A4AF9}"/>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dostavljena prezentacija; NN 12/2025, Modul 2 / Protupožarna preventiva.</a:t>
            </a:r>
          </a:p>
        </p:txBody>
      </p:sp>
      <p:sp>
        <p:nvSpPr>
          <p:cNvPr id="9" name="tag-7">
            <a:extLst xmlns:a="http://schemas.openxmlformats.org/drawingml/2006/main">
              <a:ext uri="{FF2B5EF4-FFF2-40B4-BE49-F238E27FC236}">
                <a16:creationId xmlns:a16="http://schemas.microsoft.com/office/drawing/2014/main" id="{59E472AE-84D9-4A95-A61A-075282056861}"/>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source-num-0">
            <a:extLst xmlns:a="http://schemas.openxmlformats.org/drawingml/2006/main">
              <a:ext uri="{FF2B5EF4-FFF2-40B4-BE49-F238E27FC236}">
                <a16:creationId xmlns:a16="http://schemas.microsoft.com/office/drawing/2014/main" id="{365492AB-D502-4B43-86DB-2035337826FA}"/>
              </a:ext>
            </a:extLst>
          </p:cNvPr>
          <p:cNvSpPr>
            <a:spLocks xmlns:a="http://schemas.openxmlformats.org/drawingml/2006/main" noGrp="1"/>
          </p:cNvSpPr>
          <p:nvPr/>
        </p:nvSpPr>
        <p:spPr>
          <a:xfrm xmlns:a="http://schemas.openxmlformats.org/drawingml/2006/main">
            <a:off x="1104900" y="3657600"/>
            <a:ext cx="6858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b="1">
                <a:solidFill>
                  <a:srgbClr val="C92E2B"/>
                </a:solidFill>
                <a:latin typeface="Bahnschrift"/>
                <a:ea typeface="Bahnschrift"/>
                <a:cs typeface="Bahnschrift"/>
              </a:defRPr>
            </a:pPr>
            <a:r>
              <a:t>01</a:t>
            </a:r>
          </a:p>
        </p:txBody>
      </p:sp>
      <p:sp>
        <p:nvSpPr>
          <p:cNvPr id="11" name="">
            <a:extLst xmlns:a="http://schemas.openxmlformats.org/drawingml/2006/main">
              <a:ext uri="{FF2B5EF4-FFF2-40B4-BE49-F238E27FC236}">
                <a16:creationId xmlns:a16="http://schemas.microsoft.com/office/drawing/2014/main" id="{05E03BBB-157B-4499-98B6-194ACA81FDD7}"/>
              </a:ext>
            </a:extLst>
          </p:cNvPr>
          <p:cNvSpPr>
            <a:spLocks xmlns:a="http://schemas.openxmlformats.org/drawingml/2006/main" noGrp="1"/>
          </p:cNvSpPr>
          <p:nvPr/>
        </p:nvSpPr>
        <p:spPr>
          <a:xfrm xmlns:a="http://schemas.openxmlformats.org/drawingml/2006/main">
            <a:off x="1104900" y="4067175"/>
            <a:ext cx="28956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2" name="source-title-0">
            <a:extLst xmlns:a="http://schemas.openxmlformats.org/drawingml/2006/main">
              <a:ext uri="{FF2B5EF4-FFF2-40B4-BE49-F238E27FC236}">
                <a16:creationId xmlns:a16="http://schemas.microsoft.com/office/drawing/2014/main" id="{2A8BB590-8F3E-4379-84D6-D193A51F88DD}"/>
              </a:ext>
            </a:extLst>
          </p:cNvPr>
          <p:cNvSpPr>
            <a:spLocks xmlns:a="http://schemas.openxmlformats.org/drawingml/2006/main" noGrp="1"/>
          </p:cNvSpPr>
          <p:nvPr/>
        </p:nvSpPr>
        <p:spPr>
          <a:xfrm xmlns:a="http://schemas.openxmlformats.org/drawingml/2006/main">
            <a:off x="1104900" y="4343400"/>
            <a:ext cx="3200400" cy="333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b="1">
                <a:solidFill>
                  <a:srgbClr val="101B26"/>
                </a:solidFill>
                <a:latin typeface="Segoe UI"/>
                <a:ea typeface="Segoe UI"/>
                <a:cs typeface="Segoe UI"/>
              </a:defRPr>
            </a:pPr>
            <a:r>
              <a:t>Otvoreni plamen</a:t>
            </a:r>
          </a:p>
        </p:txBody>
      </p:sp>
      <p:sp>
        <p:nvSpPr>
          <p:cNvPr id="13" name="source-copy-0">
            <a:extLst xmlns:a="http://schemas.openxmlformats.org/drawingml/2006/main">
              <a:ext uri="{FF2B5EF4-FFF2-40B4-BE49-F238E27FC236}">
                <a16:creationId xmlns:a16="http://schemas.microsoft.com/office/drawing/2014/main" id="{80742D35-E9B3-488D-8766-64C53AB5416C}"/>
              </a:ext>
            </a:extLst>
          </p:cNvPr>
          <p:cNvSpPr>
            <a:spLocks xmlns:a="http://schemas.openxmlformats.org/drawingml/2006/main" noGrp="1"/>
          </p:cNvSpPr>
          <p:nvPr/>
        </p:nvSpPr>
        <p:spPr>
          <a:xfrm xmlns:a="http://schemas.openxmlformats.org/drawingml/2006/main">
            <a:off x="1104900" y="4819650"/>
            <a:ext cx="31623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a:solidFill>
                  <a:srgbClr val="566674"/>
                </a:solidFill>
                <a:latin typeface="Segoe UI"/>
                <a:ea typeface="Segoe UI"/>
                <a:cs typeface="Segoe UI"/>
              </a:defRPr>
            </a:pPr>
            <a:r>
              <a:t>šibica, svijeća, plamenik</a:t>
            </a:r>
          </a:p>
        </p:txBody>
      </p:sp>
      <p:sp>
        <p:nvSpPr>
          <p:cNvPr id="14" name="source-num-1">
            <a:extLst xmlns:a="http://schemas.openxmlformats.org/drawingml/2006/main">
              <a:ext uri="{FF2B5EF4-FFF2-40B4-BE49-F238E27FC236}">
                <a16:creationId xmlns:a16="http://schemas.microsoft.com/office/drawing/2014/main" id="{CBDF837A-1B2A-4EAA-BC99-96DEEDFCD346}"/>
              </a:ext>
            </a:extLst>
          </p:cNvPr>
          <p:cNvSpPr>
            <a:spLocks xmlns:a="http://schemas.openxmlformats.org/drawingml/2006/main" noGrp="1"/>
          </p:cNvSpPr>
          <p:nvPr/>
        </p:nvSpPr>
        <p:spPr>
          <a:xfrm xmlns:a="http://schemas.openxmlformats.org/drawingml/2006/main">
            <a:off x="4914900" y="3657600"/>
            <a:ext cx="6858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b="1">
                <a:solidFill>
                  <a:srgbClr val="C92E2B"/>
                </a:solidFill>
                <a:latin typeface="Bahnschrift"/>
                <a:ea typeface="Bahnschrift"/>
                <a:cs typeface="Bahnschrift"/>
              </a:defRPr>
            </a:pPr>
            <a:r>
              <a:t>02</a:t>
            </a:r>
          </a:p>
        </p:txBody>
      </p:sp>
      <p:sp>
        <p:nvSpPr>
          <p:cNvPr id="15" name="">
            <a:extLst xmlns:a="http://schemas.openxmlformats.org/drawingml/2006/main">
              <a:ext uri="{FF2B5EF4-FFF2-40B4-BE49-F238E27FC236}">
                <a16:creationId xmlns:a16="http://schemas.microsoft.com/office/drawing/2014/main" id="{160E695D-ADE4-43D9-9A52-461C16C82C11}"/>
              </a:ext>
            </a:extLst>
          </p:cNvPr>
          <p:cNvSpPr>
            <a:spLocks xmlns:a="http://schemas.openxmlformats.org/drawingml/2006/main" noGrp="1"/>
          </p:cNvSpPr>
          <p:nvPr/>
        </p:nvSpPr>
        <p:spPr>
          <a:xfrm xmlns:a="http://schemas.openxmlformats.org/drawingml/2006/main">
            <a:off x="4914900" y="4067175"/>
            <a:ext cx="28956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6" name="source-title-1">
            <a:extLst xmlns:a="http://schemas.openxmlformats.org/drawingml/2006/main">
              <a:ext uri="{FF2B5EF4-FFF2-40B4-BE49-F238E27FC236}">
                <a16:creationId xmlns:a16="http://schemas.microsoft.com/office/drawing/2014/main" id="{031E462F-675B-4C3C-97D4-3768492A9D04}"/>
              </a:ext>
            </a:extLst>
          </p:cNvPr>
          <p:cNvSpPr>
            <a:spLocks xmlns:a="http://schemas.openxmlformats.org/drawingml/2006/main" noGrp="1"/>
          </p:cNvSpPr>
          <p:nvPr/>
        </p:nvSpPr>
        <p:spPr>
          <a:xfrm xmlns:a="http://schemas.openxmlformats.org/drawingml/2006/main">
            <a:off x="4914900" y="4343400"/>
            <a:ext cx="3200400" cy="333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b="1">
                <a:solidFill>
                  <a:srgbClr val="101B26"/>
                </a:solidFill>
                <a:latin typeface="Segoe UI"/>
                <a:ea typeface="Segoe UI"/>
                <a:cs typeface="Segoe UI"/>
              </a:defRPr>
            </a:pPr>
            <a:r>
              <a:t>Žar i pušenje</a:t>
            </a:r>
          </a:p>
        </p:txBody>
      </p:sp>
      <p:sp>
        <p:nvSpPr>
          <p:cNvPr id="17" name="source-copy-1">
            <a:extLst xmlns:a="http://schemas.openxmlformats.org/drawingml/2006/main">
              <a:ext uri="{FF2B5EF4-FFF2-40B4-BE49-F238E27FC236}">
                <a16:creationId xmlns:a16="http://schemas.microsoft.com/office/drawing/2014/main" id="{897B04BC-8962-4940-A00F-5FA2C1CE51F0}"/>
              </a:ext>
            </a:extLst>
          </p:cNvPr>
          <p:cNvSpPr>
            <a:spLocks xmlns:a="http://schemas.openxmlformats.org/drawingml/2006/main" noGrp="1"/>
          </p:cNvSpPr>
          <p:nvPr/>
        </p:nvSpPr>
        <p:spPr>
          <a:xfrm xmlns:a="http://schemas.openxmlformats.org/drawingml/2006/main">
            <a:off x="4914900" y="4819650"/>
            <a:ext cx="31623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a:solidFill>
                  <a:srgbClr val="566674"/>
                </a:solidFill>
                <a:latin typeface="Segoe UI"/>
                <a:ea typeface="Segoe UI"/>
                <a:cs typeface="Segoe UI"/>
              </a:defRPr>
            </a:pPr>
            <a:r>
              <a:t>opušak, pepeo, roštilj</a:t>
            </a:r>
          </a:p>
        </p:txBody>
      </p:sp>
      <p:sp>
        <p:nvSpPr>
          <p:cNvPr id="18" name="source-num-2">
            <a:extLst xmlns:a="http://schemas.openxmlformats.org/drawingml/2006/main">
              <a:ext uri="{FF2B5EF4-FFF2-40B4-BE49-F238E27FC236}">
                <a16:creationId xmlns:a16="http://schemas.microsoft.com/office/drawing/2014/main" id="{F02D9395-8304-44F3-81E8-D80EB2EC2E62}"/>
              </a:ext>
            </a:extLst>
          </p:cNvPr>
          <p:cNvSpPr>
            <a:spLocks xmlns:a="http://schemas.openxmlformats.org/drawingml/2006/main" noGrp="1"/>
          </p:cNvSpPr>
          <p:nvPr/>
        </p:nvSpPr>
        <p:spPr>
          <a:xfrm xmlns:a="http://schemas.openxmlformats.org/drawingml/2006/main">
            <a:off x="8724900" y="3657600"/>
            <a:ext cx="6858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b="1">
                <a:solidFill>
                  <a:srgbClr val="C92E2B"/>
                </a:solidFill>
                <a:latin typeface="Bahnschrift"/>
                <a:ea typeface="Bahnschrift"/>
                <a:cs typeface="Bahnschrift"/>
              </a:defRPr>
            </a:pPr>
            <a:r>
              <a:t>03</a:t>
            </a:r>
          </a:p>
        </p:txBody>
      </p:sp>
      <p:sp>
        <p:nvSpPr>
          <p:cNvPr id="19" name="">
            <a:extLst xmlns:a="http://schemas.openxmlformats.org/drawingml/2006/main">
              <a:ext uri="{FF2B5EF4-FFF2-40B4-BE49-F238E27FC236}">
                <a16:creationId xmlns:a16="http://schemas.microsoft.com/office/drawing/2014/main" id="{B6D0E592-A868-4C98-8FF5-5695A45138CD}"/>
              </a:ext>
            </a:extLst>
          </p:cNvPr>
          <p:cNvSpPr>
            <a:spLocks xmlns:a="http://schemas.openxmlformats.org/drawingml/2006/main" noGrp="1"/>
          </p:cNvSpPr>
          <p:nvPr/>
        </p:nvSpPr>
        <p:spPr>
          <a:xfrm xmlns:a="http://schemas.openxmlformats.org/drawingml/2006/main">
            <a:off x="8724900" y="4067175"/>
            <a:ext cx="28956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0" name="source-title-2">
            <a:extLst xmlns:a="http://schemas.openxmlformats.org/drawingml/2006/main">
              <a:ext uri="{FF2B5EF4-FFF2-40B4-BE49-F238E27FC236}">
                <a16:creationId xmlns:a16="http://schemas.microsoft.com/office/drawing/2014/main" id="{3C7F26D5-ED5E-4B42-9AC1-A8F869B6D20F}"/>
              </a:ext>
            </a:extLst>
          </p:cNvPr>
          <p:cNvSpPr>
            <a:spLocks xmlns:a="http://schemas.openxmlformats.org/drawingml/2006/main" noGrp="1"/>
          </p:cNvSpPr>
          <p:nvPr/>
        </p:nvSpPr>
        <p:spPr>
          <a:xfrm xmlns:a="http://schemas.openxmlformats.org/drawingml/2006/main">
            <a:off x="8724900" y="4343400"/>
            <a:ext cx="3200400" cy="333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b="1">
                <a:solidFill>
                  <a:srgbClr val="101B26"/>
                </a:solidFill>
                <a:latin typeface="Segoe UI"/>
                <a:ea typeface="Segoe UI"/>
                <a:cs typeface="Segoe UI"/>
              </a:defRPr>
            </a:pPr>
            <a:r>
              <a:t>Vruće površine</a:t>
            </a:r>
          </a:p>
        </p:txBody>
      </p:sp>
      <p:sp>
        <p:nvSpPr>
          <p:cNvPr id="21" name="source-copy-2">
            <a:extLst xmlns:a="http://schemas.openxmlformats.org/drawingml/2006/main">
              <a:ext uri="{FF2B5EF4-FFF2-40B4-BE49-F238E27FC236}">
                <a16:creationId xmlns:a16="http://schemas.microsoft.com/office/drawing/2014/main" id="{2E631E1F-7C10-4D9F-B72C-424E5DF6A6FA}"/>
              </a:ext>
            </a:extLst>
          </p:cNvPr>
          <p:cNvSpPr>
            <a:spLocks xmlns:a="http://schemas.openxmlformats.org/drawingml/2006/main" noGrp="1"/>
          </p:cNvSpPr>
          <p:nvPr/>
        </p:nvSpPr>
        <p:spPr>
          <a:xfrm xmlns:a="http://schemas.openxmlformats.org/drawingml/2006/main">
            <a:off x="8724900" y="4819650"/>
            <a:ext cx="31623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a:solidFill>
                  <a:srgbClr val="566674"/>
                </a:solidFill>
                <a:latin typeface="Segoe UI"/>
                <a:ea typeface="Segoe UI"/>
                <a:cs typeface="Segoe UI"/>
              </a:defRPr>
            </a:pPr>
            <a:r>
              <a:t>peć, dimnjak, ispuh</a:t>
            </a:r>
          </a:p>
        </p:txBody>
      </p:sp>
      <p:sp>
        <p:nvSpPr>
          <p:cNvPr id="22" name="source-num-3">
            <a:extLst xmlns:a="http://schemas.openxmlformats.org/drawingml/2006/main">
              <a:ext uri="{FF2B5EF4-FFF2-40B4-BE49-F238E27FC236}">
                <a16:creationId xmlns:a16="http://schemas.microsoft.com/office/drawing/2014/main" id="{DADCEA98-D8F7-4BC2-B7F5-F6FEBB972C6C}"/>
              </a:ext>
            </a:extLst>
          </p:cNvPr>
          <p:cNvSpPr>
            <a:spLocks xmlns:a="http://schemas.openxmlformats.org/drawingml/2006/main" noGrp="1"/>
          </p:cNvSpPr>
          <p:nvPr/>
        </p:nvSpPr>
        <p:spPr>
          <a:xfrm xmlns:a="http://schemas.openxmlformats.org/drawingml/2006/main">
            <a:off x="12534900" y="3657600"/>
            <a:ext cx="6858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b="1">
                <a:solidFill>
                  <a:srgbClr val="C92E2B"/>
                </a:solidFill>
                <a:latin typeface="Bahnschrift"/>
                <a:ea typeface="Bahnschrift"/>
                <a:cs typeface="Bahnschrift"/>
              </a:defRPr>
            </a:pPr>
            <a:r>
              <a:t>04</a:t>
            </a:r>
          </a:p>
        </p:txBody>
      </p:sp>
      <p:sp>
        <p:nvSpPr>
          <p:cNvPr id="23" name="">
            <a:extLst xmlns:a="http://schemas.openxmlformats.org/drawingml/2006/main">
              <a:ext uri="{FF2B5EF4-FFF2-40B4-BE49-F238E27FC236}">
                <a16:creationId xmlns:a16="http://schemas.microsoft.com/office/drawing/2014/main" id="{CA0B3D66-BB69-4FFF-859D-B3BC1C7DDB6B}"/>
              </a:ext>
            </a:extLst>
          </p:cNvPr>
          <p:cNvSpPr>
            <a:spLocks xmlns:a="http://schemas.openxmlformats.org/drawingml/2006/main" noGrp="1"/>
          </p:cNvSpPr>
          <p:nvPr/>
        </p:nvSpPr>
        <p:spPr>
          <a:xfrm xmlns:a="http://schemas.openxmlformats.org/drawingml/2006/main">
            <a:off x="12534900" y="4067175"/>
            <a:ext cx="2895600" cy="28575"/>
          </a:xfrm>
          <a:prstGeom xmlns:a="http://schemas.openxmlformats.org/drawingml/2006/main" prst="rect">
            <a:avLst/>
          </a:prstGeom>
          <a:solidFill xmlns:a="http://schemas.openxmlformats.org/drawingml/2006/main">
            <a:srgbClr val="B68B45"/>
          </a:solidFill>
          <a:ln xmlns:a="http://schemas.openxmlformats.org/drawingml/2006/main" w="0">
            <a:solidFill>
              <a:srgbClr val="B68B45"/>
            </a:solidFill>
            <a:prstDash val="solid"/>
          </a:ln>
        </p:spPr>
      </p:sp>
      <p:sp>
        <p:nvSpPr>
          <p:cNvPr id="24" name="source-title-3">
            <a:extLst xmlns:a="http://schemas.openxmlformats.org/drawingml/2006/main">
              <a:ext uri="{FF2B5EF4-FFF2-40B4-BE49-F238E27FC236}">
                <a16:creationId xmlns:a16="http://schemas.microsoft.com/office/drawing/2014/main" id="{A42E2F97-86E4-4871-9BBE-3BFEFD41BF83}"/>
              </a:ext>
            </a:extLst>
          </p:cNvPr>
          <p:cNvSpPr>
            <a:spLocks xmlns:a="http://schemas.openxmlformats.org/drawingml/2006/main" noGrp="1"/>
          </p:cNvSpPr>
          <p:nvPr/>
        </p:nvSpPr>
        <p:spPr>
          <a:xfrm xmlns:a="http://schemas.openxmlformats.org/drawingml/2006/main">
            <a:off x="12534900" y="4343400"/>
            <a:ext cx="3200400" cy="333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b="1">
                <a:solidFill>
                  <a:srgbClr val="101B26"/>
                </a:solidFill>
                <a:latin typeface="Segoe UI"/>
                <a:ea typeface="Segoe UI"/>
                <a:cs typeface="Segoe UI"/>
              </a:defRPr>
            </a:pPr>
            <a:r>
              <a:t>Električna energija</a:t>
            </a:r>
          </a:p>
        </p:txBody>
      </p:sp>
      <p:sp>
        <p:nvSpPr>
          <p:cNvPr id="25" name="source-copy-3">
            <a:extLst xmlns:a="http://schemas.openxmlformats.org/drawingml/2006/main">
              <a:ext uri="{FF2B5EF4-FFF2-40B4-BE49-F238E27FC236}">
                <a16:creationId xmlns:a16="http://schemas.microsoft.com/office/drawing/2014/main" id="{4F4F33A0-660F-43C3-A1DE-B957E841AFF8}"/>
              </a:ext>
            </a:extLst>
          </p:cNvPr>
          <p:cNvSpPr>
            <a:spLocks xmlns:a="http://schemas.openxmlformats.org/drawingml/2006/main" noGrp="1"/>
          </p:cNvSpPr>
          <p:nvPr/>
        </p:nvSpPr>
        <p:spPr>
          <a:xfrm xmlns:a="http://schemas.openxmlformats.org/drawingml/2006/main">
            <a:off x="12534900" y="4819650"/>
            <a:ext cx="31623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a:solidFill>
                  <a:srgbClr val="566674"/>
                </a:solidFill>
                <a:latin typeface="Segoe UI"/>
                <a:ea typeface="Segoe UI"/>
                <a:cs typeface="Segoe UI"/>
              </a:defRPr>
            </a:pPr>
            <a:r>
              <a:t>luk, kratki spoj, zagrijavanje</a:t>
            </a:r>
          </a:p>
        </p:txBody>
      </p:sp>
      <p:sp>
        <p:nvSpPr>
          <p:cNvPr id="26" name="source-num-4">
            <a:extLst xmlns:a="http://schemas.openxmlformats.org/drawingml/2006/main">
              <a:ext uri="{FF2B5EF4-FFF2-40B4-BE49-F238E27FC236}">
                <a16:creationId xmlns:a16="http://schemas.microsoft.com/office/drawing/2014/main" id="{B0732D12-FD34-483B-8117-9AFFEDC50E10}"/>
              </a:ext>
            </a:extLst>
          </p:cNvPr>
          <p:cNvSpPr>
            <a:spLocks xmlns:a="http://schemas.openxmlformats.org/drawingml/2006/main" noGrp="1"/>
          </p:cNvSpPr>
          <p:nvPr/>
        </p:nvSpPr>
        <p:spPr>
          <a:xfrm xmlns:a="http://schemas.openxmlformats.org/drawingml/2006/main">
            <a:off x="1104900" y="5924550"/>
            <a:ext cx="6858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b="1">
                <a:solidFill>
                  <a:srgbClr val="C92E2B"/>
                </a:solidFill>
                <a:latin typeface="Bahnschrift"/>
                <a:ea typeface="Bahnschrift"/>
                <a:cs typeface="Bahnschrift"/>
              </a:defRPr>
            </a:pPr>
            <a:r>
              <a:t>05</a:t>
            </a:r>
          </a:p>
        </p:txBody>
      </p:sp>
      <p:sp>
        <p:nvSpPr>
          <p:cNvPr id="27" name="">
            <a:extLst xmlns:a="http://schemas.openxmlformats.org/drawingml/2006/main">
              <a:ext uri="{FF2B5EF4-FFF2-40B4-BE49-F238E27FC236}">
                <a16:creationId xmlns:a16="http://schemas.microsoft.com/office/drawing/2014/main" id="{FA2BD37C-C0F6-48E9-8C53-E63AD54BE0DA}"/>
              </a:ext>
            </a:extLst>
          </p:cNvPr>
          <p:cNvSpPr>
            <a:spLocks xmlns:a="http://schemas.openxmlformats.org/drawingml/2006/main" noGrp="1"/>
          </p:cNvSpPr>
          <p:nvPr/>
        </p:nvSpPr>
        <p:spPr>
          <a:xfrm xmlns:a="http://schemas.openxmlformats.org/drawingml/2006/main">
            <a:off x="1104900" y="6334125"/>
            <a:ext cx="28956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8" name="source-title-4">
            <a:extLst xmlns:a="http://schemas.openxmlformats.org/drawingml/2006/main">
              <a:ext uri="{FF2B5EF4-FFF2-40B4-BE49-F238E27FC236}">
                <a16:creationId xmlns:a16="http://schemas.microsoft.com/office/drawing/2014/main" id="{DDC591C6-1960-4B8B-8648-B319DE2EAA0E}"/>
              </a:ext>
            </a:extLst>
          </p:cNvPr>
          <p:cNvSpPr>
            <a:spLocks xmlns:a="http://schemas.openxmlformats.org/drawingml/2006/main" noGrp="1"/>
          </p:cNvSpPr>
          <p:nvPr/>
        </p:nvSpPr>
        <p:spPr>
          <a:xfrm xmlns:a="http://schemas.openxmlformats.org/drawingml/2006/main">
            <a:off x="1104900" y="6610350"/>
            <a:ext cx="3200400" cy="333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b="1">
                <a:solidFill>
                  <a:srgbClr val="101B26"/>
                </a:solidFill>
                <a:latin typeface="Segoe UI"/>
                <a:ea typeface="Segoe UI"/>
                <a:cs typeface="Segoe UI"/>
              </a:defRPr>
            </a:pPr>
            <a:r>
              <a:t>Mehanička iskra</a:t>
            </a:r>
          </a:p>
        </p:txBody>
      </p:sp>
      <p:sp>
        <p:nvSpPr>
          <p:cNvPr id="29" name="source-copy-4">
            <a:extLst xmlns:a="http://schemas.openxmlformats.org/drawingml/2006/main">
              <a:ext uri="{FF2B5EF4-FFF2-40B4-BE49-F238E27FC236}">
                <a16:creationId xmlns:a16="http://schemas.microsoft.com/office/drawing/2014/main" id="{9F4B2649-72B5-4BCE-A857-55009A2C2D9B}"/>
              </a:ext>
            </a:extLst>
          </p:cNvPr>
          <p:cNvSpPr>
            <a:spLocks xmlns:a="http://schemas.openxmlformats.org/drawingml/2006/main" noGrp="1"/>
          </p:cNvSpPr>
          <p:nvPr/>
        </p:nvSpPr>
        <p:spPr>
          <a:xfrm xmlns:a="http://schemas.openxmlformats.org/drawingml/2006/main">
            <a:off x="1104900" y="7086600"/>
            <a:ext cx="31623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a:solidFill>
                  <a:srgbClr val="566674"/>
                </a:solidFill>
                <a:latin typeface="Segoe UI"/>
                <a:ea typeface="Segoe UI"/>
                <a:cs typeface="Segoe UI"/>
              </a:defRPr>
            </a:pPr>
            <a:r>
              <a:t>brušenje, rezanje, zavarivanje</a:t>
            </a:r>
          </a:p>
        </p:txBody>
      </p:sp>
      <p:sp>
        <p:nvSpPr>
          <p:cNvPr id="30" name="source-num-5">
            <a:extLst xmlns:a="http://schemas.openxmlformats.org/drawingml/2006/main">
              <a:ext uri="{FF2B5EF4-FFF2-40B4-BE49-F238E27FC236}">
                <a16:creationId xmlns:a16="http://schemas.microsoft.com/office/drawing/2014/main" id="{0F70BC0C-0D2E-4588-999A-711268DCB0AA}"/>
              </a:ext>
            </a:extLst>
          </p:cNvPr>
          <p:cNvSpPr>
            <a:spLocks xmlns:a="http://schemas.openxmlformats.org/drawingml/2006/main" noGrp="1"/>
          </p:cNvSpPr>
          <p:nvPr/>
        </p:nvSpPr>
        <p:spPr>
          <a:xfrm xmlns:a="http://schemas.openxmlformats.org/drawingml/2006/main">
            <a:off x="4914900" y="5924550"/>
            <a:ext cx="6858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b="1">
                <a:solidFill>
                  <a:srgbClr val="C92E2B"/>
                </a:solidFill>
                <a:latin typeface="Bahnschrift"/>
                <a:ea typeface="Bahnschrift"/>
                <a:cs typeface="Bahnschrift"/>
              </a:defRPr>
            </a:pPr>
            <a:r>
              <a:t>06</a:t>
            </a:r>
          </a:p>
        </p:txBody>
      </p:sp>
      <p:sp>
        <p:nvSpPr>
          <p:cNvPr id="31" name="">
            <a:extLst xmlns:a="http://schemas.openxmlformats.org/drawingml/2006/main">
              <a:ext uri="{FF2B5EF4-FFF2-40B4-BE49-F238E27FC236}">
                <a16:creationId xmlns:a16="http://schemas.microsoft.com/office/drawing/2014/main" id="{F2D32421-A929-4A4F-B36D-0D1E960F389D}"/>
              </a:ext>
            </a:extLst>
          </p:cNvPr>
          <p:cNvSpPr>
            <a:spLocks xmlns:a="http://schemas.openxmlformats.org/drawingml/2006/main" noGrp="1"/>
          </p:cNvSpPr>
          <p:nvPr/>
        </p:nvSpPr>
        <p:spPr>
          <a:xfrm xmlns:a="http://schemas.openxmlformats.org/drawingml/2006/main">
            <a:off x="4914900" y="6334125"/>
            <a:ext cx="28956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32" name="source-title-5">
            <a:extLst xmlns:a="http://schemas.openxmlformats.org/drawingml/2006/main">
              <a:ext uri="{FF2B5EF4-FFF2-40B4-BE49-F238E27FC236}">
                <a16:creationId xmlns:a16="http://schemas.microsoft.com/office/drawing/2014/main" id="{12B3DC26-02F3-4911-8A2B-8BE6BDF743F9}"/>
              </a:ext>
            </a:extLst>
          </p:cNvPr>
          <p:cNvSpPr>
            <a:spLocks xmlns:a="http://schemas.openxmlformats.org/drawingml/2006/main" noGrp="1"/>
          </p:cNvSpPr>
          <p:nvPr/>
        </p:nvSpPr>
        <p:spPr>
          <a:xfrm xmlns:a="http://schemas.openxmlformats.org/drawingml/2006/main">
            <a:off x="4914900" y="6610350"/>
            <a:ext cx="3200400" cy="333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b="1">
                <a:solidFill>
                  <a:srgbClr val="101B26"/>
                </a:solidFill>
                <a:latin typeface="Segoe UI"/>
                <a:ea typeface="Segoe UI"/>
                <a:cs typeface="Segoe UI"/>
              </a:defRPr>
            </a:pPr>
            <a:r>
              <a:t>Statički elektricitet / munja</a:t>
            </a:r>
          </a:p>
        </p:txBody>
      </p:sp>
      <p:sp>
        <p:nvSpPr>
          <p:cNvPr id="33" name="source-copy-5">
            <a:extLst xmlns:a="http://schemas.openxmlformats.org/drawingml/2006/main">
              <a:ext uri="{FF2B5EF4-FFF2-40B4-BE49-F238E27FC236}">
                <a16:creationId xmlns:a16="http://schemas.microsoft.com/office/drawing/2014/main" id="{B587546B-B922-476F-A017-FF1BCD45EFC2}"/>
              </a:ext>
            </a:extLst>
          </p:cNvPr>
          <p:cNvSpPr>
            <a:spLocks xmlns:a="http://schemas.openxmlformats.org/drawingml/2006/main" noGrp="1"/>
          </p:cNvSpPr>
          <p:nvPr/>
        </p:nvSpPr>
        <p:spPr>
          <a:xfrm xmlns:a="http://schemas.openxmlformats.org/drawingml/2006/main">
            <a:off x="4914900" y="7086600"/>
            <a:ext cx="31623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a:solidFill>
                  <a:srgbClr val="566674"/>
                </a:solidFill>
                <a:latin typeface="Segoe UI"/>
                <a:ea typeface="Segoe UI"/>
                <a:cs typeface="Segoe UI"/>
              </a:defRPr>
            </a:pPr>
            <a:r>
              <a:t>električno pražnjenje</a:t>
            </a:r>
          </a:p>
        </p:txBody>
      </p:sp>
      <p:sp>
        <p:nvSpPr>
          <p:cNvPr id="34" name="source-num-6">
            <a:extLst xmlns:a="http://schemas.openxmlformats.org/drawingml/2006/main">
              <a:ext uri="{FF2B5EF4-FFF2-40B4-BE49-F238E27FC236}">
                <a16:creationId xmlns:a16="http://schemas.microsoft.com/office/drawing/2014/main" id="{CAF40DD8-28AE-40B0-9EF1-63C8CE75DBCD}"/>
              </a:ext>
            </a:extLst>
          </p:cNvPr>
          <p:cNvSpPr>
            <a:spLocks xmlns:a="http://schemas.openxmlformats.org/drawingml/2006/main" noGrp="1"/>
          </p:cNvSpPr>
          <p:nvPr/>
        </p:nvSpPr>
        <p:spPr>
          <a:xfrm xmlns:a="http://schemas.openxmlformats.org/drawingml/2006/main">
            <a:off x="8724900" y="5924550"/>
            <a:ext cx="6858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b="1">
                <a:solidFill>
                  <a:srgbClr val="C92E2B"/>
                </a:solidFill>
                <a:latin typeface="Bahnschrift"/>
                <a:ea typeface="Bahnschrift"/>
                <a:cs typeface="Bahnschrift"/>
              </a:defRPr>
            </a:pPr>
            <a:r>
              <a:t>07</a:t>
            </a:r>
          </a:p>
        </p:txBody>
      </p:sp>
      <p:sp>
        <p:nvSpPr>
          <p:cNvPr id="35" name="">
            <a:extLst xmlns:a="http://schemas.openxmlformats.org/drawingml/2006/main">
              <a:ext uri="{FF2B5EF4-FFF2-40B4-BE49-F238E27FC236}">
                <a16:creationId xmlns:a16="http://schemas.microsoft.com/office/drawing/2014/main" id="{83CFD8AD-B760-483D-B7E2-49E5C754A20A}"/>
              </a:ext>
            </a:extLst>
          </p:cNvPr>
          <p:cNvSpPr>
            <a:spLocks xmlns:a="http://schemas.openxmlformats.org/drawingml/2006/main" noGrp="1"/>
          </p:cNvSpPr>
          <p:nvPr/>
        </p:nvSpPr>
        <p:spPr>
          <a:xfrm xmlns:a="http://schemas.openxmlformats.org/drawingml/2006/main">
            <a:off x="8724900" y="6334125"/>
            <a:ext cx="2895600" cy="28575"/>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36" name="source-title-6">
            <a:extLst xmlns:a="http://schemas.openxmlformats.org/drawingml/2006/main">
              <a:ext uri="{FF2B5EF4-FFF2-40B4-BE49-F238E27FC236}">
                <a16:creationId xmlns:a16="http://schemas.microsoft.com/office/drawing/2014/main" id="{83EE9A0C-3294-4FF3-82E2-B757FF5EE4D0}"/>
              </a:ext>
            </a:extLst>
          </p:cNvPr>
          <p:cNvSpPr>
            <a:spLocks xmlns:a="http://schemas.openxmlformats.org/drawingml/2006/main" noGrp="1"/>
          </p:cNvSpPr>
          <p:nvPr/>
        </p:nvSpPr>
        <p:spPr>
          <a:xfrm xmlns:a="http://schemas.openxmlformats.org/drawingml/2006/main">
            <a:off x="8724900" y="6610350"/>
            <a:ext cx="3200400" cy="333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b="1">
                <a:solidFill>
                  <a:srgbClr val="101B26"/>
                </a:solidFill>
                <a:latin typeface="Segoe UI"/>
                <a:ea typeface="Segoe UI"/>
                <a:cs typeface="Segoe UI"/>
              </a:defRPr>
            </a:pPr>
            <a:r>
              <a:t>Kemijska reakcija</a:t>
            </a:r>
          </a:p>
        </p:txBody>
      </p:sp>
      <p:sp>
        <p:nvSpPr>
          <p:cNvPr id="37" name="source-copy-6">
            <a:extLst xmlns:a="http://schemas.openxmlformats.org/drawingml/2006/main">
              <a:ext uri="{FF2B5EF4-FFF2-40B4-BE49-F238E27FC236}">
                <a16:creationId xmlns:a16="http://schemas.microsoft.com/office/drawing/2014/main" id="{DC3EBB4F-DC66-4AC2-86E0-7B95572CE522}"/>
              </a:ext>
            </a:extLst>
          </p:cNvPr>
          <p:cNvSpPr>
            <a:spLocks xmlns:a="http://schemas.openxmlformats.org/drawingml/2006/main" noGrp="1"/>
          </p:cNvSpPr>
          <p:nvPr/>
        </p:nvSpPr>
        <p:spPr>
          <a:xfrm xmlns:a="http://schemas.openxmlformats.org/drawingml/2006/main">
            <a:off x="8724900" y="7086600"/>
            <a:ext cx="3162300" cy="2571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a:solidFill>
                  <a:srgbClr val="566674"/>
                </a:solidFill>
                <a:latin typeface="Segoe UI"/>
                <a:ea typeface="Segoe UI"/>
                <a:cs typeface="Segoe UI"/>
              </a:defRPr>
            </a:pPr>
            <a:r>
              <a:t>samozagrijavanje sijena ili krpa</a:t>
            </a:r>
          </a:p>
        </p:txBody>
      </p:sp>
    </p:spTree>
    <p:extLst>
      <p:ext uri="{BB962C8B-B14F-4D97-AF65-F5344CB8AC3E}">
        <p14:creationId xmlns:p14="http://schemas.microsoft.com/office/powerpoint/2010/main" val="1146422003"/>
      </p:ext>
    </p:extLst>
  </p:cSld>
</p:sld>
</file>

<file path=ppt/slides/slide8.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AAD3DAC3-EE2C-4B2E-9CC0-EFEBD06D711A}"/>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8">
            <a:extLst xmlns:a="http://schemas.openxmlformats.org/drawingml/2006/main">
              <a:ext uri="{FF2B5EF4-FFF2-40B4-BE49-F238E27FC236}">
                <a16:creationId xmlns:a16="http://schemas.microsoft.com/office/drawing/2014/main" id="{E1916C97-273F-453A-91A0-B5019E2C7DF5}"/>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01  /  OTVORENI PLAMEN</a:t>
            </a:r>
          </a:p>
        </p:txBody>
      </p:sp>
      <p:sp>
        <p:nvSpPr>
          <p:cNvPr id="3" name="page-8">
            <a:extLst xmlns:a="http://schemas.openxmlformats.org/drawingml/2006/main">
              <a:ext uri="{FF2B5EF4-FFF2-40B4-BE49-F238E27FC236}">
                <a16:creationId xmlns:a16="http://schemas.microsoft.com/office/drawing/2014/main" id="{FC7BAA30-EFC3-4368-B2B9-5045696CC011}"/>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08 / 36</a:t>
            </a:r>
          </a:p>
        </p:txBody>
      </p:sp>
      <p:sp>
        <p:nvSpPr>
          <p:cNvPr id="4" name="title-8">
            <a:extLst xmlns:a="http://schemas.openxmlformats.org/drawingml/2006/main">
              <a:ext uri="{FF2B5EF4-FFF2-40B4-BE49-F238E27FC236}">
                <a16:creationId xmlns:a16="http://schemas.microsoft.com/office/drawing/2014/main" id="{D1E5AB0E-BEAA-48B3-94F8-A1D7965590B9}"/>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Plamen odmah predaje toplinu gorivoj tvari</a:t>
            </a:r>
          </a:p>
        </p:txBody>
      </p:sp>
      <p:sp>
        <p:nvSpPr>
          <p:cNvPr id="5" name="subtitle-8">
            <a:extLst xmlns:a="http://schemas.openxmlformats.org/drawingml/2006/main">
              <a:ext uri="{FF2B5EF4-FFF2-40B4-BE49-F238E27FC236}">
                <a16:creationId xmlns:a16="http://schemas.microsoft.com/office/drawing/2014/main" id="{A5471272-40B3-4C38-B5C6-F65F6EA42453}"/>
              </a:ext>
            </a:extLst>
          </p:cNvPr>
          <p:cNvSpPr>
            <a:spLocks xmlns:a="http://schemas.openxmlformats.org/drawingml/2006/main" noGrp="1"/>
          </p:cNvSpPr>
          <p:nvPr/>
        </p:nvSpPr>
        <p:spPr>
          <a:xfrm xmlns:a="http://schemas.openxmlformats.org/drawingml/2006/main">
            <a:off x="838200" y="1628775"/>
            <a:ext cx="8201025" cy="6286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Šibica, svijeća, plinski plamenik, otvorena vatra i spaljivanje stvaraju izravan izvor paljenja.</a:t>
            </a:r>
          </a:p>
        </p:txBody>
      </p:sp>
      <p:sp>
        <p:nvSpPr>
          <p:cNvPr id="6" name="accent-8">
            <a:extLst xmlns:a="http://schemas.openxmlformats.org/drawingml/2006/main">
              <a:ext uri="{FF2B5EF4-FFF2-40B4-BE49-F238E27FC236}">
                <a16:creationId xmlns:a16="http://schemas.microsoft.com/office/drawing/2014/main" id="{583F4715-1B28-43DB-9F5A-073CF7D6406C}"/>
              </a:ext>
            </a:extLst>
          </p:cNvPr>
          <p:cNvSpPr>
            <a:spLocks xmlns:a="http://schemas.openxmlformats.org/drawingml/2006/main" noGrp="1"/>
          </p:cNvSpPr>
          <p:nvPr/>
        </p:nvSpPr>
        <p:spPr>
          <a:xfrm xmlns:a="http://schemas.openxmlformats.org/drawingml/2006/main">
            <a:off x="838200" y="2428875"/>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7286377B-AC5D-4A13-9152-448E07F8AC8D}"/>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8">
            <a:extLst xmlns:a="http://schemas.openxmlformats.org/drawingml/2006/main">
              <a:ext uri="{FF2B5EF4-FFF2-40B4-BE49-F238E27FC236}">
                <a16:creationId xmlns:a16="http://schemas.microsoft.com/office/drawing/2014/main" id="{676A1915-58F6-4DC2-AAD3-808221923F3A}"/>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dostavljena prezentacija; Zakon o zaštiti od požara, NN 92/10 i 114/22.</a:t>
            </a:r>
          </a:p>
        </p:txBody>
      </p:sp>
      <p:sp>
        <p:nvSpPr>
          <p:cNvPr id="9" name="tag-8">
            <a:extLst xmlns:a="http://schemas.openxmlformats.org/drawingml/2006/main">
              <a:ext uri="{FF2B5EF4-FFF2-40B4-BE49-F238E27FC236}">
                <a16:creationId xmlns:a16="http://schemas.microsoft.com/office/drawing/2014/main" id="{F6A78356-7865-4244-B579-7A3CD1EF5D1B}"/>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7C6D039A-121B-4C95-B2F6-F87FCAE7B4E3}"/>
              </a:ext>
            </a:extLst>
          </p:cNvPr>
          <p:cNvSpPr>
            <a:spLocks xmlns:a="http://schemas.openxmlformats.org/drawingml/2006/main" noGrp="1"/>
          </p:cNvSpPr>
          <p:nvPr/>
        </p:nvSpPr>
        <p:spPr>
          <a:xfrm xmlns:a="http://schemas.openxmlformats.org/drawingml/2006/main">
            <a:off x="1200150" y="3905250"/>
            <a:ext cx="80010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1" name="duo-label-126-410">
            <a:extLst xmlns:a="http://schemas.openxmlformats.org/drawingml/2006/main">
              <a:ext uri="{FF2B5EF4-FFF2-40B4-BE49-F238E27FC236}">
                <a16:creationId xmlns:a16="http://schemas.microsoft.com/office/drawing/2014/main" id="{2DA1EE5E-063E-4DDF-91BD-989299900FE8}"/>
              </a:ext>
            </a:extLst>
          </p:cNvPr>
          <p:cNvSpPr>
            <a:spLocks xmlns:a="http://schemas.openxmlformats.org/drawingml/2006/main" noGrp="1"/>
          </p:cNvSpPr>
          <p:nvPr/>
        </p:nvSpPr>
        <p:spPr>
          <a:xfrm xmlns:a="http://schemas.openxmlformats.org/drawingml/2006/main">
            <a:off x="1200150" y="4095750"/>
            <a:ext cx="60007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GDJE GA NALAZIMO</a:t>
            </a:r>
          </a:p>
        </p:txBody>
      </p:sp>
      <p:sp>
        <p:nvSpPr>
          <p:cNvPr id="12" name="duo-title-126-410">
            <a:extLst xmlns:a="http://schemas.openxmlformats.org/drawingml/2006/main">
              <a:ext uri="{FF2B5EF4-FFF2-40B4-BE49-F238E27FC236}">
                <a16:creationId xmlns:a16="http://schemas.microsoft.com/office/drawing/2014/main" id="{AEB4D666-ED0D-4F58-8678-D5DDBAE344B7}"/>
              </a:ext>
            </a:extLst>
          </p:cNvPr>
          <p:cNvSpPr>
            <a:spLocks xmlns:a="http://schemas.openxmlformats.org/drawingml/2006/main" noGrp="1"/>
          </p:cNvSpPr>
          <p:nvPr/>
        </p:nvSpPr>
        <p:spPr>
          <a:xfrm xmlns:a="http://schemas.openxmlformats.org/drawingml/2006/main">
            <a:off x="1200150" y="4524375"/>
            <a:ext cx="60007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Vidljiv izvor</a:t>
            </a:r>
          </a:p>
        </p:txBody>
      </p:sp>
      <p:sp>
        <p:nvSpPr>
          <p:cNvPr id="13" name="duo-copy-126-410">
            <a:extLst xmlns:a="http://schemas.openxmlformats.org/drawingml/2006/main">
              <a:ext uri="{FF2B5EF4-FFF2-40B4-BE49-F238E27FC236}">
                <a16:creationId xmlns:a16="http://schemas.microsoft.com/office/drawing/2014/main" id="{534F51F1-E251-4CE5-82BB-0EB482E94E6B}"/>
              </a:ext>
            </a:extLst>
          </p:cNvPr>
          <p:cNvSpPr>
            <a:spLocks xmlns:a="http://schemas.openxmlformats.org/drawingml/2006/main" noGrp="1"/>
          </p:cNvSpPr>
          <p:nvPr/>
        </p:nvSpPr>
        <p:spPr>
          <a:xfrm xmlns:a="http://schemas.openxmlformats.org/drawingml/2006/main">
            <a:off x="1200150" y="5067300"/>
            <a:ext cx="60007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Kuhinja, radionica, ložište, roštilj ili spaljivanje na otvorenom.</a:t>
            </a:r>
          </a:p>
        </p:txBody>
      </p:sp>
      <p:sp>
        <p:nvSpPr>
          <p:cNvPr id="14" name="">
            <a:extLst xmlns:a="http://schemas.openxmlformats.org/drawingml/2006/main">
              <a:ext uri="{FF2B5EF4-FFF2-40B4-BE49-F238E27FC236}">
                <a16:creationId xmlns:a16="http://schemas.microsoft.com/office/drawing/2014/main" id="{17F75CED-8179-4D00-A168-4C3FAF1FCEBA}"/>
              </a:ext>
            </a:extLst>
          </p:cNvPr>
          <p:cNvSpPr>
            <a:spLocks xmlns:a="http://schemas.openxmlformats.org/drawingml/2006/main" noGrp="1"/>
          </p:cNvSpPr>
          <p:nvPr/>
        </p:nvSpPr>
        <p:spPr>
          <a:xfrm xmlns:a="http://schemas.openxmlformats.org/drawingml/2006/main">
            <a:off x="8858250" y="3905250"/>
            <a:ext cx="80010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15" name="duo-label-930-410">
            <a:extLst xmlns:a="http://schemas.openxmlformats.org/drawingml/2006/main">
              <a:ext uri="{FF2B5EF4-FFF2-40B4-BE49-F238E27FC236}">
                <a16:creationId xmlns:a16="http://schemas.microsoft.com/office/drawing/2014/main" id="{33A80426-BB75-44B7-B225-FD3BF0322275}"/>
              </a:ext>
            </a:extLst>
          </p:cNvPr>
          <p:cNvSpPr>
            <a:spLocks xmlns:a="http://schemas.openxmlformats.org/drawingml/2006/main" noGrp="1"/>
          </p:cNvSpPr>
          <p:nvPr/>
        </p:nvSpPr>
        <p:spPr>
          <a:xfrm xmlns:a="http://schemas.openxmlformats.org/drawingml/2006/main">
            <a:off x="8858250" y="4095750"/>
            <a:ext cx="6524625"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MJERA</a:t>
            </a:r>
          </a:p>
        </p:txBody>
      </p:sp>
      <p:sp>
        <p:nvSpPr>
          <p:cNvPr id="16" name="duo-title-930-410">
            <a:extLst xmlns:a="http://schemas.openxmlformats.org/drawingml/2006/main">
              <a:ext uri="{FF2B5EF4-FFF2-40B4-BE49-F238E27FC236}">
                <a16:creationId xmlns:a16="http://schemas.microsoft.com/office/drawing/2014/main" id="{2ED92EAD-55F2-4B6C-912A-48F54CD2824C}"/>
              </a:ext>
            </a:extLst>
          </p:cNvPr>
          <p:cNvSpPr>
            <a:spLocks xmlns:a="http://schemas.openxmlformats.org/drawingml/2006/main" noGrp="1"/>
          </p:cNvSpPr>
          <p:nvPr/>
        </p:nvSpPr>
        <p:spPr>
          <a:xfrm xmlns:a="http://schemas.openxmlformats.org/drawingml/2006/main">
            <a:off x="8858250" y="4524375"/>
            <a:ext cx="6524625"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Nadzor i odvajanje</a:t>
            </a:r>
          </a:p>
        </p:txBody>
      </p:sp>
      <p:sp>
        <p:nvSpPr>
          <p:cNvPr id="17" name="duo-copy-930-410">
            <a:extLst xmlns:a="http://schemas.openxmlformats.org/drawingml/2006/main">
              <a:ext uri="{FF2B5EF4-FFF2-40B4-BE49-F238E27FC236}">
                <a16:creationId xmlns:a16="http://schemas.microsoft.com/office/drawing/2014/main" id="{57FD72A5-A131-4DCC-B8DC-21D509869EEF}"/>
              </a:ext>
            </a:extLst>
          </p:cNvPr>
          <p:cNvSpPr>
            <a:spLocks xmlns:a="http://schemas.openxmlformats.org/drawingml/2006/main" noGrp="1"/>
          </p:cNvSpPr>
          <p:nvPr/>
        </p:nvSpPr>
        <p:spPr>
          <a:xfrm xmlns:a="http://schemas.openxmlformats.org/drawingml/2006/main">
            <a:off x="8858250" y="5067300"/>
            <a:ext cx="6524625"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Ne ostavljati bez nadzora; ukloniti gorivo; potpuno ugasiti nakon uporabe.</a:t>
            </a:r>
          </a:p>
        </p:txBody>
      </p:sp>
      <p:sp>
        <p:nvSpPr>
          <p:cNvPr id="18" name="">
            <a:extLst xmlns:a="http://schemas.openxmlformats.org/drawingml/2006/main">
              <a:ext uri="{FF2B5EF4-FFF2-40B4-BE49-F238E27FC236}">
                <a16:creationId xmlns:a16="http://schemas.microsoft.com/office/drawing/2014/main" id="{F96AE99B-8750-4847-807D-5D7852B6B925}"/>
              </a:ext>
            </a:extLst>
          </p:cNvPr>
          <p:cNvSpPr>
            <a:spLocks xmlns:a="http://schemas.openxmlformats.org/drawingml/2006/main" noGrp="1"/>
          </p:cNvSpPr>
          <p:nvPr/>
        </p:nvSpPr>
        <p:spPr>
          <a:xfrm xmlns:a="http://schemas.openxmlformats.org/drawingml/2006/main">
            <a:off x="1200150" y="7086600"/>
            <a:ext cx="1398270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9" name="flame-rule-label">
            <a:extLst xmlns:a="http://schemas.openxmlformats.org/drawingml/2006/main">
              <a:ext uri="{FF2B5EF4-FFF2-40B4-BE49-F238E27FC236}">
                <a16:creationId xmlns:a16="http://schemas.microsoft.com/office/drawing/2014/main" id="{75888D74-99EA-4792-BB43-B2AD6FC78CEE}"/>
              </a:ext>
            </a:extLst>
          </p:cNvPr>
          <p:cNvSpPr>
            <a:spLocks xmlns:a="http://schemas.openxmlformats.org/drawingml/2006/main" noGrp="1"/>
          </p:cNvSpPr>
          <p:nvPr/>
        </p:nvSpPr>
        <p:spPr>
          <a:xfrm xmlns:a="http://schemas.openxmlformats.org/drawingml/2006/main">
            <a:off x="1200150" y="7524750"/>
            <a:ext cx="3143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PRAVILO ZA PAMĆENJE</a:t>
            </a:r>
          </a:p>
        </p:txBody>
      </p:sp>
      <p:sp>
        <p:nvSpPr>
          <p:cNvPr id="20" name="flame-rule">
            <a:extLst xmlns:a="http://schemas.openxmlformats.org/drawingml/2006/main">
              <a:ext uri="{FF2B5EF4-FFF2-40B4-BE49-F238E27FC236}">
                <a16:creationId xmlns:a16="http://schemas.microsoft.com/office/drawing/2014/main" id="{B88D2438-017C-434D-8B86-087F0B2A9F4A}"/>
              </a:ext>
            </a:extLst>
          </p:cNvPr>
          <p:cNvSpPr>
            <a:spLocks xmlns:a="http://schemas.openxmlformats.org/drawingml/2006/main" noGrp="1"/>
          </p:cNvSpPr>
          <p:nvPr/>
        </p:nvSpPr>
        <p:spPr>
          <a:xfrm xmlns:a="http://schemas.openxmlformats.org/drawingml/2006/main">
            <a:off x="1200150" y="7981950"/>
            <a:ext cx="12001500" cy="4857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150" b="1">
                <a:solidFill>
                  <a:srgbClr val="101B26"/>
                </a:solidFill>
                <a:latin typeface="Bahnschrift"/>
                <a:ea typeface="Bahnschrift"/>
                <a:cs typeface="Bahnschrift"/>
              </a:defRPr>
            </a:pPr>
            <a:r>
              <a:t>Bez nadzora nema otvorenog plamena.</a:t>
            </a:r>
          </a:p>
        </p:txBody>
      </p:sp>
    </p:spTree>
    <p:extLst>
      <p:ext uri="{BB962C8B-B14F-4D97-AF65-F5344CB8AC3E}">
        <p14:creationId xmlns:p14="http://schemas.microsoft.com/office/powerpoint/2010/main" val="415862665"/>
      </p:ext>
    </p:extLst>
  </p:cSld>
</p:sld>
</file>

<file path=ppt/slides/slide9.xml><?xml version="1.0" encoding="utf-8"?>
<p:sld xmlns:p="http://schemas.openxmlformats.org/presentationml/2006/main">
  <p:cSld>
    <p:bg>
      <p:bgPr>
        <a:solidFill xmlns:a="http://schemas.openxmlformats.org/drawingml/2006/main">
          <a:srgbClr val="F7F3EA"/>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BFB7545C-EE4B-4412-B2C6-75A6DB03C4EC}"/>
              </a:ext>
            </a:extLst>
          </p:cNvPr>
          <p:cNvSpPr>
            <a:spLocks xmlns:a="http://schemas.openxmlformats.org/drawingml/2006/main" noGrp="1"/>
          </p:cNvSpPr>
          <p:nvPr/>
        </p:nvSpPr>
        <p:spPr>
          <a:xfrm xmlns:a="http://schemas.openxmlformats.org/drawingml/2006/main">
            <a:off x="0" y="0"/>
            <a:ext cx="247650" cy="102870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2" name="eye-9">
            <a:extLst xmlns:a="http://schemas.openxmlformats.org/drawingml/2006/main">
              <a:ext uri="{FF2B5EF4-FFF2-40B4-BE49-F238E27FC236}">
                <a16:creationId xmlns:a16="http://schemas.microsoft.com/office/drawing/2014/main" id="{454DBB00-AEB2-487E-9248-302BFBABEE67}"/>
              </a:ext>
            </a:extLst>
          </p:cNvPr>
          <p:cNvSpPr>
            <a:spLocks xmlns:a="http://schemas.openxmlformats.org/drawingml/2006/main" noGrp="1"/>
          </p:cNvSpPr>
          <p:nvPr/>
        </p:nvSpPr>
        <p:spPr>
          <a:xfrm xmlns:a="http://schemas.openxmlformats.org/drawingml/2006/main">
            <a:off x="838200" y="514350"/>
            <a:ext cx="10953750" cy="2095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350" b="1">
                <a:solidFill>
                  <a:srgbClr val="C92E2B"/>
                </a:solidFill>
                <a:latin typeface="Bahnschrift"/>
                <a:ea typeface="Bahnschrift"/>
                <a:cs typeface="Bahnschrift"/>
              </a:defRPr>
            </a:pPr>
            <a:r>
              <a:t>02  /  ŽAR I PUŠENJE</a:t>
            </a:r>
          </a:p>
        </p:txBody>
      </p:sp>
      <p:sp>
        <p:nvSpPr>
          <p:cNvPr id="3" name="page-9">
            <a:extLst xmlns:a="http://schemas.openxmlformats.org/drawingml/2006/main">
              <a:ext uri="{FF2B5EF4-FFF2-40B4-BE49-F238E27FC236}">
                <a16:creationId xmlns:a16="http://schemas.microsoft.com/office/drawing/2014/main" id="{3F451E12-8E8B-400E-ACF3-8ABC89D0FFD2}"/>
              </a:ext>
            </a:extLst>
          </p:cNvPr>
          <p:cNvSpPr>
            <a:spLocks xmlns:a="http://schemas.openxmlformats.org/drawingml/2006/main" noGrp="1"/>
          </p:cNvSpPr>
          <p:nvPr/>
        </p:nvSpPr>
        <p:spPr>
          <a:xfrm xmlns:a="http://schemas.openxmlformats.org/drawingml/2006/main">
            <a:off x="16078200" y="523875"/>
            <a:ext cx="1333500" cy="190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1275" b="1">
                <a:solidFill>
                  <a:srgbClr val="566674"/>
                </a:solidFill>
                <a:latin typeface="Bahnschrift"/>
                <a:ea typeface="Bahnschrift"/>
                <a:cs typeface="Bahnschrift"/>
              </a:defRPr>
            </a:pPr>
            <a:r>
              <a:t>09 / 36</a:t>
            </a:r>
          </a:p>
        </p:txBody>
      </p:sp>
      <p:sp>
        <p:nvSpPr>
          <p:cNvPr id="4" name="title-9">
            <a:extLst xmlns:a="http://schemas.openxmlformats.org/drawingml/2006/main">
              <a:ext uri="{FF2B5EF4-FFF2-40B4-BE49-F238E27FC236}">
                <a16:creationId xmlns:a16="http://schemas.microsoft.com/office/drawing/2014/main" id="{5444B50C-F95F-40F7-9525-E7F2CB26B678}"/>
              </a:ext>
            </a:extLst>
          </p:cNvPr>
          <p:cNvSpPr>
            <a:spLocks xmlns:a="http://schemas.openxmlformats.org/drawingml/2006/main" noGrp="1"/>
          </p:cNvSpPr>
          <p:nvPr/>
        </p:nvSpPr>
        <p:spPr>
          <a:xfrm xmlns:a="http://schemas.openxmlformats.org/drawingml/2006/main">
            <a:off x="838200" y="895350"/>
            <a:ext cx="16573500" cy="57150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3525" b="1">
                <a:solidFill>
                  <a:srgbClr val="101B26"/>
                </a:solidFill>
                <a:latin typeface="Bahnschrift"/>
                <a:ea typeface="Bahnschrift"/>
                <a:cs typeface="Bahnschrift"/>
              </a:defRPr>
            </a:pPr>
            <a:r>
              <a:t>Opušak ne izgleda opasno, ali dovoljno grije</a:t>
            </a:r>
          </a:p>
        </p:txBody>
      </p:sp>
      <p:sp>
        <p:nvSpPr>
          <p:cNvPr id="5" name="subtitle-9">
            <a:extLst xmlns:a="http://schemas.openxmlformats.org/drawingml/2006/main">
              <a:ext uri="{FF2B5EF4-FFF2-40B4-BE49-F238E27FC236}">
                <a16:creationId xmlns:a16="http://schemas.microsoft.com/office/drawing/2014/main" id="{85C98C2F-038C-4586-9788-BD41AC5C4D36}"/>
              </a:ext>
            </a:extLst>
          </p:cNvPr>
          <p:cNvSpPr>
            <a:spLocks xmlns:a="http://schemas.openxmlformats.org/drawingml/2006/main" noGrp="1"/>
          </p:cNvSpPr>
          <p:nvPr/>
        </p:nvSpPr>
        <p:spPr>
          <a:xfrm xmlns:a="http://schemas.openxmlformats.org/drawingml/2006/main">
            <a:off x="838200" y="1628775"/>
            <a:ext cx="7486650" cy="3143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650">
                <a:solidFill>
                  <a:srgbClr val="566674"/>
                </a:solidFill>
                <a:latin typeface="Segoe UI"/>
                <a:ea typeface="Segoe UI"/>
                <a:cs typeface="Segoe UI"/>
              </a:defRPr>
            </a:pPr>
            <a:r>
              <a:t>Žar može satima tinjati u tekstilu, otpadu ili suhoj vegetaciji prije vidljivog požara.</a:t>
            </a:r>
          </a:p>
        </p:txBody>
      </p:sp>
      <p:sp>
        <p:nvSpPr>
          <p:cNvPr id="6" name="accent-9">
            <a:extLst xmlns:a="http://schemas.openxmlformats.org/drawingml/2006/main">
              <a:ext uri="{FF2B5EF4-FFF2-40B4-BE49-F238E27FC236}">
                <a16:creationId xmlns:a16="http://schemas.microsoft.com/office/drawing/2014/main" id="{471BFFAF-6F9F-4B03-BBE6-3ED6100A4278}"/>
              </a:ext>
            </a:extLst>
          </p:cNvPr>
          <p:cNvSpPr>
            <a:spLocks xmlns:a="http://schemas.openxmlformats.org/drawingml/2006/main" noGrp="1"/>
          </p:cNvSpPr>
          <p:nvPr/>
        </p:nvSpPr>
        <p:spPr>
          <a:xfrm xmlns:a="http://schemas.openxmlformats.org/drawingml/2006/main">
            <a:off x="838200" y="2114550"/>
            <a:ext cx="200025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7" name="">
            <a:extLst xmlns:a="http://schemas.openxmlformats.org/drawingml/2006/main">
              <a:ext uri="{FF2B5EF4-FFF2-40B4-BE49-F238E27FC236}">
                <a16:creationId xmlns:a16="http://schemas.microsoft.com/office/drawing/2014/main" id="{F87F3E70-E63C-4C0C-B281-F890C63FAB59}"/>
              </a:ext>
            </a:extLst>
          </p:cNvPr>
          <p:cNvSpPr>
            <a:spLocks xmlns:a="http://schemas.openxmlformats.org/drawingml/2006/main" noGrp="1"/>
          </p:cNvSpPr>
          <p:nvPr/>
        </p:nvSpPr>
        <p:spPr>
          <a:xfrm xmlns:a="http://schemas.openxmlformats.org/drawingml/2006/main">
            <a:off x="838200" y="9563100"/>
            <a:ext cx="15601950" cy="9525"/>
          </a:xfrm>
          <a:prstGeom xmlns:a="http://schemas.openxmlformats.org/drawingml/2006/main" prst="rect">
            <a:avLst/>
          </a:prstGeom>
          <a:solidFill xmlns:a="http://schemas.openxmlformats.org/drawingml/2006/main">
            <a:srgbClr val="CDC4B5"/>
          </a:solidFill>
          <a:ln xmlns:a="http://schemas.openxmlformats.org/drawingml/2006/main" w="0">
            <a:solidFill>
              <a:srgbClr val="CDC4B5"/>
            </a:solidFill>
            <a:prstDash val="solid"/>
          </a:ln>
        </p:spPr>
      </p:sp>
      <p:sp>
        <p:nvSpPr>
          <p:cNvPr id="8" name="source-9">
            <a:extLst xmlns:a="http://schemas.openxmlformats.org/drawingml/2006/main">
              <a:ext uri="{FF2B5EF4-FFF2-40B4-BE49-F238E27FC236}">
                <a16:creationId xmlns:a16="http://schemas.microsoft.com/office/drawing/2014/main" id="{25F362FC-8D7A-484F-A579-4CD140336798}"/>
              </a:ext>
            </a:extLst>
          </p:cNvPr>
          <p:cNvSpPr>
            <a:spLocks xmlns:a="http://schemas.openxmlformats.org/drawingml/2006/main" noGrp="1"/>
          </p:cNvSpPr>
          <p:nvPr/>
        </p:nvSpPr>
        <p:spPr>
          <a:xfrm xmlns:a="http://schemas.openxmlformats.org/drawingml/2006/main">
            <a:off x="838200" y="9734550"/>
            <a:ext cx="1343025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900">
                <a:solidFill>
                  <a:srgbClr val="6A756E"/>
                </a:solidFill>
                <a:latin typeface="Segoe UI"/>
                <a:ea typeface="Segoe UI"/>
                <a:cs typeface="Segoe UI"/>
              </a:defRPr>
            </a:pPr>
            <a:r>
              <a:t>Izvori: dostavljena prezentacija; Zakon o zaštiti od požara, NN 92/10 i 114/22.</a:t>
            </a:r>
          </a:p>
        </p:txBody>
      </p:sp>
      <p:sp>
        <p:nvSpPr>
          <p:cNvPr id="9" name="tag-9">
            <a:extLst xmlns:a="http://schemas.openxmlformats.org/drawingml/2006/main">
              <a:ext uri="{FF2B5EF4-FFF2-40B4-BE49-F238E27FC236}">
                <a16:creationId xmlns:a16="http://schemas.microsoft.com/office/drawing/2014/main" id="{EC9ED51C-E629-4BC1-9B54-00D5EA9ACF0A}"/>
              </a:ext>
            </a:extLst>
          </p:cNvPr>
          <p:cNvSpPr>
            <a:spLocks xmlns:a="http://schemas.openxmlformats.org/drawingml/2006/main" noGrp="1"/>
          </p:cNvSpPr>
          <p:nvPr/>
        </p:nvSpPr>
        <p:spPr>
          <a:xfrm xmlns:a="http://schemas.openxmlformats.org/drawingml/2006/main">
            <a:off x="14382750" y="9734550"/>
            <a:ext cx="2476500" cy="1428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lgn="r">
              <a:defRPr sz="900" b="1">
                <a:solidFill>
                  <a:srgbClr val="C92E2B"/>
                </a:solidFill>
                <a:latin typeface="Segoe UI"/>
                <a:ea typeface="Segoe UI"/>
                <a:cs typeface="Segoe UI"/>
              </a:defRPr>
            </a:pPr>
            <a:r>
              <a:t>MODUL 2  /  VATROGASAC</a:t>
            </a:r>
          </a:p>
        </p:txBody>
      </p:sp>
      <p:sp>
        <p:nvSpPr>
          <p:cNvPr id="10" name="">
            <a:extLst xmlns:a="http://schemas.openxmlformats.org/drawingml/2006/main">
              <a:ext uri="{FF2B5EF4-FFF2-40B4-BE49-F238E27FC236}">
                <a16:creationId xmlns:a16="http://schemas.microsoft.com/office/drawing/2014/main" id="{801EEA2E-D72C-47CB-9EC1-EA23EB240B5F}"/>
              </a:ext>
            </a:extLst>
          </p:cNvPr>
          <p:cNvSpPr>
            <a:spLocks xmlns:a="http://schemas.openxmlformats.org/drawingml/2006/main" noGrp="1"/>
          </p:cNvSpPr>
          <p:nvPr/>
        </p:nvSpPr>
        <p:spPr>
          <a:xfrm xmlns:a="http://schemas.openxmlformats.org/drawingml/2006/main">
            <a:off x="1200150" y="3905250"/>
            <a:ext cx="800100" cy="3810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1" name="duo-label-126-410">
            <a:extLst xmlns:a="http://schemas.openxmlformats.org/drawingml/2006/main">
              <a:ext uri="{FF2B5EF4-FFF2-40B4-BE49-F238E27FC236}">
                <a16:creationId xmlns:a16="http://schemas.microsoft.com/office/drawing/2014/main" id="{9085D670-A5CC-4E5A-BD82-086C696A6540}"/>
              </a:ext>
            </a:extLst>
          </p:cNvPr>
          <p:cNvSpPr>
            <a:spLocks xmlns:a="http://schemas.openxmlformats.org/drawingml/2006/main" noGrp="1"/>
          </p:cNvSpPr>
          <p:nvPr/>
        </p:nvSpPr>
        <p:spPr>
          <a:xfrm xmlns:a="http://schemas.openxmlformats.org/drawingml/2006/main">
            <a:off x="1200150" y="4095750"/>
            <a:ext cx="6191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C92E2B"/>
                </a:solidFill>
                <a:latin typeface="Bahnschrift"/>
                <a:ea typeface="Bahnschrift"/>
                <a:cs typeface="Bahnschrift"/>
              </a:defRPr>
            </a:pPr>
            <a:r>
              <a:t>OPASNOST</a:t>
            </a:r>
          </a:p>
        </p:txBody>
      </p:sp>
      <p:sp>
        <p:nvSpPr>
          <p:cNvPr id="12" name="duo-title-126-410">
            <a:extLst xmlns:a="http://schemas.openxmlformats.org/drawingml/2006/main">
              <a:ext uri="{FF2B5EF4-FFF2-40B4-BE49-F238E27FC236}">
                <a16:creationId xmlns:a16="http://schemas.microsoft.com/office/drawing/2014/main" id="{EA3E544A-EB2A-4501-92ED-CEE2D7BF4E7A}"/>
              </a:ext>
            </a:extLst>
          </p:cNvPr>
          <p:cNvSpPr>
            <a:spLocks xmlns:a="http://schemas.openxmlformats.org/drawingml/2006/main" noGrp="1"/>
          </p:cNvSpPr>
          <p:nvPr/>
        </p:nvSpPr>
        <p:spPr>
          <a:xfrm xmlns:a="http://schemas.openxmlformats.org/drawingml/2006/main">
            <a:off x="1200150" y="4524375"/>
            <a:ext cx="61912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Opušak i pepeo</a:t>
            </a:r>
          </a:p>
        </p:txBody>
      </p:sp>
      <p:sp>
        <p:nvSpPr>
          <p:cNvPr id="13" name="duo-copy-126-410">
            <a:extLst xmlns:a="http://schemas.openxmlformats.org/drawingml/2006/main">
              <a:ext uri="{FF2B5EF4-FFF2-40B4-BE49-F238E27FC236}">
                <a16:creationId xmlns:a16="http://schemas.microsoft.com/office/drawing/2014/main" id="{75D8BE39-E4F2-4E7C-88D2-F5604D0749EF}"/>
              </a:ext>
            </a:extLst>
          </p:cNvPr>
          <p:cNvSpPr>
            <a:spLocks xmlns:a="http://schemas.openxmlformats.org/drawingml/2006/main" noGrp="1"/>
          </p:cNvSpPr>
          <p:nvPr/>
        </p:nvSpPr>
        <p:spPr>
          <a:xfrm xmlns:a="http://schemas.openxmlformats.org/drawingml/2006/main">
            <a:off x="1200150" y="5067300"/>
            <a:ext cx="6191250" cy="361950"/>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Pušenje u krevetu, neugašeni pepeo, žar iz ložišta ili roštilja.</a:t>
            </a:r>
          </a:p>
        </p:txBody>
      </p:sp>
      <p:sp>
        <p:nvSpPr>
          <p:cNvPr id="14" name="">
            <a:extLst xmlns:a="http://schemas.openxmlformats.org/drawingml/2006/main">
              <a:ext uri="{FF2B5EF4-FFF2-40B4-BE49-F238E27FC236}">
                <a16:creationId xmlns:a16="http://schemas.microsoft.com/office/drawing/2014/main" id="{CAE7ABDD-B2AB-44F0-9870-9F5742382070}"/>
              </a:ext>
            </a:extLst>
          </p:cNvPr>
          <p:cNvSpPr>
            <a:spLocks xmlns:a="http://schemas.openxmlformats.org/drawingml/2006/main" noGrp="1"/>
          </p:cNvSpPr>
          <p:nvPr/>
        </p:nvSpPr>
        <p:spPr>
          <a:xfrm xmlns:a="http://schemas.openxmlformats.org/drawingml/2006/main">
            <a:off x="8858250" y="3905250"/>
            <a:ext cx="800100" cy="38100"/>
          </a:xfrm>
          <a:prstGeom xmlns:a="http://schemas.openxmlformats.org/drawingml/2006/main" prst="rect">
            <a:avLst/>
          </a:prstGeom>
          <a:solidFill xmlns:a="http://schemas.openxmlformats.org/drawingml/2006/main">
            <a:srgbClr val="101B26"/>
          </a:solidFill>
          <a:ln xmlns:a="http://schemas.openxmlformats.org/drawingml/2006/main" w="0">
            <a:solidFill>
              <a:srgbClr val="101B26"/>
            </a:solidFill>
            <a:prstDash val="solid"/>
          </a:ln>
        </p:spPr>
      </p:sp>
      <p:sp>
        <p:nvSpPr>
          <p:cNvPr id="15" name="duo-label-930-410">
            <a:extLst xmlns:a="http://schemas.openxmlformats.org/drawingml/2006/main">
              <a:ext uri="{FF2B5EF4-FFF2-40B4-BE49-F238E27FC236}">
                <a16:creationId xmlns:a16="http://schemas.microsoft.com/office/drawing/2014/main" id="{46DCC761-E551-40E0-9E29-FEC43E1D12AC}"/>
              </a:ext>
            </a:extLst>
          </p:cNvPr>
          <p:cNvSpPr>
            <a:spLocks xmlns:a="http://schemas.openxmlformats.org/drawingml/2006/main" noGrp="1"/>
          </p:cNvSpPr>
          <p:nvPr/>
        </p:nvSpPr>
        <p:spPr>
          <a:xfrm xmlns:a="http://schemas.openxmlformats.org/drawingml/2006/main">
            <a:off x="8858250" y="4095750"/>
            <a:ext cx="6572250" cy="2000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275" b="1">
                <a:solidFill>
                  <a:srgbClr val="101B26"/>
                </a:solidFill>
                <a:latin typeface="Bahnschrift"/>
                <a:ea typeface="Bahnschrift"/>
                <a:cs typeface="Bahnschrift"/>
              </a:defRPr>
            </a:pPr>
            <a:r>
              <a:t>MJERA</a:t>
            </a:r>
          </a:p>
        </p:txBody>
      </p:sp>
      <p:sp>
        <p:nvSpPr>
          <p:cNvPr id="16" name="duo-title-930-410">
            <a:extLst xmlns:a="http://schemas.openxmlformats.org/drawingml/2006/main">
              <a:ext uri="{FF2B5EF4-FFF2-40B4-BE49-F238E27FC236}">
                <a16:creationId xmlns:a16="http://schemas.microsoft.com/office/drawing/2014/main" id="{610E127D-A6F7-4357-946F-175A7D8ED2E9}"/>
              </a:ext>
            </a:extLst>
          </p:cNvPr>
          <p:cNvSpPr>
            <a:spLocks xmlns:a="http://schemas.openxmlformats.org/drawingml/2006/main" noGrp="1"/>
          </p:cNvSpPr>
          <p:nvPr/>
        </p:nvSpPr>
        <p:spPr>
          <a:xfrm xmlns:a="http://schemas.openxmlformats.org/drawingml/2006/main">
            <a:off x="8858250" y="4524375"/>
            <a:ext cx="6572250" cy="3714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025" b="1">
                <a:solidFill>
                  <a:srgbClr val="101B26"/>
                </a:solidFill>
                <a:latin typeface="Segoe UI"/>
                <a:ea typeface="Segoe UI"/>
                <a:cs typeface="Segoe UI"/>
              </a:defRPr>
            </a:pPr>
            <a:r>
              <a:t>Sigurno odlaganje</a:t>
            </a:r>
          </a:p>
        </p:txBody>
      </p:sp>
      <p:sp>
        <p:nvSpPr>
          <p:cNvPr id="17" name="duo-copy-930-410">
            <a:extLst xmlns:a="http://schemas.openxmlformats.org/drawingml/2006/main">
              <a:ext uri="{FF2B5EF4-FFF2-40B4-BE49-F238E27FC236}">
                <a16:creationId xmlns:a16="http://schemas.microsoft.com/office/drawing/2014/main" id="{1F790147-89C7-4CB5-B399-2430D1A25F81}"/>
              </a:ext>
            </a:extLst>
          </p:cNvPr>
          <p:cNvSpPr>
            <a:spLocks xmlns:a="http://schemas.openxmlformats.org/drawingml/2006/main" noGrp="1"/>
          </p:cNvSpPr>
          <p:nvPr/>
        </p:nvSpPr>
        <p:spPr>
          <a:xfrm xmlns:a="http://schemas.openxmlformats.org/drawingml/2006/main">
            <a:off x="8858250" y="5067300"/>
            <a:ext cx="6572250" cy="71437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1800">
                <a:solidFill>
                  <a:srgbClr val="101B26"/>
                </a:solidFill>
                <a:latin typeface="Segoe UI"/>
                <a:ea typeface="Segoe UI"/>
                <a:cs typeface="Segoe UI"/>
              </a:defRPr>
            </a:pPr>
            <a:r>
              <a:t>Ne pušiti u krevetu; žar potpuno ugasiti i odložiti u negorivu posudu.</a:t>
            </a:r>
          </a:p>
        </p:txBody>
      </p:sp>
      <p:sp>
        <p:nvSpPr>
          <p:cNvPr id="18" name="">
            <a:extLst xmlns:a="http://schemas.openxmlformats.org/drawingml/2006/main">
              <a:ext uri="{FF2B5EF4-FFF2-40B4-BE49-F238E27FC236}">
                <a16:creationId xmlns:a16="http://schemas.microsoft.com/office/drawing/2014/main" id="{973A7030-2076-45F6-B406-4C5B2F2A3A6F}"/>
              </a:ext>
            </a:extLst>
          </p:cNvPr>
          <p:cNvSpPr>
            <a:spLocks xmlns:a="http://schemas.openxmlformats.org/drawingml/2006/main" noGrp="1"/>
          </p:cNvSpPr>
          <p:nvPr/>
        </p:nvSpPr>
        <p:spPr>
          <a:xfrm xmlns:a="http://schemas.openxmlformats.org/drawingml/2006/main">
            <a:off x="1200150" y="7239000"/>
            <a:ext cx="13982700" cy="19050"/>
          </a:xfrm>
          <a:prstGeom xmlns:a="http://schemas.openxmlformats.org/drawingml/2006/main" prst="rect">
            <a:avLst/>
          </a:prstGeom>
          <a:solidFill xmlns:a="http://schemas.openxmlformats.org/drawingml/2006/main">
            <a:srgbClr val="C92E2B"/>
          </a:solidFill>
          <a:ln xmlns:a="http://schemas.openxmlformats.org/drawingml/2006/main" w="0">
            <a:solidFill>
              <a:srgbClr val="C92E2B"/>
            </a:solidFill>
            <a:prstDash val="solid"/>
          </a:ln>
        </p:spPr>
      </p:sp>
      <p:sp>
        <p:nvSpPr>
          <p:cNvPr id="19" name="ember-rule">
            <a:extLst xmlns:a="http://schemas.openxmlformats.org/drawingml/2006/main">
              <a:ext uri="{FF2B5EF4-FFF2-40B4-BE49-F238E27FC236}">
                <a16:creationId xmlns:a16="http://schemas.microsoft.com/office/drawing/2014/main" id="{A8D395A7-E449-4B9B-87E1-52E9AF9CD3FB}"/>
              </a:ext>
            </a:extLst>
          </p:cNvPr>
          <p:cNvSpPr>
            <a:spLocks xmlns:a="http://schemas.openxmlformats.org/drawingml/2006/main" noGrp="1"/>
          </p:cNvSpPr>
          <p:nvPr/>
        </p:nvSpPr>
        <p:spPr>
          <a:xfrm xmlns:a="http://schemas.openxmlformats.org/drawingml/2006/main">
            <a:off x="1200150" y="7810500"/>
            <a:ext cx="13906500" cy="390525"/>
          </a:xfrm>
          <a:prstGeom xmlns:a="http://schemas.openxmlformats.org/drawingml/2006/main" prst="rect">
            <a:avLst/>
          </a:prstGeom>
        </p:spPr>
        <p:txBody>
          <a:bodyPr xmlns:a="http://schemas.openxmlformats.org/drawingml/2006/main" lIns="0" tIns="0" rIns="0" bIns="0"/>
          <a:lstStyle xmlns:a="http://schemas.openxmlformats.org/drawingml/2006/main"/>
          <a:p xmlns:a="http://schemas.openxmlformats.org/drawingml/2006/main">
            <a:pPr>
              <a:defRPr sz="2550" b="1">
                <a:solidFill>
                  <a:srgbClr val="A92322"/>
                </a:solidFill>
                <a:latin typeface="Bahnschrift"/>
                <a:ea typeface="Bahnschrift"/>
                <a:cs typeface="Bahnschrift"/>
              </a:defRPr>
            </a:pPr>
            <a:r>
              <a:t>TINJANJE SE ČESTO OTKRIJE TEK KADA JE POŽAR VEĆ RAZVIJEN.</a:t>
            </a:r>
          </a:p>
        </p:txBody>
      </p:sp>
    </p:spTree>
    <p:extLst>
      <p:ext uri="{BB962C8B-B14F-4D97-AF65-F5344CB8AC3E}">
        <p14:creationId xmlns:p14="http://schemas.microsoft.com/office/powerpoint/2010/main" val="1673149565"/>
      </p:ext>
    </p:extLst>
  </p:cSld>
</p:sld>
</file>

<file path=ppt/theme/theme1.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docProps/app.xml><?xml version="1.0" encoding="utf-8"?>
<ap:Properties xmlns:ap="http://schemas.openxmlformats.org/officeDocument/2006/extended-properties">
  <ap:Application>Walnut Exporter</ap:Application>
  <ap:PresentationFormat>Converted Presentation</ap:PresentationFormat>
  <ap:Slides>0</ap:Slides>
  <ap:Notes>0</ap:Notes>
  <ap:HiddenSlides>0</ap:HiddenSlides>
  <ap:SharedDoc>false</ap:SharedDoc>
  <ap:DocSecurity>0</ap:DocSecurity>
</ap:Properties>
</file>

<file path=docProps/core.xml><?xml version="1.0" encoding="utf-8"?>
<coreProperties xmlns:dc="http://purl.org/dc/elements/1.1/" xmlns:dcterms="http://purl.org/dc/terms/" xmlns:xsi="http://www.w3.org/2001/XMLSchema-instance" xmlns="http://schemas.openxmlformats.org/package/2006/metadata/core-properties">
  <dc:creator>Walnut Exporter</dc:creator>
  <lastModifiedBy>Walnut Exporter</lastModifiedBy>
  <dc:title>Presentation</dc:title>
  <dcterms:created xsi:type="dcterms:W3CDTF">2026-05-24T19:05:41.2750000Z</dcterms:created>
  <dcterms:modified xsi:type="dcterms:W3CDTF">2026-05-24T19:05:41.2750000Z</dcterms:modified>
</coreProperties>
</file>