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notesMasters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98c3e82aac8b4d89" /><Relationship Type="http://schemas.openxmlformats.org/officeDocument/2006/relationships/extended-properties" Target="/docProps/app.xml" Id="R0bae98d6f62d438e" /><Relationship Type="http://schemas.openxmlformats.org/officeDocument/2006/relationships/officeDocument" Target="/ppt/presentation.xml" Id="Rdcbdc9cbedcd494c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34e0493b4fef4846"/>
  </p:sldMasterIdLst>
  <p:notesMasterIdLst>
    <p:notesMasterId xmlns:r="http://schemas.openxmlformats.org/officeDocument/2006/relationships" r:id="Rd857610fe1274e54"/>
  </p:notesMasterIdLst>
  <p:sldIdLst>
    <p:sldId xmlns:r="http://schemas.openxmlformats.org/officeDocument/2006/relationships" id="256" r:id="Rd15d4d06a0a94c09"/>
    <p:sldId xmlns:r="http://schemas.openxmlformats.org/officeDocument/2006/relationships" id="257" r:id="R1ac0999aa9064a82"/>
    <p:sldId xmlns:r="http://schemas.openxmlformats.org/officeDocument/2006/relationships" id="258" r:id="R71a6c8d8527f4ed8"/>
    <p:sldId xmlns:r="http://schemas.openxmlformats.org/officeDocument/2006/relationships" id="259" r:id="R4a86a851280a42ab"/>
    <p:sldId xmlns:r="http://schemas.openxmlformats.org/officeDocument/2006/relationships" id="260" r:id="R9774eef61c3a40bc"/>
    <p:sldId xmlns:r="http://schemas.openxmlformats.org/officeDocument/2006/relationships" id="261" r:id="R0b8bebef1c7841cf"/>
    <p:sldId xmlns:r="http://schemas.openxmlformats.org/officeDocument/2006/relationships" id="262" r:id="R6d9ea806a3aa4cd7"/>
    <p:sldId xmlns:r="http://schemas.openxmlformats.org/officeDocument/2006/relationships" id="263" r:id="R879d8b17bff34e07"/>
    <p:sldId xmlns:r="http://schemas.openxmlformats.org/officeDocument/2006/relationships" id="264" r:id="Rcff4225c60634338"/>
    <p:sldId xmlns:r="http://schemas.openxmlformats.org/officeDocument/2006/relationships" id="265" r:id="Rec1c4a97bf1c4bed"/>
    <p:sldId xmlns:r="http://schemas.openxmlformats.org/officeDocument/2006/relationships" id="266" r:id="Rfe2fcc85ecd042cf"/>
    <p:sldId xmlns:r="http://schemas.openxmlformats.org/officeDocument/2006/relationships" id="267" r:id="Rddd0383e597a4c63"/>
    <p:sldId xmlns:r="http://schemas.openxmlformats.org/officeDocument/2006/relationships" id="268" r:id="Rf88097592ddc4a2e"/>
    <p:sldId xmlns:r="http://schemas.openxmlformats.org/officeDocument/2006/relationships" id="269" r:id="R53681db948124363"/>
    <p:sldId xmlns:r="http://schemas.openxmlformats.org/officeDocument/2006/relationships" id="270" r:id="R6579fd7f23584277"/>
    <p:sldId xmlns:r="http://schemas.openxmlformats.org/officeDocument/2006/relationships" id="271" r:id="R4d419a6de2ed4399"/>
    <p:sldId xmlns:r="http://schemas.openxmlformats.org/officeDocument/2006/relationships" id="272" r:id="R842ecb2a8c21404e"/>
    <p:sldId xmlns:r="http://schemas.openxmlformats.org/officeDocument/2006/relationships" id="273" r:id="R27ac6ecd4a9543ad"/>
    <p:sldId xmlns:r="http://schemas.openxmlformats.org/officeDocument/2006/relationships" id="274" r:id="R3c336da494e3406f"/>
    <p:sldId xmlns:r="http://schemas.openxmlformats.org/officeDocument/2006/relationships" id="275" r:id="R9fbf85862fbe4a56"/>
    <p:sldId xmlns:r="http://schemas.openxmlformats.org/officeDocument/2006/relationships" id="276" r:id="R57a8601fe4f744cc"/>
    <p:sldId xmlns:r="http://schemas.openxmlformats.org/officeDocument/2006/relationships" id="277" r:id="Rcee00ffdde9b4d24"/>
    <p:sldId xmlns:r="http://schemas.openxmlformats.org/officeDocument/2006/relationships" id="278" r:id="R407d1be5925a4698"/>
    <p:sldId xmlns:r="http://schemas.openxmlformats.org/officeDocument/2006/relationships" id="279" r:id="Rb3daa84fa55d42e0"/>
    <p:sldId xmlns:r="http://schemas.openxmlformats.org/officeDocument/2006/relationships" id="280" r:id="Rae3b4b7eda7c4cf1"/>
    <p:sldId xmlns:r="http://schemas.openxmlformats.org/officeDocument/2006/relationships" id="281" r:id="Rf83f4d2d7eda4dc6"/>
    <p:sldId xmlns:r="http://schemas.openxmlformats.org/officeDocument/2006/relationships" id="282" r:id="R51f33d691790496e"/>
    <p:sldId xmlns:r="http://schemas.openxmlformats.org/officeDocument/2006/relationships" id="283" r:id="Reb38af834d9949f3"/>
    <p:sldId xmlns:r="http://schemas.openxmlformats.org/officeDocument/2006/relationships" id="284" r:id="R7146d5f1e54b4430"/>
    <p:sldId xmlns:r="http://schemas.openxmlformats.org/officeDocument/2006/relationships" id="285" r:id="Rc4e69f428d4f4556"/>
    <p:sldId xmlns:r="http://schemas.openxmlformats.org/officeDocument/2006/relationships" id="286" r:id="R25dcd6eec7154342"/>
    <p:sldId xmlns:r="http://schemas.openxmlformats.org/officeDocument/2006/relationships" id="287" r:id="R90ad266b2dad4932"/>
    <p:sldId xmlns:r="http://schemas.openxmlformats.org/officeDocument/2006/relationships" id="288" r:id="R9f6d67f9c09744ec"/>
    <p:sldId xmlns:r="http://schemas.openxmlformats.org/officeDocument/2006/relationships" id="289" r:id="R3a578687440e499e"/>
    <p:sldId xmlns:r="http://schemas.openxmlformats.org/officeDocument/2006/relationships" id="290" r:id="R1b4bb8590b8d4171"/>
    <p:sldId xmlns:r="http://schemas.openxmlformats.org/officeDocument/2006/relationships" id="291" r:id="Rc4759ca4e5364406"/>
  </p:sldIdLst>
  <p:sldSz cx="18288000" cy="10287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xmlns:a="http://schemas.openxmlformats.org/drawingml/2006/main" n="120" d="100"/>
          <a:sy xmlns:a="http://schemas.openxmlformats.org/drawingml/2006/main" n="120" d="100"/>
        </p:scale>
        <p:origin x="800" y="184"/>
      </p:cViewPr>
      <p:guideLst/>
    </p:cSldViewPr>
  </p:slideViewPr>
  <p:notesTextViewPr>
    <p:cViewPr>
      <p:scale>
        <a:sx xmlns:a="http://schemas.openxmlformats.org/drawingml/2006/main" n="1" d="1"/>
        <a:sy xmlns:a="http://schemas.openxmlformats.org/drawingml/2006/main"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34e0493b4fef4846" /><Relationship Type="http://schemas.openxmlformats.org/officeDocument/2006/relationships/theme" Target="/ppt/theme/theme1.xml" Id="Rffadb70ae7e54747" /><Relationship Type="http://schemas.openxmlformats.org/officeDocument/2006/relationships/notesMaster" Target="/ppt/notesMasters/notesMaster1.xml" Id="Rd857610fe1274e54" /><Relationship Type="http://schemas.openxmlformats.org/officeDocument/2006/relationships/presProps" Target="/ppt/presProps.xml" Id="Rb48395718346408b" /><Relationship Type="http://schemas.openxmlformats.org/officeDocument/2006/relationships/viewProps" Target="/ppt/viewProps.xml" Id="Ra6bb8e37ed0d4e0c" /><Relationship Type="http://schemas.openxmlformats.org/officeDocument/2006/relationships/tableStyles" Target="/ppt/tableStyles.xml" Id="R77cdea7ab23e448f" /><Relationship Type="http://schemas.openxmlformats.org/officeDocument/2006/relationships/slide" Target="/ppt/slides/slide1.xml" Id="Rd15d4d06a0a94c09" /><Relationship Type="http://schemas.openxmlformats.org/officeDocument/2006/relationships/slide" Target="/ppt/slides/slide2.xml" Id="R1ac0999aa9064a82" /><Relationship Type="http://schemas.openxmlformats.org/officeDocument/2006/relationships/slide" Target="/ppt/slides/slide3.xml" Id="R71a6c8d8527f4ed8" /><Relationship Type="http://schemas.openxmlformats.org/officeDocument/2006/relationships/slide" Target="/ppt/slides/slide4.xml" Id="R4a86a851280a42ab" /><Relationship Type="http://schemas.openxmlformats.org/officeDocument/2006/relationships/slide" Target="/ppt/slides/slide5.xml" Id="R9774eef61c3a40bc" /><Relationship Type="http://schemas.openxmlformats.org/officeDocument/2006/relationships/slide" Target="/ppt/slides/slide6.xml" Id="R0b8bebef1c7841cf" /><Relationship Type="http://schemas.openxmlformats.org/officeDocument/2006/relationships/slide" Target="/ppt/slides/slide7.xml" Id="R6d9ea806a3aa4cd7" /><Relationship Type="http://schemas.openxmlformats.org/officeDocument/2006/relationships/slide" Target="/ppt/slides/slide8.xml" Id="R879d8b17bff34e07" /><Relationship Type="http://schemas.openxmlformats.org/officeDocument/2006/relationships/slide" Target="/ppt/slides/slide9.xml" Id="Rcff4225c60634338" /><Relationship Type="http://schemas.openxmlformats.org/officeDocument/2006/relationships/slide" Target="/ppt/slides/slide10.xml" Id="Rec1c4a97bf1c4bed" /><Relationship Type="http://schemas.openxmlformats.org/officeDocument/2006/relationships/slide" Target="/ppt/slides/slide11.xml" Id="Rfe2fcc85ecd042cf" /><Relationship Type="http://schemas.openxmlformats.org/officeDocument/2006/relationships/slide" Target="/ppt/slides/slide12.xml" Id="Rddd0383e597a4c63" /><Relationship Type="http://schemas.openxmlformats.org/officeDocument/2006/relationships/slide" Target="/ppt/slides/slide13.xml" Id="Rf88097592ddc4a2e" /><Relationship Type="http://schemas.openxmlformats.org/officeDocument/2006/relationships/slide" Target="/ppt/slides/slide14.xml" Id="R53681db948124363" /><Relationship Type="http://schemas.openxmlformats.org/officeDocument/2006/relationships/slide" Target="/ppt/slides/slide15.xml" Id="R6579fd7f23584277" /><Relationship Type="http://schemas.openxmlformats.org/officeDocument/2006/relationships/slide" Target="/ppt/slides/slide16.xml" Id="R4d419a6de2ed4399" /><Relationship Type="http://schemas.openxmlformats.org/officeDocument/2006/relationships/slide" Target="/ppt/slides/slide17.xml" Id="R842ecb2a8c21404e" /><Relationship Type="http://schemas.openxmlformats.org/officeDocument/2006/relationships/slide" Target="/ppt/slides/slide18.xml" Id="R27ac6ecd4a9543ad" /><Relationship Type="http://schemas.openxmlformats.org/officeDocument/2006/relationships/slide" Target="/ppt/slides/slide19.xml" Id="R3c336da494e3406f" /><Relationship Type="http://schemas.openxmlformats.org/officeDocument/2006/relationships/slide" Target="/ppt/slides/slide20.xml" Id="R9fbf85862fbe4a56" /><Relationship Type="http://schemas.openxmlformats.org/officeDocument/2006/relationships/slide" Target="/ppt/slides/slide21.xml" Id="R57a8601fe4f744cc" /><Relationship Type="http://schemas.openxmlformats.org/officeDocument/2006/relationships/slide" Target="/ppt/slides/slide22.xml" Id="Rcee00ffdde9b4d24" /><Relationship Type="http://schemas.openxmlformats.org/officeDocument/2006/relationships/slide" Target="/ppt/slides/slide23.xml" Id="R407d1be5925a4698" /><Relationship Type="http://schemas.openxmlformats.org/officeDocument/2006/relationships/slide" Target="/ppt/slides/slide24.xml" Id="Rb3daa84fa55d42e0" /><Relationship Type="http://schemas.openxmlformats.org/officeDocument/2006/relationships/slide" Target="/ppt/slides/slide25.xml" Id="Rae3b4b7eda7c4cf1" /><Relationship Type="http://schemas.openxmlformats.org/officeDocument/2006/relationships/slide" Target="/ppt/slides/slide26.xml" Id="Rf83f4d2d7eda4dc6" /><Relationship Type="http://schemas.openxmlformats.org/officeDocument/2006/relationships/slide" Target="/ppt/slides/slide27.xml" Id="R51f33d691790496e" /><Relationship Type="http://schemas.openxmlformats.org/officeDocument/2006/relationships/slide" Target="/ppt/slides/slide28.xml" Id="Reb38af834d9949f3" /><Relationship Type="http://schemas.openxmlformats.org/officeDocument/2006/relationships/slide" Target="/ppt/slides/slide29.xml" Id="R7146d5f1e54b4430" /><Relationship Type="http://schemas.openxmlformats.org/officeDocument/2006/relationships/slide" Target="/ppt/slides/slide30.xml" Id="Rc4e69f428d4f4556" /><Relationship Type="http://schemas.openxmlformats.org/officeDocument/2006/relationships/slide" Target="/ppt/slides/slide31.xml" Id="R25dcd6eec7154342" /><Relationship Type="http://schemas.openxmlformats.org/officeDocument/2006/relationships/slide" Target="/ppt/slides/slide32.xml" Id="R90ad266b2dad4932" /><Relationship Type="http://schemas.openxmlformats.org/officeDocument/2006/relationships/slide" Target="/ppt/slides/slide33.xml" Id="R9f6d67f9c09744ec" /><Relationship Type="http://schemas.openxmlformats.org/officeDocument/2006/relationships/slide" Target="/ppt/slides/slide34.xml" Id="R3a578687440e499e" /><Relationship Type="http://schemas.openxmlformats.org/officeDocument/2006/relationships/slide" Target="/ppt/slides/slide35.xml" Id="R1b4bb8590b8d4171" /><Relationship Type="http://schemas.openxmlformats.org/officeDocument/2006/relationships/slide" Target="/ppt/slides/slide36.xml" Id="Rc4759ca4e536440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2.xml" Id="R99f21599a75241f4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531acc1746764a50" /><Relationship Type="http://schemas.openxmlformats.org/officeDocument/2006/relationships/notesMaster" Target="/ppt/notesMasters/notesMaster1.xml" Id="Rb4d85f22122d430b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4ec2fe64ebe34840" /><Relationship Type="http://schemas.openxmlformats.org/officeDocument/2006/relationships/notesMaster" Target="/ppt/notesMasters/notesMaster1.xml" Id="R2d8f573752bd4842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6e346170b7847da" /><Relationship Type="http://schemas.openxmlformats.org/officeDocument/2006/relationships/notesMaster" Target="/ppt/notesMasters/notesMaster1.xml" Id="R36274cfbe24a47b2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bdc54dd1803d410b" /><Relationship Type="http://schemas.openxmlformats.org/officeDocument/2006/relationships/notesMaster" Target="/ppt/notesMasters/notesMaster1.xml" Id="R5f07f398bc334983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30ca544e50ec45de" /><Relationship Type="http://schemas.openxmlformats.org/officeDocument/2006/relationships/notesMaster" Target="/ppt/notesMasters/notesMaster1.xml" Id="R436be4ce9fd6471c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a2042450ecb345d8" /><Relationship Type="http://schemas.openxmlformats.org/officeDocument/2006/relationships/notesMaster" Target="/ppt/notesMasters/notesMaster1.xml" Id="R5b0d00325f1341be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ac6bf2926b7a4615" /><Relationship Type="http://schemas.openxmlformats.org/officeDocument/2006/relationships/notesMaster" Target="/ppt/notesMasters/notesMaster1.xml" Id="Rcac9333a029f4d77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5bf70542fda44fc4" /><Relationship Type="http://schemas.openxmlformats.org/officeDocument/2006/relationships/notesMaster" Target="/ppt/notesMasters/notesMaster1.xml" Id="R406af0b545b64ca2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2d2db6f9ee314185" /><Relationship Type="http://schemas.openxmlformats.org/officeDocument/2006/relationships/notesMaster" Target="/ppt/notesMasters/notesMaster1.xml" Id="R793a2ed5e85046bb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85252f0ab6eb4eb1" /><Relationship Type="http://schemas.openxmlformats.org/officeDocument/2006/relationships/notesMaster" Target="/ppt/notesMasters/notesMaster1.xml" Id="R2e55c8649df34f4c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6c613b7812654d8d" /><Relationship Type="http://schemas.openxmlformats.org/officeDocument/2006/relationships/notesMaster" Target="/ppt/notesMasters/notesMaster1.xml" Id="R0c285db05e724c1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3c6cd3370d4a424c" /><Relationship Type="http://schemas.openxmlformats.org/officeDocument/2006/relationships/notesMaster" Target="/ppt/notesMasters/notesMaster1.xml" Id="Rb30b699be2a84449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b44fd386a7d1461a" /><Relationship Type="http://schemas.openxmlformats.org/officeDocument/2006/relationships/notesMaster" Target="/ppt/notesMasters/notesMaster1.xml" Id="R656da792e41447d6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a653dba8f0e34f73" /><Relationship Type="http://schemas.openxmlformats.org/officeDocument/2006/relationships/notesMaster" Target="/ppt/notesMasters/notesMaster1.xml" Id="R52ed546560fe4028" /></Relationships>
</file>

<file path=ppt/notesSlides/_rels/notesSlide22.xml.rels>&#65279;<?xml version="1.0" encoding="utf-8"?><Relationships xmlns="http://schemas.openxmlformats.org/package/2006/relationships"><Relationship Type="http://schemas.openxmlformats.org/officeDocument/2006/relationships/slide" Target="/ppt/slides/slide22.xml" Id="Recb420980e984237" /><Relationship Type="http://schemas.openxmlformats.org/officeDocument/2006/relationships/notesMaster" Target="/ppt/notesMasters/notesMaster1.xml" Id="Rd559a4de22734348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3b25615647ea42b4" /><Relationship Type="http://schemas.openxmlformats.org/officeDocument/2006/relationships/notesMaster" Target="/ppt/notesMasters/notesMaster1.xml" Id="R8104ed1111f446a4" /></Relationships>
</file>

<file path=ppt/notesSlides/_rels/notesSlide24.xml.rels>&#65279;<?xml version="1.0" encoding="utf-8"?><Relationships xmlns="http://schemas.openxmlformats.org/package/2006/relationships"><Relationship Type="http://schemas.openxmlformats.org/officeDocument/2006/relationships/slide" Target="/ppt/slides/slide24.xml" Id="R3f05255d7d524b23" /><Relationship Type="http://schemas.openxmlformats.org/officeDocument/2006/relationships/notesMaster" Target="/ppt/notesMasters/notesMaster1.xml" Id="R4fd1d7d2b40647f0" /></Relationships>
</file>

<file path=ppt/notesSlides/_rels/notesSlide25.xml.rels>&#65279;<?xml version="1.0" encoding="utf-8"?><Relationships xmlns="http://schemas.openxmlformats.org/package/2006/relationships"><Relationship Type="http://schemas.openxmlformats.org/officeDocument/2006/relationships/slide" Target="/ppt/slides/slide25.xml" Id="R865048fe8cc94065" /><Relationship Type="http://schemas.openxmlformats.org/officeDocument/2006/relationships/notesMaster" Target="/ppt/notesMasters/notesMaster1.xml" Id="Rb5185370c01046f7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a38dda81adc842df" /><Relationship Type="http://schemas.openxmlformats.org/officeDocument/2006/relationships/notesMaster" Target="/ppt/notesMasters/notesMaster1.xml" Id="Rb09c9f6945254d0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24f950daf69e4d7d" /><Relationship Type="http://schemas.openxmlformats.org/officeDocument/2006/relationships/notesMaster" Target="/ppt/notesMasters/notesMaster1.xml" Id="R2f5159cc1fe04691" /></Relationships>
</file>

<file path=ppt/notesSlides/_rels/notesSlide28.xml.rels>&#65279;<?xml version="1.0" encoding="utf-8"?><Relationships xmlns="http://schemas.openxmlformats.org/package/2006/relationships"><Relationship Type="http://schemas.openxmlformats.org/officeDocument/2006/relationships/slide" Target="/ppt/slides/slide28.xml" Id="R50a2c662eaa843ec" /><Relationship Type="http://schemas.openxmlformats.org/officeDocument/2006/relationships/notesMaster" Target="/ppt/notesMasters/notesMaster1.xml" Id="R0595547b20b8401c" /></Relationships>
</file>

<file path=ppt/notesSlides/_rels/notesSlide29.xml.rels>&#65279;<?xml version="1.0" encoding="utf-8"?><Relationships xmlns="http://schemas.openxmlformats.org/package/2006/relationships"><Relationship Type="http://schemas.openxmlformats.org/officeDocument/2006/relationships/slide" Target="/ppt/slides/slide29.xml" Id="R4650ed49fe4b48a9" /><Relationship Type="http://schemas.openxmlformats.org/officeDocument/2006/relationships/notesMaster" Target="/ppt/notesMasters/notesMaster1.xml" Id="Rdd31f14c952748a6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47d90592be9743c0" /><Relationship Type="http://schemas.openxmlformats.org/officeDocument/2006/relationships/notesMaster" Target="/ppt/notesMasters/notesMaster1.xml" Id="R9f6ff90c7f0a413a" /></Relationships>
</file>

<file path=ppt/notesSlides/_rels/notesSlide30.xml.rels>&#65279;<?xml version="1.0" encoding="utf-8"?><Relationships xmlns="http://schemas.openxmlformats.org/package/2006/relationships"><Relationship Type="http://schemas.openxmlformats.org/officeDocument/2006/relationships/slide" Target="/ppt/slides/slide30.xml" Id="Ra43c172f093a45b4" /><Relationship Type="http://schemas.openxmlformats.org/officeDocument/2006/relationships/notesMaster" Target="/ppt/notesMasters/notesMaster1.xml" Id="Rc2c445794aa34c41" /></Relationships>
</file>

<file path=ppt/notesSlides/_rels/notesSlide31.xml.rels>&#65279;<?xml version="1.0" encoding="utf-8"?><Relationships xmlns="http://schemas.openxmlformats.org/package/2006/relationships"><Relationship Type="http://schemas.openxmlformats.org/officeDocument/2006/relationships/slide" Target="/ppt/slides/slide31.xml" Id="R0186a8a0f4c649e6" /><Relationship Type="http://schemas.openxmlformats.org/officeDocument/2006/relationships/notesMaster" Target="/ppt/notesMasters/notesMaster1.xml" Id="Rf5731f46d92a4a72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92d42f3c9a0343c7" /><Relationship Type="http://schemas.openxmlformats.org/officeDocument/2006/relationships/notesMaster" Target="/ppt/notesMasters/notesMaster1.xml" Id="Rc3ae5edabb7a4a5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f190264cf4ba4f2f" /><Relationship Type="http://schemas.openxmlformats.org/officeDocument/2006/relationships/notesMaster" Target="/ppt/notesMasters/notesMaster1.xml" Id="R42d38caa27014b42" /></Relationships>
</file>

<file path=ppt/notesSlides/_rels/notesSlide34.xml.rels>&#65279;<?xml version="1.0" encoding="utf-8"?><Relationships xmlns="http://schemas.openxmlformats.org/package/2006/relationships"><Relationship Type="http://schemas.openxmlformats.org/officeDocument/2006/relationships/slide" Target="/ppt/slides/slide34.xml" Id="Re48054d7629d4f95" /><Relationship Type="http://schemas.openxmlformats.org/officeDocument/2006/relationships/notesMaster" Target="/ppt/notesMasters/notesMaster1.xml" Id="Rc012b5302d7a4ff1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3c62847bdea6472d" /><Relationship Type="http://schemas.openxmlformats.org/officeDocument/2006/relationships/notesMaster" Target="/ppt/notesMasters/notesMaster1.xml" Id="Rbf189be3357f4b1c" /></Relationships>
</file>

<file path=ppt/notesSlides/_rels/notesSlide36.xml.rels>&#65279;<?xml version="1.0" encoding="utf-8"?><Relationships xmlns="http://schemas.openxmlformats.org/package/2006/relationships"><Relationship Type="http://schemas.openxmlformats.org/officeDocument/2006/relationships/slide" Target="/ppt/slides/slide36.xml" Id="R8388c5d73573438a" /><Relationship Type="http://schemas.openxmlformats.org/officeDocument/2006/relationships/notesMaster" Target="/ppt/notesMasters/notesMaster1.xml" Id="R0f0d5efac3994a2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72fc9b2bd0c4b31" /><Relationship Type="http://schemas.openxmlformats.org/officeDocument/2006/relationships/notesMaster" Target="/ppt/notesMasters/notesMaster1.xml" Id="R5f55546711664052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fc79cbfc8bc94778" /><Relationship Type="http://schemas.openxmlformats.org/officeDocument/2006/relationships/notesMaster" Target="/ppt/notesMasters/notesMaster1.xml" Id="Re7fe192a45f444b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e9f135e826ef4a73" /><Relationship Type="http://schemas.openxmlformats.org/officeDocument/2006/relationships/notesMaster" Target="/ppt/notesMasters/notesMaster1.xml" Id="R29231ad442c0455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b84c0bf518a4402d" /><Relationship Type="http://schemas.openxmlformats.org/officeDocument/2006/relationships/notesMaster" Target="/ppt/notesMasters/notesMaster1.xml" Id="R7d29f1d4d8c94b4a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14df6ceeabcc4078" /><Relationship Type="http://schemas.openxmlformats.org/officeDocument/2006/relationships/notesMaster" Target="/ppt/notesMasters/notesMaster1.xml" Id="R2c75bfd506cf45c2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a25f159fedc04333" /><Relationship Type="http://schemas.openxmlformats.org/officeDocument/2006/relationships/notesMaster" Target="/ppt/notesMasters/notesMaster1.xml" Id="Rcc0e2b0afeba4b70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Pozdravite polaznike i jasno recite da je cilj predavanja: znati odabrati odoru te razumjeti i izvesti osnovne zapovijedi postrojbe.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Prije popisa pojasnite polaznicima da gledaju oznake zvanja na naramenici, a ne funkcionalne oznake dužnosti.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Prođite redom od vatrogasca do vatrogasnog dočasnika I. reda. Usmjerite pažnju na broj baklji i crvene trake.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Usporedite baklju kao osnovni element s pojavom znaka u pleteru kod viših časničkih zvanja.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Naglasite razliku između redovnog slijeda napredovanja i počasne oznake.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Ovaj slajd koristite kao pojašnjenje ako u skupini imate mladež ili vježbenike.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Ovaj slajd može poslužiti kao sažetak ili kao podloga za kratku usmenu provjeru.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Otkrivajte odgovore usmeno nakon odgovora skupine. Točan odgovor na završno pitanje: ne.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Povežite temu s operativnom disciplinom: vježbovni postupci nisu predstava, nego škola koordinacije.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Na podu ili ploči demonstrirajte razliku odmaka i razmaka. Naglasite vrijednosti 0,10 m i 1,10 m iz vježbovnika.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Izgovorite svaku zapovijed jednom jasnim glasom. Nakon teorije polaznici će ih izvesti u radnoj odori.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Predstavite tri ishoda i prošireni sadržaj. Naglasite da teorijski dio priprema polaznike za praktično uvježbavanje zapovijedi i kretanja.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Demonstrirajte samo stav POZOR i NA MJESTU ODMOR. Detaljno ispravljanje položaja ostavite za praktični dio.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Demonstrirajte razliku pripremnog i izvršnog dijela zapovijedi. Polaznici mogu zborno ponoviti izvršni dio.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Izgovorite zapovijedi redom. Na praktičnom dijelu svaku zapovijed uvježbavajte tek nakon što je prethodna uredno izvedena.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Pročitajte sve tri zapovijedi, a zatim u praktičnom dijelu ispravljajte stav i istodobnost okreta.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Najprije uvježbajte kretanje korakom. Kratki korak uvedite kada postrojba održava pravac i poravnanje.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Vježbajte prijelaze postupno: kratki korak, korak, trčeći korak i tek potom trk.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Dajte zapovijed u hodu i provjerite staje li cijelo odjeljenje zajedno, bez dodatnih koraka pojedinaca.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Ovaj slajd povežite s protokolom postrojbe i stvarnim završetkom praktičnog dijela.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Sekvencu vodite sporo i glasno. Nakon uredne izvedbe možete dodati okrete i promjene načina kretanja.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Ovo je najava praktičnog dijela, ne provedba vježbe. Dogovorite prostor, raspored i odoru prije izlaska.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Uvedite prvi dio pitanjem: biste li u istoj odori išli na svečanu prisegu i na intervenciju?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Postavljajte pitanja pojedinačno. Netočan odgovor pretvorite u kratko pojašnjenje i odmah povežite s praktičnom izvedbom.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Najprije dopustite polaznicima da nabroje tri vrste. Zatim ih kratko povežite sa svečanošću, obukom i intervencijom.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Zatražite primjer za svaku odoru: vježba postrojavanja u domu i ulazak u zadimljeni objekt.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Naglasite iznimku za osobnu zaštitnu odoru za gašenje strukturnih požara, jer je to česta pogreška pri ponavljanju.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Polaznici mogu zajednički ponoviti zapovijed i navesti da se kretanje počinje lijevom nogom.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Vratite se na fotografije sa slajda 7 i tražite da polaznici povežu svaku odoru s odgovarajućim rizikom.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Zaključite s tri ključne riječi i prijeđite na organizaciju praktičnog dijela. Trajanje prilagodite broju ponavljanja zapovijedi i potrebama skupine.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Povežite svaku vrstu odore s konkretnim primjerom iz vlastite postrojbe. Ovdje ne ulazite duboko u tehničke norme osobne zaštitne opreme.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Povežite fotografije s protokolarnom ulogom odore: članovi postrojbe predstavljaju organizaciju, ne izvršavaju intervencijsku zadaću.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Naglasite da se praktično uvježbavanje stroja u ovoj prezentaciji planira u radnoj odori, osim ako interna pravila odrede drukčije.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Pojasnite da su ovo službeni primjeri iz izvora. U suvremenoj primjeni konkretna zaštitna odjeća i oprema odabiru se prema procjeni rizika intervencije i pravilima postrojbe.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Pitajte polaznike koju bi odoru odabrali za vježbu na poligonu i za svečanu primopredaju vozila.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Pokažite na vlastitoj odori ili primjeru iz postrojbe gdje su oznake. Posebno naglasite iznimku za strukturnu zaštitnu odoru.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9ef1b993e33b45dc" /></Relationships>
</file>

<file path=ppt/slideLayouts/slideLayout2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20a9c1b847d74a9c" /><Relationship Type="http://schemas.openxmlformats.org/officeDocument/2006/relationships/slideLayout" Target="/ppt/slideLayouts/slideLayout2.xml" Id="Re1c56fb05a9349d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e1c56fb05a9349d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36ab3b61e52438a" /><Relationship Type="http://schemas.openxmlformats.org/officeDocument/2006/relationships/notesSlide" Target="/ppt/notesSlides/notesSlide1.xml" Id="Rb65bd584c954436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d7aff9129f04eb6" /><Relationship Type="http://schemas.openxmlformats.org/officeDocument/2006/relationships/image" Target="/ppt/media/image8.png" Id="R84345866ff70404e" /><Relationship Type="http://schemas.openxmlformats.org/officeDocument/2006/relationships/notesSlide" Target="/ppt/notesSlides/notesSlide10.xml" Id="Rae5f36b7153f40e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25d5327d1b54dd5" /><Relationship Type="http://schemas.openxmlformats.org/officeDocument/2006/relationships/image" Target="/ppt/media/image9.png" Id="Ra1a04b203f91447c" /><Relationship Type="http://schemas.openxmlformats.org/officeDocument/2006/relationships/image" Target="/ppt/media/image10.png" Id="R142367e4834f4875" /><Relationship Type="http://schemas.openxmlformats.org/officeDocument/2006/relationships/image" Target="/ppt/media/image11.png" Id="R6fc51b7807fd4ca9" /><Relationship Type="http://schemas.openxmlformats.org/officeDocument/2006/relationships/notesSlide" Target="/ppt/notesSlides/notesSlide11.xml" Id="R4aaebc9e1aac4e0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e1414f6c8baf45b6" /><Relationship Type="http://schemas.openxmlformats.org/officeDocument/2006/relationships/image" Target="/ppt/media/image12.png" Id="R1800e5cb5a094d72" /><Relationship Type="http://schemas.openxmlformats.org/officeDocument/2006/relationships/image" Target="/ppt/media/image13.png" Id="R8e6aa7dd79074196" /><Relationship Type="http://schemas.openxmlformats.org/officeDocument/2006/relationships/notesSlide" Target="/ppt/notesSlides/notesSlide12.xml" Id="R8eeefd7f80b14e9c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68ad4f0f8054cb7" /><Relationship Type="http://schemas.openxmlformats.org/officeDocument/2006/relationships/image" Target="/ppt/media/image14.png" Id="R558bc56399fd4772" /><Relationship Type="http://schemas.openxmlformats.org/officeDocument/2006/relationships/image" Target="/ppt/media/image15.png" Id="R13854e4a36574b0a" /><Relationship Type="http://schemas.openxmlformats.org/officeDocument/2006/relationships/notesSlide" Target="/ppt/notesSlides/notesSlide13.xml" Id="Rbe47f9ee53654c4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e0ee8a371164d18" /><Relationship Type="http://schemas.openxmlformats.org/officeDocument/2006/relationships/image" Target="/ppt/media/image16.png" Id="Rcb10d5855ddd480b" /><Relationship Type="http://schemas.openxmlformats.org/officeDocument/2006/relationships/notesSlide" Target="/ppt/notesSlides/notesSlide14.xml" Id="R411d6ddf144b49ad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6a60aee86cf94a0d" /><Relationship Type="http://schemas.openxmlformats.org/officeDocument/2006/relationships/notesSlide" Target="/ppt/notesSlides/notesSlide15.xml" Id="Rc37dee4d53ae40df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bc9187d5ec84809" /><Relationship Type="http://schemas.openxmlformats.org/officeDocument/2006/relationships/notesSlide" Target="/ppt/notesSlides/notesSlide16.xml" Id="R3ea8bef1bfdd4e3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7c9437e31c434d5a" /><Relationship Type="http://schemas.openxmlformats.org/officeDocument/2006/relationships/notesSlide" Target="/ppt/notesSlides/notesSlide17.xml" Id="R2fc8beb3d6d64b8d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86b4580417447bc" /><Relationship Type="http://schemas.openxmlformats.org/officeDocument/2006/relationships/notesSlide" Target="/ppt/notesSlides/notesSlide18.xml" Id="R5abc32ffc5bc45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957d8cce7a814f7c" /><Relationship Type="http://schemas.openxmlformats.org/officeDocument/2006/relationships/notesSlide" Target="/ppt/notesSlides/notesSlide19.xml" Id="R763b4cae8d3e487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aa580fecab114d6f" /><Relationship Type="http://schemas.openxmlformats.org/officeDocument/2006/relationships/notesSlide" Target="/ppt/notesSlides/notesSlide2.xml" Id="R1760341756d84907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e7959ab29c94f4e" /><Relationship Type="http://schemas.openxmlformats.org/officeDocument/2006/relationships/notesSlide" Target="/ppt/notesSlides/notesSlide20.xml" Id="Rf3a1653744b74a4f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d6b4e6d194c45e0" /><Relationship Type="http://schemas.openxmlformats.org/officeDocument/2006/relationships/notesSlide" Target="/ppt/notesSlides/notesSlide21.xml" Id="Ra73f0e58d507433b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727e724816c3434a" /><Relationship Type="http://schemas.openxmlformats.org/officeDocument/2006/relationships/notesSlide" Target="/ppt/notesSlides/notesSlide22.xml" Id="R7c3f111fe9224d59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e1cf606bd894288" /><Relationship Type="http://schemas.openxmlformats.org/officeDocument/2006/relationships/notesSlide" Target="/ppt/notesSlides/notesSlide23.xml" Id="R087bd0b0b2784c8a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69c2cccb829740d9" /><Relationship Type="http://schemas.openxmlformats.org/officeDocument/2006/relationships/notesSlide" Target="/ppt/notesSlides/notesSlide24.xml" Id="Rec08f8789434405d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0f11c3d5c2e48ad" /><Relationship Type="http://schemas.openxmlformats.org/officeDocument/2006/relationships/notesSlide" Target="/ppt/notesSlides/notesSlide25.xml" Id="R2c80e4d5f50d42d3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e5a3e63e5fc4dbc" /><Relationship Type="http://schemas.openxmlformats.org/officeDocument/2006/relationships/notesSlide" Target="/ppt/notesSlides/notesSlide26.xml" Id="R3391b12fe9774d70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2d28f83d99c242e8" /><Relationship Type="http://schemas.openxmlformats.org/officeDocument/2006/relationships/notesSlide" Target="/ppt/notesSlides/notesSlide27.xml" Id="Rddb1ce0b2b2e4ef5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f32c202925eb42e9" /><Relationship Type="http://schemas.openxmlformats.org/officeDocument/2006/relationships/notesSlide" Target="/ppt/notesSlides/notesSlide28.xml" Id="R9a2f0ddc98c5421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26e2225b7ea4866" /><Relationship Type="http://schemas.openxmlformats.org/officeDocument/2006/relationships/notesSlide" Target="/ppt/notesSlides/notesSlide29.xml" Id="R90b77d3399c54cb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b2b0defcc1404083" /><Relationship Type="http://schemas.openxmlformats.org/officeDocument/2006/relationships/notesSlide" Target="/ppt/notesSlides/notesSlide3.xml" Id="R2ea22dfbdd874662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e990ed8af824504" /><Relationship Type="http://schemas.openxmlformats.org/officeDocument/2006/relationships/notesSlide" Target="/ppt/notesSlides/notesSlide30.xml" Id="Rf8c551a8af5a440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5f7d8cd8bba44529" /><Relationship Type="http://schemas.openxmlformats.org/officeDocument/2006/relationships/notesSlide" Target="/ppt/notesSlides/notesSlide31.xml" Id="R03f75c6ddce1418c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c32ee544f794f1f" /><Relationship Type="http://schemas.openxmlformats.org/officeDocument/2006/relationships/notesSlide" Target="/ppt/notesSlides/notesSlide32.xml" Id="Rebcb4d316a7c4b6d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67767e6677b24c79" /><Relationship Type="http://schemas.openxmlformats.org/officeDocument/2006/relationships/notesSlide" Target="/ppt/notesSlides/notesSlide33.xml" Id="R0db1b0ca40e34266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b9bd5f7249c54cfd" /><Relationship Type="http://schemas.openxmlformats.org/officeDocument/2006/relationships/notesSlide" Target="/ppt/notesSlides/notesSlide34.xml" Id="R5422c3d8c90245aa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b972170dc0b948c5" /><Relationship Type="http://schemas.openxmlformats.org/officeDocument/2006/relationships/notesSlide" Target="/ppt/notesSlides/notesSlide35.xml" Id="Re416387a8b8f463d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4789c567a0444850" /><Relationship Type="http://schemas.openxmlformats.org/officeDocument/2006/relationships/notesSlide" Target="/ppt/notesSlides/notesSlide36.xml" Id="R492de3da2e504fda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da3d9efe005f4d70" /><Relationship Type="http://schemas.openxmlformats.org/officeDocument/2006/relationships/notesSlide" Target="/ppt/notesSlides/notesSlide4.xml" Id="R7e5e07dbfaa842e0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3d981ed2dba4691" /><Relationship Type="http://schemas.openxmlformats.org/officeDocument/2006/relationships/image" Target="/ppt/media/image.png" Id="Rcec2706455dd4d5b" /><Relationship Type="http://schemas.openxmlformats.org/officeDocument/2006/relationships/image" Target="/ppt/media/image2.png" Id="R021cae2c8d48470d" /><Relationship Type="http://schemas.openxmlformats.org/officeDocument/2006/relationships/notesSlide" Target="/ppt/notesSlides/notesSlide5.xml" Id="R3e38337b06844420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ce8212b94c0c45dd" /><Relationship Type="http://schemas.openxmlformats.org/officeDocument/2006/relationships/image" Target="/ppt/media/image3.png" Id="Re14d08c717b240ca" /><Relationship Type="http://schemas.openxmlformats.org/officeDocument/2006/relationships/image" Target="/ppt/media/image4.png" Id="Ref14717757384c7b" /><Relationship Type="http://schemas.openxmlformats.org/officeDocument/2006/relationships/notesSlide" Target="/ppt/notesSlides/notesSlide6.xml" Id="R9ae470265ae04bc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805ce91500f84b01" /><Relationship Type="http://schemas.openxmlformats.org/officeDocument/2006/relationships/image" Target="/ppt/media/image5.png" Id="Ra4d010c2ae684a58" /><Relationship Type="http://schemas.openxmlformats.org/officeDocument/2006/relationships/image" Target="/ppt/media/image6.png" Id="Rca0f2dd40370469b" /><Relationship Type="http://schemas.openxmlformats.org/officeDocument/2006/relationships/image" Target="/ppt/media/image7.png" Id="R812f1495397f4132" /><Relationship Type="http://schemas.openxmlformats.org/officeDocument/2006/relationships/notesSlide" Target="/ppt/notesSlides/notesSlide7.xml" Id="Rc21ace3e845244a8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afa1a5570b6f4fc6" /><Relationship Type="http://schemas.openxmlformats.org/officeDocument/2006/relationships/notesSlide" Target="/ppt/notesSlides/notesSlide8.xml" Id="Rb7bc69826f724b4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3602d8b358e54c25" /><Relationship Type="http://schemas.openxmlformats.org/officeDocument/2006/relationships/notesSlide" Target="/ppt/notesSlides/notesSlide9.xml" Id="R618dc72792f3409e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101B2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A0E90B0-F6A4-467B-8E3B-A03F944835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30480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4A351D6-9B9F-42FD-B1D4-B917FB627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15700" y="0"/>
            <a:ext cx="697230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92322"/>
          </a:solidFill>
          <a:ln xmlns:a="http://schemas.openxmlformats.org/drawingml/2006/main" w="0">
            <a:solidFill>
              <a:srgbClr val="A92322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92CAA93-69BD-4E13-A7EB-899D0818B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15700" y="0"/>
            <a:ext cx="190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5949"/>
          </a:solidFill>
          <a:ln xmlns:a="http://schemas.openxmlformats.org/drawingml/2006/main" w="0">
            <a:solidFill>
              <a:srgbClr val="E85949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9D43B5B-F102-46CB-875C-EB790E2A61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49225" y="30003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CFBF8"/>
          </a:solidFill>
          <a:ln xmlns:a="http://schemas.openxmlformats.org/drawingml/2006/main" w="0">
            <a:solidFill>
              <a:srgbClr val="FCFBF8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1EC71C4-2B89-46D3-A10F-BDC36B0CE6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39875" y="30003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5D8C635-DE7C-4804-9D31-24DFE307B8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30525" y="30003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FCCBFF0E-AB98-4082-9F14-AA6E0A80F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49225" y="439102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E837F74-6092-4A48-BAB0-68C4A4A886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39875" y="439102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B7BC5FA-FB12-413A-B156-D8DC14F70D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30525" y="439102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7376495-80E0-4B74-BAFE-65234C0375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849225" y="57816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E2FB48E-517A-4034-9494-262004E4B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239875" y="57816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E5A01321-0B65-4513-89AD-BC27262BB8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630525" y="5781675"/>
            <a:ext cx="400050" cy="4000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C0366C4-4E41-4908-A1D2-AAD61FFAE6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34900" y="6838950"/>
            <a:ext cx="39624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14" name="cover-motif-label">
            <a:extLst xmlns:a="http://schemas.openxmlformats.org/drawingml/2006/main">
              <a:ext uri="{FF2B5EF4-FFF2-40B4-BE49-F238E27FC236}">
                <a16:creationId xmlns:a16="http://schemas.microsoft.com/office/drawing/2014/main" id="{93E19741-D022-42F6-B368-F1A9D4E03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34900" y="7086600"/>
            <a:ext cx="4476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5BEB7"/>
                </a:solidFill>
                <a:latin typeface="Bahnschrift"/>
                <a:ea typeface="Bahnschrift"/>
                <a:cs typeface="Bahnschrift"/>
              </a:defRPr>
            </a:pPr>
            <a:r>
              <a:t>ODJELJENJE  /  9 VATROGASACA</a:t>
            </a:r>
          </a:p>
        </p:txBody>
      </p:sp>
      <p:sp>
        <p:nvSpPr>
          <p:cNvPr id="15" name="cover-eyebrow">
            <a:extLst xmlns:a="http://schemas.openxmlformats.org/drawingml/2006/main">
              <a:ext uri="{FF2B5EF4-FFF2-40B4-BE49-F238E27FC236}">
                <a16:creationId xmlns:a16="http://schemas.microsoft.com/office/drawing/2014/main" id="{8D958F71-87BC-4549-9A68-D591079640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85800"/>
            <a:ext cx="38290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15A4D"/>
                </a:solidFill>
                <a:latin typeface="Bahnschrift"/>
                <a:ea typeface="Bahnschrift"/>
                <a:cs typeface="Bahnschrift"/>
              </a:defRPr>
            </a:pPr>
            <a:r>
              <a:t>ORGANIZACIJA VATROGASNE SLUŽBE  /  MODUL 2</a:t>
            </a:r>
          </a:p>
        </p:txBody>
      </p:sp>
      <p:sp>
        <p:nvSpPr>
          <p:cNvPr id="16" name="cover-title">
            <a:extLst xmlns:a="http://schemas.openxmlformats.org/drawingml/2006/main">
              <a:ext uri="{FF2B5EF4-FFF2-40B4-BE49-F238E27FC236}">
                <a16:creationId xmlns:a16="http://schemas.microsoft.com/office/drawing/2014/main" id="{7CDF8338-D569-4B96-9611-D7AD928FF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1162050"/>
            <a:ext cx="8953500" cy="2114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73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VATROGASNE</a:t>
            </a:r>
          </a:p>
          <a:p xmlns:a="http://schemas.openxmlformats.org/drawingml/2006/main">
            <a:pPr>
              <a:defRPr sz="73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ODORE</a:t>
            </a:r>
          </a:p>
        </p:txBody>
      </p:sp>
      <p:sp>
        <p:nvSpPr>
          <p:cNvPr id="17" name="cover-second-line">
            <a:extLst xmlns:a="http://schemas.openxmlformats.org/drawingml/2006/main">
              <a:ext uri="{FF2B5EF4-FFF2-40B4-BE49-F238E27FC236}">
                <a16:creationId xmlns:a16="http://schemas.microsoft.com/office/drawing/2014/main" id="{4720E3DE-F492-41D9-9037-82404BB2E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533775"/>
            <a:ext cx="5181600" cy="8286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700" b="1">
                <a:solidFill>
                  <a:srgbClr val="F4C3BC"/>
                </a:solidFill>
                <a:latin typeface="Bahnschrift"/>
                <a:ea typeface="Bahnschrift"/>
                <a:cs typeface="Bahnschrift"/>
              </a:defRPr>
            </a:pPr>
            <a:r>
              <a:t>+ VJEŽBOVNI POSTUPCI I RADNJE</a:t>
            </a:r>
          </a:p>
        </p:txBody>
      </p:sp>
      <p:sp>
        <p:nvSpPr>
          <p:cNvPr id="18" name="cover-promise">
            <a:extLst xmlns:a="http://schemas.openxmlformats.org/drawingml/2006/main">
              <a:ext uri="{FF2B5EF4-FFF2-40B4-BE49-F238E27FC236}">
                <a16:creationId xmlns:a16="http://schemas.microsoft.com/office/drawing/2014/main" id="{D5B85DB4-88D5-4806-8CDB-81182F6A8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619625"/>
            <a:ext cx="5486400" cy="8667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100">
                <a:solidFill>
                  <a:srgbClr val="D7DADC"/>
                </a:solidFill>
                <a:latin typeface="Segoe UI"/>
                <a:ea typeface="Segoe UI"/>
                <a:cs typeface="Segoe UI"/>
              </a:defRPr>
            </a:pPr>
            <a:r>
              <a:t>Osposobljavanje za zvanje vatrogasac</a:t>
            </a:r>
          </a:p>
          <a:p xmlns:a="http://schemas.openxmlformats.org/drawingml/2006/main">
            <a:pPr>
              <a:defRPr sz="2100">
                <a:solidFill>
                  <a:srgbClr val="D7DADC"/>
                </a:solidFill>
                <a:latin typeface="Segoe UI"/>
                <a:ea typeface="Segoe UI"/>
                <a:cs typeface="Segoe UI"/>
              </a:defRPr>
            </a:pPr>
            <a:r>
              <a:t>Prošireni teorijski dio + praktično uvježbavanje</a:t>
            </a:r>
          </a:p>
        </p:txBody>
      </p:sp>
      <p:sp>
        <p:nvSpPr>
          <p:cNvPr id="19" name="cover-meta-left">
            <a:extLst xmlns:a="http://schemas.openxmlformats.org/drawingml/2006/main">
              <a:ext uri="{FF2B5EF4-FFF2-40B4-BE49-F238E27FC236}">
                <a16:creationId xmlns:a16="http://schemas.microsoft.com/office/drawing/2014/main" id="{6C52646A-6C03-45A3-BE71-5A4855677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753100"/>
            <a:ext cx="1209675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AB2B8"/>
                </a:solidFill>
                <a:latin typeface="Segoe UI"/>
                <a:ea typeface="Segoe UI"/>
                <a:cs typeface="Segoe UI"/>
              </a:defRPr>
            </a:pPr>
            <a:r>
              <a:t>NASTAVNI MATERIJAL</a:t>
            </a:r>
          </a:p>
        </p:txBody>
      </p:sp>
      <p:sp>
        <p:nvSpPr>
          <p:cNvPr id="20" name="cover-meta-right">
            <a:extLst xmlns:a="http://schemas.openxmlformats.org/drawingml/2006/main">
              <a:ext uri="{FF2B5EF4-FFF2-40B4-BE49-F238E27FC236}">
                <a16:creationId xmlns:a16="http://schemas.microsoft.com/office/drawing/2014/main" id="{C7F709F5-CBBA-49E9-8CA0-363DEB6990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34575" y="5753100"/>
            <a:ext cx="295275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AB2B8"/>
                </a:solidFill>
                <a:latin typeface="Segoe UI"/>
                <a:ea typeface="Segoe UI"/>
                <a:cs typeface="Segoe UI"/>
              </a:defRPr>
            </a:pPr>
            <a:r>
              <a:t>2026.</a:t>
            </a:r>
          </a:p>
        </p:txBody>
      </p:sp>
    </p:spTree>
    <p:extLst>
      <p:ext uri="{BB962C8B-B14F-4D97-AF65-F5344CB8AC3E}">
        <p14:creationId xmlns:p14="http://schemas.microsoft.com/office/powerpoint/2010/main" val="180505514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8C4A9BD-D4EF-45FB-938F-4C1F40E2F2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724400"/>
            <a:ext cx="5334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anatomy-label-0">
            <a:extLst xmlns:a="http://schemas.openxmlformats.org/drawingml/2006/main">
              <a:ext uri="{FF2B5EF4-FFF2-40B4-BE49-F238E27FC236}">
                <a16:creationId xmlns:a16="http://schemas.microsoft.com/office/drawing/2014/main" id="{C36A27B4-E937-44F7-9B6D-57C6B6617A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4610100"/>
            <a:ext cx="2762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PODLOGA</a:t>
            </a:r>
          </a:p>
        </p:txBody>
      </p:sp>
      <p:sp>
        <p:nvSpPr>
          <p:cNvPr id="3" name="anatomy-copy-0">
            <a:extLst xmlns:a="http://schemas.openxmlformats.org/drawingml/2006/main">
              <a:ext uri="{FF2B5EF4-FFF2-40B4-BE49-F238E27FC236}">
                <a16:creationId xmlns:a16="http://schemas.microsoft.com/office/drawing/2014/main" id="{11956514-1224-402B-9CBB-958EB40656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4991100"/>
            <a:ext cx="59436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Tamno plava navlaka za naramenicu.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9BFEA99-0E7E-4697-9698-B8CD16BFED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600700"/>
            <a:ext cx="5334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5" name="anatomy-label-1">
            <a:extLst xmlns:a="http://schemas.openxmlformats.org/drawingml/2006/main">
              <a:ext uri="{FF2B5EF4-FFF2-40B4-BE49-F238E27FC236}">
                <a16:creationId xmlns:a16="http://schemas.microsoft.com/office/drawing/2014/main" id="{65258FAE-19A2-4920-8147-D5F65A646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5486400"/>
            <a:ext cx="2762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ELEMENT</a:t>
            </a:r>
          </a:p>
        </p:txBody>
      </p:sp>
      <p:sp>
        <p:nvSpPr>
          <p:cNvPr id="6" name="anatomy-copy-1">
            <a:extLst xmlns:a="http://schemas.openxmlformats.org/drawingml/2006/main">
              <a:ext uri="{FF2B5EF4-FFF2-40B4-BE49-F238E27FC236}">
                <a16:creationId xmlns:a16="http://schemas.microsoft.com/office/drawing/2014/main" id="{8D52DE6B-3024-4BF9-8899-252D8D5FA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5867400"/>
            <a:ext cx="59436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Baklja žute boje označava zvanje.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768BFB99-E36A-490D-8903-A357905F75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477000"/>
            <a:ext cx="5334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8" name="anatomy-label-2">
            <a:extLst xmlns:a="http://schemas.openxmlformats.org/drawingml/2006/main">
              <a:ext uri="{FF2B5EF4-FFF2-40B4-BE49-F238E27FC236}">
                <a16:creationId xmlns:a16="http://schemas.microsoft.com/office/drawing/2014/main" id="{9B4562F0-0522-4B2C-B2EA-E2D9C8207C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6362700"/>
            <a:ext cx="2762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NAPREDOVANJE</a:t>
            </a:r>
          </a:p>
        </p:txBody>
      </p:sp>
      <p:sp>
        <p:nvSpPr>
          <p:cNvPr id="9" name="anatomy-copy-2">
            <a:extLst xmlns:a="http://schemas.openxmlformats.org/drawingml/2006/main">
              <a:ext uri="{FF2B5EF4-FFF2-40B4-BE49-F238E27FC236}">
                <a16:creationId xmlns:a16="http://schemas.microsoft.com/office/drawing/2014/main" id="{92F628B0-BE0E-4D35-BEBD-9FB5764E87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6743700"/>
            <a:ext cx="59436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Trake i dodatne baklje razlikuju razinu.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34E37F5-D392-4590-93C4-E3855C5228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353300"/>
            <a:ext cx="5334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8B45"/>
          </a:solidFill>
          <a:ln xmlns:a="http://schemas.openxmlformats.org/drawingml/2006/main" w="0">
            <a:solidFill>
              <a:srgbClr val="B68B45"/>
            </a:solidFill>
            <a:prstDash val="solid"/>
          </a:ln>
        </p:spPr>
      </p:sp>
      <p:sp>
        <p:nvSpPr>
          <p:cNvPr id="11" name="anatomy-label-3">
            <a:extLst xmlns:a="http://schemas.openxmlformats.org/drawingml/2006/main">
              <a:ext uri="{FF2B5EF4-FFF2-40B4-BE49-F238E27FC236}">
                <a16:creationId xmlns:a16="http://schemas.microsoft.com/office/drawing/2014/main" id="{263CF09A-9FE9-480B-A48F-FF2C0D3E9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7239000"/>
            <a:ext cx="2762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BOJA ISPUSA</a:t>
            </a:r>
          </a:p>
        </p:txBody>
      </p:sp>
      <p:sp>
        <p:nvSpPr>
          <p:cNvPr id="12" name="anatomy-copy-3">
            <a:extLst xmlns:a="http://schemas.openxmlformats.org/drawingml/2006/main">
              <a:ext uri="{FF2B5EF4-FFF2-40B4-BE49-F238E27FC236}">
                <a16:creationId xmlns:a16="http://schemas.microsoft.com/office/drawing/2014/main" id="{14111413-9515-430A-9D07-A2894589A2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47850" y="7620000"/>
            <a:ext cx="59436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Crvena, žuta ili zlatna označuje skupinu.</a:t>
            </a:r>
          </a:p>
        </p:txBody>
      </p:sp>
      <p:pic>
        <p:nvPicPr>
          <p:cNvPr id="13" name="anatomy-reference-image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345866ff70404e"/>
          <a:stretch xmlns:a="http://schemas.openxmlformats.org/drawingml/2006/main"/>
        </p:blipFill>
        <p:spPr>
          <a:xfrm xmlns:a="http://schemas.openxmlformats.org/drawingml/2006/main">
            <a:off x="9808603" y="4362450"/>
            <a:ext cx="5376395" cy="4286250"/>
          </a:xfrm>
          <a:prstGeom xmlns:a="http://schemas.openxmlformats.org/drawingml/2006/main" prst="rect">
            <a:avLst/>
          </a:prstGeom>
        </p:spPr>
      </p:pic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C41BE9D-8E5D-453D-AF7A-9A153475F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5" name="eyebrow-10">
            <a:extLst xmlns:a="http://schemas.openxmlformats.org/drawingml/2006/main">
              <a:ext uri="{FF2B5EF4-FFF2-40B4-BE49-F238E27FC236}">
                <a16:creationId xmlns:a16="http://schemas.microsoft.com/office/drawing/2014/main" id="{1BD0B3CD-B1A8-413E-AD99-5744E0EE98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OZNAKE ZVANJA</a:t>
            </a:r>
          </a:p>
        </p:txBody>
      </p:sp>
      <p:sp>
        <p:nvSpPr>
          <p:cNvPr id="16" name="page-10">
            <a:extLst xmlns:a="http://schemas.openxmlformats.org/drawingml/2006/main">
              <a:ext uri="{FF2B5EF4-FFF2-40B4-BE49-F238E27FC236}">
                <a16:creationId xmlns:a16="http://schemas.microsoft.com/office/drawing/2014/main" id="{544FA65C-98B0-4A64-8C99-EB33B090CA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10 / 36</a:t>
            </a:r>
          </a:p>
        </p:txBody>
      </p:sp>
      <p:sp>
        <p:nvSpPr>
          <p:cNvPr id="17" name="title-10">
            <a:extLst xmlns:a="http://schemas.openxmlformats.org/drawingml/2006/main">
              <a:ext uri="{FF2B5EF4-FFF2-40B4-BE49-F238E27FC236}">
                <a16:creationId xmlns:a16="http://schemas.microsoft.com/office/drawing/2014/main" id="{69A5773A-037E-4C06-9945-90E477B1A2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Kako čitamo naramenicu?</a:t>
            </a:r>
          </a:p>
        </p:txBody>
      </p:sp>
      <p:sp>
        <p:nvSpPr>
          <p:cNvPr id="18" name="subtitle-10">
            <a:extLst xmlns:a="http://schemas.openxmlformats.org/drawingml/2006/main">
              <a:ext uri="{FF2B5EF4-FFF2-40B4-BE49-F238E27FC236}">
                <a16:creationId xmlns:a16="http://schemas.microsoft.com/office/drawing/2014/main" id="{CE6191D9-B151-4AF1-B91B-F9669F6AE6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 dobrovoljne vatrogasce osnova oznake je navlaka za naramenicu; izgled se mijenja elementima, trakama i bojom ispusta.</a:t>
            </a:r>
          </a:p>
        </p:txBody>
      </p:sp>
      <p:sp>
        <p:nvSpPr>
          <p:cNvPr id="19" name="rule-10">
            <a:extLst xmlns:a="http://schemas.openxmlformats.org/drawingml/2006/main">
              <a:ext uri="{FF2B5EF4-FFF2-40B4-BE49-F238E27FC236}">
                <a16:creationId xmlns:a16="http://schemas.microsoft.com/office/drawing/2014/main" id="{0FA42ED6-CC71-4D9B-A1AE-435691727E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0" name="anatomy-lead">
            <a:extLst xmlns:a="http://schemas.openxmlformats.org/drawingml/2006/main">
              <a:ext uri="{FF2B5EF4-FFF2-40B4-BE49-F238E27FC236}">
                <a16:creationId xmlns:a16="http://schemas.microsoft.com/office/drawing/2014/main" id="{1FFBAD9F-3A18-45F7-83AB-2A16B5BC6F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951547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Sljedeći slajdovi prikazuju kompletan niz oznaka zvanja dobrovoljnih vatrogasaca.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67C4AAFE-48EC-45BE-89CC-DB74C56C85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2" name="source-10">
            <a:extLst xmlns:a="http://schemas.openxmlformats.org/drawingml/2006/main">
              <a:ext uri="{FF2B5EF4-FFF2-40B4-BE49-F238E27FC236}">
                <a16:creationId xmlns:a16="http://schemas.microsoft.com/office/drawing/2014/main" id="{F9782CCB-87F1-4666-A86C-60FE7388FC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vizuala i opisa: Pravilnik o vatrogasnim zvanjima, NN 21/2026, čl. 20. i Prilog 4.</a:t>
            </a:r>
          </a:p>
        </p:txBody>
      </p:sp>
      <p:sp>
        <p:nvSpPr>
          <p:cNvPr id="23" name="footer-tag-10">
            <a:extLst xmlns:a="http://schemas.openxmlformats.org/drawingml/2006/main">
              <a:ext uri="{FF2B5EF4-FFF2-40B4-BE49-F238E27FC236}">
                <a16:creationId xmlns:a16="http://schemas.microsoft.com/office/drawing/2014/main" id="{9B5EC019-6DC8-43D2-A816-0251F4059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289259448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volunteer-series-a">
            <a:extLst xmlns:a="http://schemas.openxmlformats.org/drawingml/2006/main">
              <a:ext uri="{FF2B5EF4-FFF2-40B4-BE49-F238E27FC236}">
                <a16:creationId xmlns:a16="http://schemas.microsoft.com/office/drawing/2014/main" id="{20023D78-28E1-49BE-A2F7-D6C334E45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324350"/>
            <a:ext cx="4572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01-03  OSNOVNA ZVANJA</a:t>
            </a:r>
          </a:p>
        </p:txBody>
      </p:sp>
      <p:sp>
        <p:nvSpPr>
          <p:cNvPr id="2" name="volunteer-series-b">
            <a:extLst xmlns:a="http://schemas.openxmlformats.org/drawingml/2006/main">
              <a:ext uri="{FF2B5EF4-FFF2-40B4-BE49-F238E27FC236}">
                <a16:creationId xmlns:a16="http://schemas.microsoft.com/office/drawing/2014/main" id="{4E6A8287-F6A5-4697-8E26-997EB1DCC8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4324350"/>
            <a:ext cx="4572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04-06  I. RED I SPECIJALISTI</a:t>
            </a:r>
          </a:p>
        </p:txBody>
      </p:sp>
      <p:sp>
        <p:nvSpPr>
          <p:cNvPr id="3" name="volunteer-series-c">
            <a:extLst xmlns:a="http://schemas.openxmlformats.org/drawingml/2006/main">
              <a:ext uri="{FF2B5EF4-FFF2-40B4-BE49-F238E27FC236}">
                <a16:creationId xmlns:a16="http://schemas.microsoft.com/office/drawing/2014/main" id="{CF63298F-C469-4AA4-96A5-F8FD75E72A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858500" y="4324350"/>
            <a:ext cx="4572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07-09  DOČASNICI</a:t>
            </a:r>
          </a:p>
        </p:txBody>
      </p:sp>
      <p:pic>
        <p:nvPicPr>
          <p:cNvPr id="4" name="volunteer-red-01-03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1a04b203f91447c"/>
          <a:stretch xmlns:a="http://schemas.openxmlformats.org/drawingml/2006/main"/>
        </p:blipFill>
        <p:spPr>
          <a:xfrm xmlns:a="http://schemas.openxmlformats.org/drawingml/2006/main">
            <a:off x="876300" y="4929978"/>
            <a:ext cx="4705350" cy="3751270"/>
          </a:xfrm>
          <a:prstGeom xmlns:a="http://schemas.openxmlformats.org/drawingml/2006/main" prst="rect">
            <a:avLst/>
          </a:prstGeom>
        </p:spPr>
      </p:pic>
      <p:pic>
        <p:nvPicPr>
          <p:cNvPr id="5" name="volunteer-red-04-0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42367e4834f4875"/>
          <a:stretch xmlns:a="http://schemas.openxmlformats.org/drawingml/2006/main"/>
        </p:blipFill>
        <p:spPr>
          <a:xfrm xmlns:a="http://schemas.openxmlformats.org/drawingml/2006/main">
            <a:off x="5772150" y="4898708"/>
            <a:ext cx="4705350" cy="3813810"/>
          </a:xfrm>
          <a:prstGeom xmlns:a="http://schemas.openxmlformats.org/drawingml/2006/main" prst="rect">
            <a:avLst/>
          </a:prstGeom>
        </p:spPr>
      </p:pic>
      <p:pic>
        <p:nvPicPr>
          <p:cNvPr id="6" name="volunteer-red-07-09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fc51b7807fd4ca9"/>
          <a:stretch xmlns:a="http://schemas.openxmlformats.org/drawingml/2006/main"/>
        </p:blipFill>
        <p:spPr>
          <a:xfrm xmlns:a="http://schemas.openxmlformats.org/drawingml/2006/main">
            <a:off x="10668000" y="4888094"/>
            <a:ext cx="4705350" cy="3835037"/>
          </a:xfrm>
          <a:prstGeom xmlns:a="http://schemas.openxmlformats.org/drawingml/2006/main" prst="rect">
            <a:avLst/>
          </a:prstGeom>
        </p:spPr>
      </p:pic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E72E754-C0B2-4CD7-AC1E-B26C93DF8E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8" name="eyebrow-11">
            <a:extLst xmlns:a="http://schemas.openxmlformats.org/drawingml/2006/main">
              <a:ext uri="{FF2B5EF4-FFF2-40B4-BE49-F238E27FC236}">
                <a16:creationId xmlns:a16="http://schemas.microsoft.com/office/drawing/2014/main" id="{2C89F1B6-F942-4529-96DD-CAF751F77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KOMPLETAN POPIS OZNAKA  /  01-09</a:t>
            </a:r>
          </a:p>
        </p:txBody>
      </p:sp>
      <p:sp>
        <p:nvSpPr>
          <p:cNvPr id="9" name="page-11">
            <a:extLst xmlns:a="http://schemas.openxmlformats.org/drawingml/2006/main">
              <a:ext uri="{FF2B5EF4-FFF2-40B4-BE49-F238E27FC236}">
                <a16:creationId xmlns:a16="http://schemas.microsoft.com/office/drawing/2014/main" id="{E29B04B2-699A-4FDD-BF3A-8B6446E918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11 / 36</a:t>
            </a:r>
          </a:p>
        </p:txBody>
      </p:sp>
      <p:sp>
        <p:nvSpPr>
          <p:cNvPr id="10" name="title-11">
            <a:extLst xmlns:a="http://schemas.openxmlformats.org/drawingml/2006/main">
              <a:ext uri="{FF2B5EF4-FFF2-40B4-BE49-F238E27FC236}">
                <a16:creationId xmlns:a16="http://schemas.microsoft.com/office/drawing/2014/main" id="{DD9377FA-A21D-4963-B5F7-8C6B7FE747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Crveni ispust: od vatrogasca do dočasnika</a:t>
            </a:r>
          </a:p>
        </p:txBody>
      </p:sp>
      <p:sp>
        <p:nvSpPr>
          <p:cNvPr id="11" name="subtitle-11">
            <a:extLst xmlns:a="http://schemas.openxmlformats.org/drawingml/2006/main">
              <a:ext uri="{FF2B5EF4-FFF2-40B4-BE49-F238E27FC236}">
                <a16:creationId xmlns:a16="http://schemas.microsoft.com/office/drawing/2014/main" id="{A62C940C-2AAE-4870-8BBC-85CE58F632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U ovoj skupini baklje i crvene trake razlikuju temeljna, specijalistička i dočasnička zvanja.</a:t>
            </a:r>
          </a:p>
        </p:txBody>
      </p:sp>
      <p:sp>
        <p:nvSpPr>
          <p:cNvPr id="12" name="rule-11">
            <a:extLst xmlns:a="http://schemas.openxmlformats.org/drawingml/2006/main">
              <a:ext uri="{FF2B5EF4-FFF2-40B4-BE49-F238E27FC236}">
                <a16:creationId xmlns:a16="http://schemas.microsoft.com/office/drawing/2014/main" id="{779B6FEC-8894-4EA0-A7CE-B732380BB3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3" name="volunteer-red-lead">
            <a:extLst xmlns:a="http://schemas.openxmlformats.org/drawingml/2006/main">
              <a:ext uri="{FF2B5EF4-FFF2-40B4-BE49-F238E27FC236}">
                <a16:creationId xmlns:a16="http://schemas.microsoft.com/office/drawing/2014/main" id="{793486BC-61E7-4B97-A298-0EFDEAF43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627697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Službeni vizualni niz oznaka dobrovoljnih vatrogasaca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5E39D9E-2699-4521-B771-8CEE22E70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5" name="source-11">
            <a:extLst xmlns:a="http://schemas.openxmlformats.org/drawingml/2006/main">
              <a:ext uri="{FF2B5EF4-FFF2-40B4-BE49-F238E27FC236}">
                <a16:creationId xmlns:a16="http://schemas.microsoft.com/office/drawing/2014/main" id="{71E9517A-0CFE-41C0-9CE8-04B6414FED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vizuala: Pravilnik o vatrogasnim zvanjima, NN 21/2026, Prilog 4.</a:t>
            </a:r>
          </a:p>
        </p:txBody>
      </p:sp>
      <p:sp>
        <p:nvSpPr>
          <p:cNvPr id="16" name="footer-tag-11">
            <a:extLst xmlns:a="http://schemas.openxmlformats.org/drawingml/2006/main">
              <a:ext uri="{FF2B5EF4-FFF2-40B4-BE49-F238E27FC236}">
                <a16:creationId xmlns:a16="http://schemas.microsoft.com/office/drawing/2014/main" id="{1E45B7C3-D67C-47FE-9991-E810FFE9B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565138605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officer-series-a">
            <a:extLst xmlns:a="http://schemas.openxmlformats.org/drawingml/2006/main">
              <a:ext uri="{FF2B5EF4-FFF2-40B4-BE49-F238E27FC236}">
                <a16:creationId xmlns:a16="http://schemas.microsoft.com/office/drawing/2014/main" id="{CBB8A4D1-9ACF-4349-9DB4-13B723E35D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4362450"/>
            <a:ext cx="56769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10-12  ČASNICI</a:t>
            </a:r>
          </a:p>
        </p:txBody>
      </p:sp>
      <p:sp>
        <p:nvSpPr>
          <p:cNvPr id="2" name="officer-series-b">
            <a:extLst xmlns:a="http://schemas.openxmlformats.org/drawingml/2006/main">
              <a:ext uri="{FF2B5EF4-FFF2-40B4-BE49-F238E27FC236}">
                <a16:creationId xmlns:a16="http://schemas.microsoft.com/office/drawing/2014/main" id="{98C300D7-C517-42FF-B60D-85903F7D1F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01250" y="4362450"/>
            <a:ext cx="50292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13-14  VIŠI ČASNICI</a:t>
            </a:r>
          </a:p>
        </p:txBody>
      </p:sp>
      <p:pic>
        <p:nvPicPr>
          <p:cNvPr id="3" name="volunteer-officers-10-1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800e5cb5a094d72"/>
          <a:stretch xmlns:a="http://schemas.openxmlformats.org/drawingml/2006/main"/>
        </p:blipFill>
        <p:spPr>
          <a:xfrm xmlns:a="http://schemas.openxmlformats.org/drawingml/2006/main">
            <a:off x="1958340" y="4914900"/>
            <a:ext cx="5227320" cy="3733800"/>
          </a:xfrm>
          <a:prstGeom xmlns:a="http://schemas.openxmlformats.org/drawingml/2006/main" prst="rect">
            <a:avLst/>
          </a:prstGeom>
        </p:spPr>
      </p:pic>
      <p:pic>
        <p:nvPicPr>
          <p:cNvPr id="4" name="volunteer-officers-13-14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e6aa7dd79074196"/>
          <a:stretch xmlns:a="http://schemas.openxmlformats.org/drawingml/2006/main"/>
        </p:blipFill>
        <p:spPr>
          <a:xfrm xmlns:a="http://schemas.openxmlformats.org/drawingml/2006/main">
            <a:off x="9643666" y="4914900"/>
            <a:ext cx="5172869" cy="373380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DD1AB93-382D-4A8D-8523-37E34DEA59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6" name="eyebrow-12">
            <a:extLst xmlns:a="http://schemas.openxmlformats.org/drawingml/2006/main">
              <a:ext uri="{FF2B5EF4-FFF2-40B4-BE49-F238E27FC236}">
                <a16:creationId xmlns:a16="http://schemas.microsoft.com/office/drawing/2014/main" id="{24AAEE67-F1C8-4DA8-A7A8-049E1E5566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KOMPLETAN POPIS OZNAKA  /  10-14</a:t>
            </a:r>
          </a:p>
        </p:txBody>
      </p:sp>
      <p:sp>
        <p:nvSpPr>
          <p:cNvPr id="7" name="page-12">
            <a:extLst xmlns:a="http://schemas.openxmlformats.org/drawingml/2006/main">
              <a:ext uri="{FF2B5EF4-FFF2-40B4-BE49-F238E27FC236}">
                <a16:creationId xmlns:a16="http://schemas.microsoft.com/office/drawing/2014/main" id="{AC12756A-9B71-4F76-BBE1-D3E3C7881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12 / 36</a:t>
            </a:r>
          </a:p>
        </p:txBody>
      </p:sp>
      <p:sp>
        <p:nvSpPr>
          <p:cNvPr id="8" name="title-12">
            <a:extLst xmlns:a="http://schemas.openxmlformats.org/drawingml/2006/main">
              <a:ext uri="{FF2B5EF4-FFF2-40B4-BE49-F238E27FC236}">
                <a16:creationId xmlns:a16="http://schemas.microsoft.com/office/drawing/2014/main" id="{8102FE8C-90E6-4ADD-B88C-7B5F72F210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Žuti ispust: časnička zvanja</a:t>
            </a:r>
          </a:p>
        </p:txBody>
      </p:sp>
      <p:sp>
        <p:nvSpPr>
          <p:cNvPr id="9" name="subtitle-12">
            <a:extLst xmlns:a="http://schemas.openxmlformats.org/drawingml/2006/main">
              <a:ext uri="{FF2B5EF4-FFF2-40B4-BE49-F238E27FC236}">
                <a16:creationId xmlns:a16="http://schemas.microsoft.com/office/drawing/2014/main" id="{8DFBE137-1B73-42F9-B063-D2A4464E8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Žuta boja razdvaja časničku skupinu; viša časnička zvanja uvode vatrogasni znak u pleteru.</a:t>
            </a:r>
          </a:p>
        </p:txBody>
      </p:sp>
      <p:sp>
        <p:nvSpPr>
          <p:cNvPr id="10" name="rule-12">
            <a:extLst xmlns:a="http://schemas.openxmlformats.org/drawingml/2006/main">
              <a:ext uri="{FF2B5EF4-FFF2-40B4-BE49-F238E27FC236}">
                <a16:creationId xmlns:a16="http://schemas.microsoft.com/office/drawing/2014/main" id="{6E3E481F-2566-48B5-84D4-73E8BE2085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officer-lead">
            <a:extLst xmlns:a="http://schemas.openxmlformats.org/drawingml/2006/main">
              <a:ext uri="{FF2B5EF4-FFF2-40B4-BE49-F238E27FC236}">
                <a16:creationId xmlns:a16="http://schemas.microsoft.com/office/drawing/2014/main" id="{D3AFBBB2-8367-4B7D-BFB3-666DEEC66E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077075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Od vatrogasnog časnika do višeg vatrogasnog časnika I. reda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B5B6E067-4E31-4C50-BD97-A27305249B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3" name="source-12">
            <a:extLst xmlns:a="http://schemas.openxmlformats.org/drawingml/2006/main">
              <a:ext uri="{FF2B5EF4-FFF2-40B4-BE49-F238E27FC236}">
                <a16:creationId xmlns:a16="http://schemas.microsoft.com/office/drawing/2014/main" id="{7A81D14D-6538-4B20-B516-ECE9A4F98B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vizuala: Pravilnik o vatrogasnim zvanjima, NN 21/2026, čl. 20. i Prilog 4.</a:t>
            </a:r>
          </a:p>
        </p:txBody>
      </p:sp>
      <p:sp>
        <p:nvSpPr>
          <p:cNvPr id="14" name="footer-tag-12">
            <a:extLst xmlns:a="http://schemas.openxmlformats.org/drawingml/2006/main">
              <a:ext uri="{FF2B5EF4-FFF2-40B4-BE49-F238E27FC236}">
                <a16:creationId xmlns:a16="http://schemas.microsoft.com/office/drawing/2014/main" id="{D8A77BF9-BAC1-4AB8-900C-21D025C02D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756088136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high-series-a">
            <a:extLst xmlns:a="http://schemas.openxmlformats.org/drawingml/2006/main">
              <a:ext uri="{FF2B5EF4-FFF2-40B4-BE49-F238E27FC236}">
                <a16:creationId xmlns:a16="http://schemas.microsoft.com/office/drawing/2014/main" id="{2CEE8A3F-3E5B-4956-9E60-B35B4C6D7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95450" y="4362450"/>
            <a:ext cx="5867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15-16  VISOKI ČASNICI</a:t>
            </a:r>
          </a:p>
        </p:txBody>
      </p:sp>
      <p:sp>
        <p:nvSpPr>
          <p:cNvPr id="2" name="high-series-b">
            <a:extLst xmlns:a="http://schemas.openxmlformats.org/drawingml/2006/main">
              <a:ext uri="{FF2B5EF4-FFF2-40B4-BE49-F238E27FC236}">
                <a16:creationId xmlns:a16="http://schemas.microsoft.com/office/drawing/2014/main" id="{F0D22E8A-C772-4679-B2EA-3FE32158F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91700" y="4362450"/>
            <a:ext cx="5334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POČASNE OZNAKE</a:t>
            </a:r>
          </a:p>
        </p:txBody>
      </p:sp>
      <p:pic>
        <p:nvPicPr>
          <p:cNvPr id="3" name="volunteer-high-15-16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8bc56399fd4772"/>
          <a:stretch xmlns:a="http://schemas.openxmlformats.org/drawingml/2006/main"/>
        </p:blipFill>
        <p:spPr>
          <a:xfrm xmlns:a="http://schemas.openxmlformats.org/drawingml/2006/main">
            <a:off x="2883803" y="4914900"/>
            <a:ext cx="2995394" cy="3752850"/>
          </a:xfrm>
          <a:prstGeom xmlns:a="http://schemas.openxmlformats.org/drawingml/2006/main" prst="rect">
            <a:avLst/>
          </a:prstGeom>
        </p:spPr>
      </p:pic>
      <p:pic>
        <p:nvPicPr>
          <p:cNvPr id="4" name="volunteer-honorary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3854e4a36574b0a"/>
          <a:stretch xmlns:a="http://schemas.openxmlformats.org/drawingml/2006/main"/>
        </p:blipFill>
        <p:spPr>
          <a:xfrm xmlns:a="http://schemas.openxmlformats.org/drawingml/2006/main">
            <a:off x="10780609" y="4914900"/>
            <a:ext cx="3051383" cy="3752850"/>
          </a:xfrm>
          <a:prstGeom xmlns:a="http://schemas.openxmlformats.org/drawingml/2006/main" prst="rect">
            <a:avLst/>
          </a:prstGeom>
        </p:spPr>
      </p:pic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20895B33-49E0-45ED-BDEF-71865941B1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6" name="eyebrow-13">
            <a:extLst xmlns:a="http://schemas.openxmlformats.org/drawingml/2006/main">
              <a:ext uri="{FF2B5EF4-FFF2-40B4-BE49-F238E27FC236}">
                <a16:creationId xmlns:a16="http://schemas.microsoft.com/office/drawing/2014/main" id="{3DE240B2-A095-46F3-B377-2469C32E23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KOMPLETAN POPIS OZNAKA  /  15-16 + POČASNE</a:t>
            </a:r>
          </a:p>
        </p:txBody>
      </p:sp>
      <p:sp>
        <p:nvSpPr>
          <p:cNvPr id="7" name="page-13">
            <a:extLst xmlns:a="http://schemas.openxmlformats.org/drawingml/2006/main">
              <a:ext uri="{FF2B5EF4-FFF2-40B4-BE49-F238E27FC236}">
                <a16:creationId xmlns:a16="http://schemas.microsoft.com/office/drawing/2014/main" id="{A2B94F57-976E-491F-B9C3-9ACE07ED8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13 / 36</a:t>
            </a:r>
          </a:p>
        </p:txBody>
      </p:sp>
      <p:sp>
        <p:nvSpPr>
          <p:cNvPr id="8" name="title-13">
            <a:extLst xmlns:a="http://schemas.openxmlformats.org/drawingml/2006/main">
              <a:ext uri="{FF2B5EF4-FFF2-40B4-BE49-F238E27FC236}">
                <a16:creationId xmlns:a16="http://schemas.microsoft.com/office/drawing/2014/main" id="{AA0EF8EE-8AB1-4E10-B11F-C2EACB985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Zlatni ispust: najviša i počasna zvanja</a:t>
            </a:r>
          </a:p>
        </p:txBody>
      </p:sp>
      <p:sp>
        <p:nvSpPr>
          <p:cNvPr id="9" name="subtitle-13">
            <a:extLst xmlns:a="http://schemas.openxmlformats.org/drawingml/2006/main">
              <a:ext uri="{FF2B5EF4-FFF2-40B4-BE49-F238E27FC236}">
                <a16:creationId xmlns:a16="http://schemas.microsoft.com/office/drawing/2014/main" id="{020C4529-10C3-4F4C-B573-6FCA4D94A8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Redovni niz završava zvanjem visoki vatrogasni časnik I. reda; počasne oznake propisane su dodatno.</a:t>
            </a:r>
          </a:p>
        </p:txBody>
      </p:sp>
      <p:sp>
        <p:nvSpPr>
          <p:cNvPr id="10" name="rule-13">
            <a:extLst xmlns:a="http://schemas.openxmlformats.org/drawingml/2006/main">
              <a:ext uri="{FF2B5EF4-FFF2-40B4-BE49-F238E27FC236}">
                <a16:creationId xmlns:a16="http://schemas.microsoft.com/office/drawing/2014/main" id="{BE055EFD-C382-40D7-A3FB-60DF8898A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high-lead">
            <a:extLst xmlns:a="http://schemas.openxmlformats.org/drawingml/2006/main">
              <a:ext uri="{FF2B5EF4-FFF2-40B4-BE49-F238E27FC236}">
                <a16:creationId xmlns:a16="http://schemas.microsoft.com/office/drawing/2014/main" id="{7FF17F85-BB63-4862-B9AD-B79E820C6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962025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Visoki časnici koriste zlatni znak u pleteru; počasne oznake nemaju numerirani red.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3DF3740-B071-4FDC-BF7B-901B5EE39F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3" name="source-13">
            <a:extLst xmlns:a="http://schemas.openxmlformats.org/drawingml/2006/main">
              <a:ext uri="{FF2B5EF4-FFF2-40B4-BE49-F238E27FC236}">
                <a16:creationId xmlns:a16="http://schemas.microsoft.com/office/drawing/2014/main" id="{E6726320-9E4B-4FA9-B1BC-D9AC88D8CF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vizuala: Pravilnik o vatrogasnim zvanjima, NN 21/2026, čl. 20. st. 3.-4. i Prilog 4.</a:t>
            </a:r>
          </a:p>
        </p:txBody>
      </p:sp>
      <p:sp>
        <p:nvSpPr>
          <p:cNvPr id="14" name="footer-tag-13">
            <a:extLst xmlns:a="http://schemas.openxmlformats.org/drawingml/2006/main">
              <a:ext uri="{FF2B5EF4-FFF2-40B4-BE49-F238E27FC236}">
                <a16:creationId xmlns:a16="http://schemas.microsoft.com/office/drawing/2014/main" id="{8BCE69B0-AE85-4E4A-884A-2C7414B5C1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2098633616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youth-trainee-insignia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b10d5855ddd480b"/>
          <a:stretch xmlns:a="http://schemas.openxmlformats.org/drawingml/2006/main"/>
        </p:blipFill>
        <p:spPr>
          <a:xfrm xmlns:a="http://schemas.openxmlformats.org/drawingml/2006/main">
            <a:off x="2224286" y="4686300"/>
            <a:ext cx="4523977" cy="38290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565D33B-544B-44E4-A56E-9E6F1E6F42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4819650"/>
            <a:ext cx="58864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3" name="youth-label">
            <a:extLst xmlns:a="http://schemas.openxmlformats.org/drawingml/2006/main">
              <a:ext uri="{FF2B5EF4-FFF2-40B4-BE49-F238E27FC236}">
                <a16:creationId xmlns:a16="http://schemas.microsoft.com/office/drawing/2014/main" id="{4BB0D15A-FF88-43C5-A7A0-9D570EED26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5238750"/>
            <a:ext cx="59817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PRIPADNIK VATROGASNE MLADEŽI</a:t>
            </a:r>
          </a:p>
        </p:txBody>
      </p:sp>
      <p:sp>
        <p:nvSpPr>
          <p:cNvPr id="4" name="youth-copy">
            <a:extLst xmlns:a="http://schemas.openxmlformats.org/drawingml/2006/main">
              <a:ext uri="{FF2B5EF4-FFF2-40B4-BE49-F238E27FC236}">
                <a16:creationId xmlns:a16="http://schemas.microsoft.com/office/drawing/2014/main" id="{EFB220DE-C7BB-4DC6-83C1-F9D924BF7B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5734050"/>
            <a:ext cx="598170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Jedna bijela traka i jedna baklja.</a:t>
            </a:r>
          </a:p>
        </p:txBody>
      </p:sp>
      <p:sp>
        <p:nvSpPr>
          <p:cNvPr id="5" name="trainee-label">
            <a:extLst xmlns:a="http://schemas.openxmlformats.org/drawingml/2006/main">
              <a:ext uri="{FF2B5EF4-FFF2-40B4-BE49-F238E27FC236}">
                <a16:creationId xmlns:a16="http://schemas.microsoft.com/office/drawing/2014/main" id="{A098C140-490C-42E6-9C35-1A000CFCA0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6762750"/>
            <a:ext cx="59817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VATROGASNI VJEŽBENIK</a:t>
            </a:r>
          </a:p>
        </p:txBody>
      </p:sp>
      <p:sp>
        <p:nvSpPr>
          <p:cNvPr id="6" name="trainee-copy">
            <a:extLst xmlns:a="http://schemas.openxmlformats.org/drawingml/2006/main">
              <a:ext uri="{FF2B5EF4-FFF2-40B4-BE49-F238E27FC236}">
                <a16:creationId xmlns:a16="http://schemas.microsoft.com/office/drawing/2014/main" id="{4FD9ABB5-91C2-4C51-B4C4-2C1F24030A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0" y="7258050"/>
            <a:ext cx="598170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Dvije bijele trake i jedna baklja.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6F887022-EA9F-41D4-A0BA-29C5E2F2A1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8" name="eyebrow-14">
            <a:extLst xmlns:a="http://schemas.openxmlformats.org/drawingml/2006/main">
              <a:ext uri="{FF2B5EF4-FFF2-40B4-BE49-F238E27FC236}">
                <a16:creationId xmlns:a16="http://schemas.microsoft.com/office/drawing/2014/main" id="{3F348070-2FBB-48D4-8C0B-489F9FDB9C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POVEZANE OZNAKE</a:t>
            </a:r>
          </a:p>
        </p:txBody>
      </p:sp>
      <p:sp>
        <p:nvSpPr>
          <p:cNvPr id="9" name="page-14">
            <a:extLst xmlns:a="http://schemas.openxmlformats.org/drawingml/2006/main">
              <a:ext uri="{FF2B5EF4-FFF2-40B4-BE49-F238E27FC236}">
                <a16:creationId xmlns:a16="http://schemas.microsoft.com/office/drawing/2014/main" id="{BFC1AF44-17EA-482D-9249-39CE35793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14 / 36</a:t>
            </a:r>
          </a:p>
        </p:txBody>
      </p:sp>
      <p:sp>
        <p:nvSpPr>
          <p:cNvPr id="10" name="title-14">
            <a:extLst xmlns:a="http://schemas.openxmlformats.org/drawingml/2006/main">
              <a:ext uri="{FF2B5EF4-FFF2-40B4-BE49-F238E27FC236}">
                <a16:creationId xmlns:a16="http://schemas.microsoft.com/office/drawing/2014/main" id="{2C7C6A29-5947-462A-8CFF-C0579663F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Mladež i vježbenik: povezane oznake</a:t>
            </a:r>
          </a:p>
        </p:txBody>
      </p:sp>
      <p:sp>
        <p:nvSpPr>
          <p:cNvPr id="11" name="subtitle-14">
            <a:extLst xmlns:a="http://schemas.openxmlformats.org/drawingml/2006/main">
              <a:ext uri="{FF2B5EF4-FFF2-40B4-BE49-F238E27FC236}">
                <a16:creationId xmlns:a16="http://schemas.microsoft.com/office/drawing/2014/main" id="{53DEAE6D-555C-4B67-B9DA-631DF0EB6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Pravilnik prikazuje njihove oznake uz sustav dobrovoljnog vatrogastva, ali one ne pripadaju nizu zvanja 01-16.</a:t>
            </a:r>
          </a:p>
        </p:txBody>
      </p:sp>
      <p:sp>
        <p:nvSpPr>
          <p:cNvPr id="12" name="rule-14">
            <a:extLst xmlns:a="http://schemas.openxmlformats.org/drawingml/2006/main">
              <a:ext uri="{FF2B5EF4-FFF2-40B4-BE49-F238E27FC236}">
                <a16:creationId xmlns:a16="http://schemas.microsoft.com/office/drawing/2014/main" id="{CB7DC875-11F5-4B1E-875E-45A5D5565F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3" name="youth-trainee-lead">
            <a:extLst xmlns:a="http://schemas.openxmlformats.org/drawingml/2006/main">
              <a:ext uri="{FF2B5EF4-FFF2-40B4-BE49-F238E27FC236}">
                <a16:creationId xmlns:a16="http://schemas.microsoft.com/office/drawing/2014/main" id="{9C0098B9-E18D-4EB0-B3A1-75E3F5E4D3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89622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Razlikujemo oznaku pripadnosti skupini od oznake stečenog zvanja.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E8337471-EA48-438E-B9B5-64EB050EBE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5" name="source-14">
            <a:extLst xmlns:a="http://schemas.openxmlformats.org/drawingml/2006/main">
              <a:ext uri="{FF2B5EF4-FFF2-40B4-BE49-F238E27FC236}">
                <a16:creationId xmlns:a16="http://schemas.microsoft.com/office/drawing/2014/main" id="{C117464A-EDA7-4C39-BBD8-48067669A2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vizuala i opisa: Pravilnik o vatrogasnim zvanjima, NN 21/2026, čl. 24. i Prilog 4.</a:t>
            </a:r>
          </a:p>
        </p:txBody>
      </p:sp>
      <p:sp>
        <p:nvSpPr>
          <p:cNvPr id="16" name="footer-tag-14">
            <a:extLst xmlns:a="http://schemas.openxmlformats.org/drawingml/2006/main">
              <a:ext uri="{FF2B5EF4-FFF2-40B4-BE49-F238E27FC236}">
                <a16:creationId xmlns:a16="http://schemas.microsoft.com/office/drawing/2014/main" id="{91D12020-8888-4272-805A-948C4F7F6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624226794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17CB360-1CF1-4594-83D9-B956A86D3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667250"/>
            <a:ext cx="43815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73D394E-36C7-4FDA-85EF-2DA80402A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667250"/>
            <a:ext cx="43815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8B45"/>
          </a:solidFill>
          <a:ln xmlns:a="http://schemas.openxmlformats.org/drawingml/2006/main" w="0">
            <a:solidFill>
              <a:srgbClr val="B68B45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C252773-30DB-4F32-BD40-03FF3F81F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15700" y="4667250"/>
            <a:ext cx="39243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4" name="full-list-head-a">
            <a:extLst xmlns:a="http://schemas.openxmlformats.org/drawingml/2006/main">
              <a:ext uri="{FF2B5EF4-FFF2-40B4-BE49-F238E27FC236}">
                <a16:creationId xmlns:a16="http://schemas.microsoft.com/office/drawing/2014/main" id="{70E2E1E1-0084-4172-B25C-71B6C314E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953000"/>
            <a:ext cx="4476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REDOVNA ZVANJA  /  01-09</a:t>
            </a:r>
          </a:p>
        </p:txBody>
      </p:sp>
      <p:sp>
        <p:nvSpPr>
          <p:cNvPr id="5" name="full-list-a">
            <a:extLst xmlns:a="http://schemas.openxmlformats.org/drawingml/2006/main">
              <a:ext uri="{FF2B5EF4-FFF2-40B4-BE49-F238E27FC236}">
                <a16:creationId xmlns:a16="http://schemas.microsoft.com/office/drawing/2014/main" id="{83780494-EB6E-41A2-92A5-311C8C87B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543550"/>
            <a:ext cx="4762500" cy="3009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01  Vatrogasac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02  Stariji vatrogasac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03  Vatrogasac specijalist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04  Vatrogasac I. reda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05  Stariji vatrogasac I. reda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06  Vatrogasac I. reda specijalist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07  Vatrogasni dočasnik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08  Stariji vatrogasni dočasnik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09  Vatrogasni dočasnik I. reda</a:t>
            </a:r>
          </a:p>
        </p:txBody>
      </p:sp>
      <p:sp>
        <p:nvSpPr>
          <p:cNvPr id="6" name="full-list-head-b">
            <a:extLst xmlns:a="http://schemas.openxmlformats.org/drawingml/2006/main">
              <a:ext uri="{FF2B5EF4-FFF2-40B4-BE49-F238E27FC236}">
                <a16:creationId xmlns:a16="http://schemas.microsoft.com/office/drawing/2014/main" id="{BFE300E7-440A-48FD-A324-5F801C6922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4953000"/>
            <a:ext cx="4476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REDOVNA ZVANJA  /  10-16</a:t>
            </a:r>
          </a:p>
        </p:txBody>
      </p:sp>
      <p:sp>
        <p:nvSpPr>
          <p:cNvPr id="7" name="full-list-b">
            <a:extLst xmlns:a="http://schemas.openxmlformats.org/drawingml/2006/main">
              <a:ext uri="{FF2B5EF4-FFF2-40B4-BE49-F238E27FC236}">
                <a16:creationId xmlns:a16="http://schemas.microsoft.com/office/drawing/2014/main" id="{E29A29E8-51FA-410B-AE13-047613B23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91250" y="5543550"/>
            <a:ext cx="4762500" cy="24003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10  Vatrogasni 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11  Stariji vatrogasni 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12  Vatrogasni časnik I. reda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13  Viši vatrogasni 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14  Viši vatrogasni časnik I. reda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15  Visoki vatrogasni 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16  Visoki vatrogasni časnik I. reda</a:t>
            </a:r>
          </a:p>
        </p:txBody>
      </p:sp>
      <p:sp>
        <p:nvSpPr>
          <p:cNvPr id="8" name="full-list-head-c">
            <a:extLst xmlns:a="http://schemas.openxmlformats.org/drawingml/2006/main">
              <a:ext uri="{FF2B5EF4-FFF2-40B4-BE49-F238E27FC236}">
                <a16:creationId xmlns:a16="http://schemas.microsoft.com/office/drawing/2014/main" id="{9FAA6751-DAEB-46C9-8AAD-12B07451C4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15700" y="4953000"/>
            <a:ext cx="4000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POSEBNO I POVEZANO</a:t>
            </a:r>
          </a:p>
        </p:txBody>
      </p:sp>
      <p:sp>
        <p:nvSpPr>
          <p:cNvPr id="9" name="full-list-c">
            <a:extLst xmlns:a="http://schemas.openxmlformats.org/drawingml/2006/main">
              <a:ext uri="{FF2B5EF4-FFF2-40B4-BE49-F238E27FC236}">
                <a16:creationId xmlns:a16="http://schemas.microsoft.com/office/drawing/2014/main" id="{59F154AD-2EF5-43ED-BBFB-15D830FA52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15700" y="5543550"/>
            <a:ext cx="4324350" cy="20574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Počasni vatrogasni 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Počasni viši vatrogasni časnik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/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Povezane oznake: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Pripadnik vatrogasne mladeži</a:t>
            </a:r>
          </a:p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Vatrogasni vježbenik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4DCB32B-5983-4BD5-919C-34E1FF95C3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eyebrow-15">
            <a:extLst xmlns:a="http://schemas.openxmlformats.org/drawingml/2006/main">
              <a:ext uri="{FF2B5EF4-FFF2-40B4-BE49-F238E27FC236}">
                <a16:creationId xmlns:a16="http://schemas.microsoft.com/office/drawing/2014/main" id="{2A58992C-1856-4AE5-B9D2-1B7A35AE41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POPIS ZA PONAVLJANJE</a:t>
            </a:r>
          </a:p>
        </p:txBody>
      </p:sp>
      <p:sp>
        <p:nvSpPr>
          <p:cNvPr id="12" name="page-15">
            <a:extLst xmlns:a="http://schemas.openxmlformats.org/drawingml/2006/main">
              <a:ext uri="{FF2B5EF4-FFF2-40B4-BE49-F238E27FC236}">
                <a16:creationId xmlns:a16="http://schemas.microsoft.com/office/drawing/2014/main" id="{4D97F528-6F7B-4825-92C9-439FA4B53F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15 / 36</a:t>
            </a:r>
          </a:p>
        </p:txBody>
      </p:sp>
      <p:sp>
        <p:nvSpPr>
          <p:cNvPr id="13" name="title-15">
            <a:extLst xmlns:a="http://schemas.openxmlformats.org/drawingml/2006/main">
              <a:ext uri="{FF2B5EF4-FFF2-40B4-BE49-F238E27FC236}">
                <a16:creationId xmlns:a16="http://schemas.microsoft.com/office/drawing/2014/main" id="{61B2196B-3894-41A3-9ECA-0564C346E7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Sva zvanja na jednom mjestu</a:t>
            </a:r>
          </a:p>
        </p:txBody>
      </p:sp>
      <p:sp>
        <p:nvSpPr>
          <p:cNvPr id="14" name="subtitle-15">
            <a:extLst xmlns:a="http://schemas.openxmlformats.org/drawingml/2006/main">
              <a:ext uri="{FF2B5EF4-FFF2-40B4-BE49-F238E27FC236}">
                <a16:creationId xmlns:a16="http://schemas.microsoft.com/office/drawing/2014/main" id="{DB3DF6CC-E305-4802-A2EF-6161914956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 predmetnu skupinu prikazan je potpuni sustav oznaka zvanja dobrovoljnih vatrogasaca.</a:t>
            </a:r>
          </a:p>
        </p:txBody>
      </p:sp>
      <p:sp>
        <p:nvSpPr>
          <p:cNvPr id="15" name="rule-15">
            <a:extLst xmlns:a="http://schemas.openxmlformats.org/drawingml/2006/main">
              <a:ext uri="{FF2B5EF4-FFF2-40B4-BE49-F238E27FC236}">
                <a16:creationId xmlns:a16="http://schemas.microsoft.com/office/drawing/2014/main" id="{4262EFCD-A67E-4868-AB40-C47EF2D251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6" name="full-list-lead">
            <a:extLst xmlns:a="http://schemas.openxmlformats.org/drawingml/2006/main">
              <a:ext uri="{FF2B5EF4-FFF2-40B4-BE49-F238E27FC236}">
                <a16:creationId xmlns:a16="http://schemas.microsoft.com/office/drawing/2014/main" id="{C5DB8E99-AF0A-4F4A-B9DD-594A3CC1B8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469582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16 redovnih zvanja  +  2 počasne oznake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C4C184F-C7A4-4DB4-A8A3-193121EEC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8" name="source-15">
            <a:extLst xmlns:a="http://schemas.openxmlformats.org/drawingml/2006/main">
              <a:ext uri="{FF2B5EF4-FFF2-40B4-BE49-F238E27FC236}">
                <a16:creationId xmlns:a16="http://schemas.microsoft.com/office/drawing/2014/main" id="{E9309571-9A82-4E02-81C2-74C50F5820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Pravilnik o vatrogasnim zvanjima, NN 21/2026, čl. 20. i 24.; Prilog 4.</a:t>
            </a:r>
          </a:p>
        </p:txBody>
      </p:sp>
      <p:sp>
        <p:nvSpPr>
          <p:cNvPr id="19" name="footer-tag-15">
            <a:extLst xmlns:a="http://schemas.openxmlformats.org/drawingml/2006/main">
              <a:ext uri="{FF2B5EF4-FFF2-40B4-BE49-F238E27FC236}">
                <a16:creationId xmlns:a16="http://schemas.microsoft.com/office/drawing/2014/main" id="{0B35B236-803F-4247-B7E0-B6F764A2F7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652824438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7252B89-1219-4C77-A856-DDA9EFF00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4657725"/>
            <a:ext cx="476250" cy="476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scenario-letter-0">
            <a:extLst xmlns:a="http://schemas.openxmlformats.org/drawingml/2006/main">
              <a:ext uri="{FF2B5EF4-FFF2-40B4-BE49-F238E27FC236}">
                <a16:creationId xmlns:a16="http://schemas.microsoft.com/office/drawing/2014/main" id="{8C54FE85-2DEC-4C34-8ACE-8B0E946E8C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4724400"/>
            <a:ext cx="2667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875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A</a:t>
            </a:r>
          </a:p>
        </p:txBody>
      </p:sp>
      <p:sp>
        <p:nvSpPr>
          <p:cNvPr id="3" name="scenario-question-0">
            <a:extLst xmlns:a="http://schemas.openxmlformats.org/drawingml/2006/main">
              <a:ext uri="{FF2B5EF4-FFF2-40B4-BE49-F238E27FC236}">
                <a16:creationId xmlns:a16="http://schemas.microsoft.com/office/drawing/2014/main" id="{9097A86D-482C-431C-BF4A-2B77CC4F0F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43100" y="4667250"/>
            <a:ext cx="6858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Smotra i uručenje priznanja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A4119D5-E272-4F1E-B075-F6AC8233FB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91600" y="4933950"/>
            <a:ext cx="1828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5" name="scenario-answer-0">
            <a:extLst xmlns:a="http://schemas.openxmlformats.org/drawingml/2006/main">
              <a:ext uri="{FF2B5EF4-FFF2-40B4-BE49-F238E27FC236}">
                <a16:creationId xmlns:a16="http://schemas.microsoft.com/office/drawing/2014/main" id="{EC8246E7-55D0-4E9F-9256-64E4D8C093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20450" y="4667250"/>
            <a:ext cx="443865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Svečana odora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EBF686E-F74B-4BF4-B29A-E447255B78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5800725"/>
            <a:ext cx="476250" cy="476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scenario-letter-1">
            <a:extLst xmlns:a="http://schemas.openxmlformats.org/drawingml/2006/main">
              <a:ext uri="{FF2B5EF4-FFF2-40B4-BE49-F238E27FC236}">
                <a16:creationId xmlns:a16="http://schemas.microsoft.com/office/drawing/2014/main" id="{4A18DBB7-A933-4CD0-B3D4-D36344AC3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867400"/>
            <a:ext cx="2667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875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B</a:t>
            </a:r>
          </a:p>
        </p:txBody>
      </p:sp>
      <p:sp>
        <p:nvSpPr>
          <p:cNvPr id="8" name="scenario-question-1">
            <a:extLst xmlns:a="http://schemas.openxmlformats.org/drawingml/2006/main">
              <a:ext uri="{FF2B5EF4-FFF2-40B4-BE49-F238E27FC236}">
                <a16:creationId xmlns:a16="http://schemas.microsoft.com/office/drawing/2014/main" id="{5BD6EC00-90BE-4995-8F17-828F074CCA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43100" y="5810250"/>
            <a:ext cx="6858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Obuka postrojavanja u domu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11316DE2-5FB3-4184-ADB2-B0471D2F6A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91600" y="6076950"/>
            <a:ext cx="1828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0" name="scenario-answer-1">
            <a:extLst xmlns:a="http://schemas.openxmlformats.org/drawingml/2006/main">
              <a:ext uri="{FF2B5EF4-FFF2-40B4-BE49-F238E27FC236}">
                <a16:creationId xmlns:a16="http://schemas.microsoft.com/office/drawing/2014/main" id="{316CC215-49AC-4A34-8B0F-E12E3A1F7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20450" y="5810250"/>
            <a:ext cx="443865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Radna odora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499E231-BC74-48ED-8118-7C9F89E6D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6943725"/>
            <a:ext cx="476250" cy="4762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2" name="scenario-letter-2">
            <a:extLst xmlns:a="http://schemas.openxmlformats.org/drawingml/2006/main">
              <a:ext uri="{FF2B5EF4-FFF2-40B4-BE49-F238E27FC236}">
                <a16:creationId xmlns:a16="http://schemas.microsoft.com/office/drawing/2014/main" id="{2347B5FB-D4A8-4360-8826-8CFB8C55A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7010400"/>
            <a:ext cx="2667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875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C</a:t>
            </a:r>
          </a:p>
        </p:txBody>
      </p:sp>
      <p:sp>
        <p:nvSpPr>
          <p:cNvPr id="13" name="scenario-question-2">
            <a:extLst xmlns:a="http://schemas.openxmlformats.org/drawingml/2006/main">
              <a:ext uri="{FF2B5EF4-FFF2-40B4-BE49-F238E27FC236}">
                <a16:creationId xmlns:a16="http://schemas.microsoft.com/office/drawing/2014/main" id="{AB2DC8C4-31BA-41C2-AECF-4544D8F1C8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43100" y="6953250"/>
            <a:ext cx="6858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Ulazak u zadimljeni objekt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CEB0231E-B510-4871-BBE3-033463888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991600" y="7219950"/>
            <a:ext cx="1828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5" name="scenario-answer-2">
            <a:extLst xmlns:a="http://schemas.openxmlformats.org/drawingml/2006/main">
              <a:ext uri="{FF2B5EF4-FFF2-40B4-BE49-F238E27FC236}">
                <a16:creationId xmlns:a16="http://schemas.microsoft.com/office/drawing/2014/main" id="{0CE68F83-70F0-4501-9A42-606E407736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20450" y="6953250"/>
            <a:ext cx="443865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Osobna zaštitna odora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0A8D6E43-B58C-4483-9186-97B9BECB3F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7" name="eyebrow-16">
            <a:extLst xmlns:a="http://schemas.openxmlformats.org/drawingml/2006/main">
              <a:ext uri="{FF2B5EF4-FFF2-40B4-BE49-F238E27FC236}">
                <a16:creationId xmlns:a16="http://schemas.microsoft.com/office/drawing/2014/main" id="{8C241638-3A61-4E73-A857-33E0A17BE7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BRZA PROVJERA</a:t>
            </a:r>
          </a:p>
        </p:txBody>
      </p:sp>
      <p:sp>
        <p:nvSpPr>
          <p:cNvPr id="18" name="page-16">
            <a:extLst xmlns:a="http://schemas.openxmlformats.org/drawingml/2006/main">
              <a:ext uri="{FF2B5EF4-FFF2-40B4-BE49-F238E27FC236}">
                <a16:creationId xmlns:a16="http://schemas.microsoft.com/office/drawing/2014/main" id="{C9F62651-09A4-497A-88C5-777CE2DA3E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16 / 36</a:t>
            </a:r>
          </a:p>
        </p:txBody>
      </p:sp>
      <p:sp>
        <p:nvSpPr>
          <p:cNvPr id="19" name="title-16">
            <a:extLst xmlns:a="http://schemas.openxmlformats.org/drawingml/2006/main">
              <a:ext uri="{FF2B5EF4-FFF2-40B4-BE49-F238E27FC236}">
                <a16:creationId xmlns:a16="http://schemas.microsoft.com/office/drawing/2014/main" id="{D7451F38-0D2E-462F-BD3C-6E78DB035E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Koju odoru birate?</a:t>
            </a:r>
          </a:p>
        </p:txBody>
      </p:sp>
      <p:sp>
        <p:nvSpPr>
          <p:cNvPr id="20" name="subtitle-16">
            <a:extLst xmlns:a="http://schemas.openxmlformats.org/drawingml/2006/main">
              <a:ext uri="{FF2B5EF4-FFF2-40B4-BE49-F238E27FC236}">
                <a16:creationId xmlns:a16="http://schemas.microsoft.com/office/drawing/2014/main" id="{12715864-9699-4FC4-BAAB-577E111EC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Polaznici najprije odgovaraju, zatim obrazlažu izbor jednom rečenicom: namjena + rizik.</a:t>
            </a:r>
          </a:p>
        </p:txBody>
      </p:sp>
      <p:sp>
        <p:nvSpPr>
          <p:cNvPr id="21" name="rule-16">
            <a:extLst xmlns:a="http://schemas.openxmlformats.org/drawingml/2006/main">
              <a:ext uri="{FF2B5EF4-FFF2-40B4-BE49-F238E27FC236}">
                <a16:creationId xmlns:a16="http://schemas.microsoft.com/office/drawing/2014/main" id="{F4E1A087-5D8B-4B10-8078-6107531D7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2" name="uniform-check-prompt">
            <a:extLst xmlns:a="http://schemas.openxmlformats.org/drawingml/2006/main">
              <a:ext uri="{FF2B5EF4-FFF2-40B4-BE49-F238E27FC236}">
                <a16:creationId xmlns:a16="http://schemas.microsoft.com/office/drawing/2014/main" id="{714308F3-1F74-4B78-B094-08D45575D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882015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Pitanje za skupinu: smije li oznaka zvanja biti na strukturnoj zaštitnoj odori?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36AF57A8-CCCD-41FB-80D3-9441E1611B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4" name="source-16">
            <a:extLst xmlns:a="http://schemas.openxmlformats.org/drawingml/2006/main">
              <a:ext uri="{FF2B5EF4-FFF2-40B4-BE49-F238E27FC236}">
                <a16:creationId xmlns:a16="http://schemas.microsoft.com/office/drawing/2014/main" id="{0A684238-2C74-4215-B6BA-A86E4A730A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2011.; NN 21/2026, čl. 3.</a:t>
            </a:r>
          </a:p>
        </p:txBody>
      </p:sp>
      <p:sp>
        <p:nvSpPr>
          <p:cNvPr id="25" name="footer-tag-16">
            <a:extLst xmlns:a="http://schemas.openxmlformats.org/drawingml/2006/main">
              <a:ext uri="{FF2B5EF4-FFF2-40B4-BE49-F238E27FC236}">
                <a16:creationId xmlns:a16="http://schemas.microsoft.com/office/drawing/2014/main" id="{14AD50A4-F3D3-457D-A791-A08AE3ED4D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914406819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101B2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9C85F65-0EB1-43C2-AAB5-7E7CBC548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857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7A72F40-EC4B-4777-9020-4F4417775F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7467600"/>
            <a:ext cx="1630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5424D"/>
          </a:solidFill>
          <a:ln xmlns:a="http://schemas.openxmlformats.org/drawingml/2006/main" w="0">
            <a:solidFill>
              <a:srgbClr val="35424D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CD7A453-B358-4DF2-9CD7-AD237F228A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7467600"/>
            <a:ext cx="390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4" name="section-eye-17">
            <a:extLst xmlns:a="http://schemas.openxmlformats.org/drawingml/2006/main">
              <a:ext uri="{FF2B5EF4-FFF2-40B4-BE49-F238E27FC236}">
                <a16:creationId xmlns:a16="http://schemas.microsoft.com/office/drawing/2014/main" id="{1410116E-8288-4A9F-8E08-8DF8C44624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95325"/>
            <a:ext cx="2886075" cy="4095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15A4D"/>
                </a:solidFill>
                <a:latin typeface="Bahnschrift"/>
                <a:ea typeface="Bahnschrift"/>
                <a:cs typeface="Bahnschrift"/>
              </a:defRPr>
            </a:pPr>
            <a:r>
              <a:t>ORGANIZACIJA VATROGASNE SLUŽBE</a:t>
            </a:r>
          </a:p>
        </p:txBody>
      </p:sp>
      <p:sp>
        <p:nvSpPr>
          <p:cNvPr id="5" name="section-page-17">
            <a:extLst xmlns:a="http://schemas.openxmlformats.org/drawingml/2006/main">
              <a:ext uri="{FF2B5EF4-FFF2-40B4-BE49-F238E27FC236}">
                <a16:creationId xmlns:a16="http://schemas.microsoft.com/office/drawing/2014/main" id="{914C39A1-688B-4811-A382-2ADA276AE0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54400" y="800100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AAB2B8"/>
                </a:solidFill>
                <a:latin typeface="Bahnschrift"/>
                <a:ea typeface="Bahnschrift"/>
                <a:cs typeface="Bahnschrift"/>
              </a:defRPr>
            </a:pPr>
            <a:r>
              <a:t>17 / 36</a:t>
            </a:r>
          </a:p>
        </p:txBody>
      </p:sp>
      <p:sp>
        <p:nvSpPr>
          <p:cNvPr id="6" name="section-number-17">
            <a:extLst xmlns:a="http://schemas.openxmlformats.org/drawingml/2006/main">
              <a:ext uri="{FF2B5EF4-FFF2-40B4-BE49-F238E27FC236}">
                <a16:creationId xmlns:a16="http://schemas.microsoft.com/office/drawing/2014/main" id="{D8F1EAE5-E43F-4406-B386-30D3389C70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1343025"/>
            <a:ext cx="16306800" cy="18192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2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7" name="section-title-17">
            <a:extLst xmlns:a="http://schemas.openxmlformats.org/drawingml/2006/main">
              <a:ext uri="{FF2B5EF4-FFF2-40B4-BE49-F238E27FC236}">
                <a16:creationId xmlns:a16="http://schemas.microsoft.com/office/drawing/2014/main" id="{C25F9280-9706-43E7-A899-A2089CEDB3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400425"/>
            <a:ext cx="14287500" cy="723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4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Vježbovni postupci i radnje</a:t>
            </a:r>
          </a:p>
        </p:txBody>
      </p:sp>
      <p:sp>
        <p:nvSpPr>
          <p:cNvPr id="8" name="section-promise-17">
            <a:extLst xmlns:a="http://schemas.openxmlformats.org/drawingml/2006/main">
              <a:ext uri="{FF2B5EF4-FFF2-40B4-BE49-F238E27FC236}">
                <a16:creationId xmlns:a16="http://schemas.microsoft.com/office/drawing/2014/main" id="{CFC33ECD-64D9-4E05-ACA0-98EC0CB38D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371975"/>
            <a:ext cx="9582150" cy="4095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>
                <a:solidFill>
                  <a:srgbClr val="CBD1D4"/>
                </a:solidFill>
                <a:latin typeface="Segoe UI"/>
                <a:ea typeface="Segoe UI"/>
                <a:cs typeface="Segoe UI"/>
              </a:defRPr>
            </a:pPr>
            <a:r>
              <a:t>Ista zapovijed mora proizvesti isto, pravodobno i uredno postupanje cijele postrojbe.</a:t>
            </a:r>
          </a:p>
        </p:txBody>
      </p:sp>
      <p:sp>
        <p:nvSpPr>
          <p:cNvPr id="9" name="section-footer-17">
            <a:extLst xmlns:a="http://schemas.openxmlformats.org/drawingml/2006/main">
              <a:ext uri="{FF2B5EF4-FFF2-40B4-BE49-F238E27FC236}">
                <a16:creationId xmlns:a16="http://schemas.microsoft.com/office/drawing/2014/main" id="{A711C3DB-F389-4EF5-9412-B4D5A5BC2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029200"/>
            <a:ext cx="7239000" cy="133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AB2B8"/>
                </a:solidFill>
                <a:latin typeface="Segoe UI"/>
                <a:ea typeface="Segoe UI"/>
                <a:cs typeface="Segoe UI"/>
              </a:defRPr>
            </a:pPr>
            <a:r>
              <a:t>TEORIJA  |  SLIJEDI PRAKTIČNO UVJEŽBAVANJE</a:t>
            </a:r>
          </a:p>
        </p:txBody>
      </p:sp>
      <p:sp>
        <p:nvSpPr>
          <p:cNvPr id="10" name="section-module-17">
            <a:extLst xmlns:a="http://schemas.openxmlformats.org/drawingml/2006/main">
              <a:ext uri="{FF2B5EF4-FFF2-40B4-BE49-F238E27FC236}">
                <a16:creationId xmlns:a16="http://schemas.microsoft.com/office/drawing/2014/main" id="{E64BABA1-E682-4303-95E9-1722DBDDB3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963900" y="5029200"/>
            <a:ext cx="1333500" cy="133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15A4D"/>
                </a:solidFill>
                <a:latin typeface="Segoe UI"/>
                <a:ea typeface="Segoe UI"/>
                <a:cs typeface="Segoe UI"/>
              </a:defRPr>
            </a:pPr>
            <a:r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1322957821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BE3B512-38F1-42F6-9578-6AA1A2890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87025" y="4772025"/>
            <a:ext cx="361950" cy="361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1678C6B-FEDC-4D6D-B01C-8FD8243BE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915775" y="4772025"/>
            <a:ext cx="361950" cy="361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420C52C-28EF-4F16-AC69-9D769F09A8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44525" y="4772025"/>
            <a:ext cx="361950" cy="361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EAA1614-7E02-42A2-A99A-B02F0DBC33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87025" y="6391275"/>
            <a:ext cx="361950" cy="361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3C28D5A-0FCE-44A1-AFA7-F2D488DA8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915775" y="6391275"/>
            <a:ext cx="361950" cy="361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2AF471F-13E1-4DE1-A780-8706936A9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44525" y="6391275"/>
            <a:ext cx="361950" cy="3619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A503A2D-B2FC-493A-A566-77611C460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4438650"/>
            <a:ext cx="28575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8" name="formation-row-label">
            <a:extLst xmlns:a="http://schemas.openxmlformats.org/drawingml/2006/main">
              <a:ext uri="{FF2B5EF4-FFF2-40B4-BE49-F238E27FC236}">
                <a16:creationId xmlns:a16="http://schemas.microsoft.com/office/drawing/2014/main" id="{44BE3FEC-86C6-45B4-A62B-94A3296656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72750" y="4000500"/>
            <a:ext cx="3714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VRSTA  /  ODMAK 0,10 m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F0162CC-BA38-4FB9-9CAA-06344286AB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15550" y="4953000"/>
            <a:ext cx="19050" cy="1619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0" name="formation-column-label">
            <a:extLst xmlns:a="http://schemas.openxmlformats.org/drawingml/2006/main">
              <a:ext uri="{FF2B5EF4-FFF2-40B4-BE49-F238E27FC236}">
                <a16:creationId xmlns:a16="http://schemas.microsoft.com/office/drawing/2014/main" id="{8477BE64-EC97-4C3C-8867-3437D98DD2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34300" y="5353050"/>
            <a:ext cx="2038350" cy="3905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2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RED / KOLONA</a:t>
            </a:r>
          </a:p>
          <a:p xmlns:a="http://schemas.openxmlformats.org/drawingml/2006/main">
            <a:pPr>
              <a:defRPr sz="12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RAZMAK 1,10 m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5AED9705-C88A-4E98-A15A-04EBF41084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2" name="eyebrow-18">
            <a:extLst xmlns:a="http://schemas.openxmlformats.org/drawingml/2006/main">
              <a:ext uri="{FF2B5EF4-FFF2-40B4-BE49-F238E27FC236}">
                <a16:creationId xmlns:a16="http://schemas.microsoft.com/office/drawing/2014/main" id="{63FF2CA6-8AEB-488E-A785-16B62E1DB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OSNOVNI POJMOVI</a:t>
            </a:r>
          </a:p>
        </p:txBody>
      </p:sp>
      <p:sp>
        <p:nvSpPr>
          <p:cNvPr id="13" name="page-18">
            <a:extLst xmlns:a="http://schemas.openxmlformats.org/drawingml/2006/main">
              <a:ext uri="{FF2B5EF4-FFF2-40B4-BE49-F238E27FC236}">
                <a16:creationId xmlns:a16="http://schemas.microsoft.com/office/drawing/2014/main" id="{06C99247-375E-4F7C-8337-F3E41BB1DC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18 / 36</a:t>
            </a:r>
          </a:p>
        </p:txBody>
      </p:sp>
      <p:sp>
        <p:nvSpPr>
          <p:cNvPr id="14" name="title-18">
            <a:extLst xmlns:a="http://schemas.openxmlformats.org/drawingml/2006/main">
              <a:ext uri="{FF2B5EF4-FFF2-40B4-BE49-F238E27FC236}">
                <a16:creationId xmlns:a16="http://schemas.microsoft.com/office/drawing/2014/main" id="{57A58C81-3568-48D2-9797-B6ED748702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Odmak nije razmak</a:t>
            </a:r>
          </a:p>
        </p:txBody>
      </p:sp>
      <p:sp>
        <p:nvSpPr>
          <p:cNvPr id="15" name="subtitle-18">
            <a:extLst xmlns:a="http://schemas.openxmlformats.org/drawingml/2006/main">
              <a:ext uri="{FF2B5EF4-FFF2-40B4-BE49-F238E27FC236}">
                <a16:creationId xmlns:a16="http://schemas.microsoft.com/office/drawing/2014/main" id="{E1E9F50F-6316-4805-8700-C56430D4E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Prije prve zapovijedi polaznik mora razumjeti kako se postrojba opisuje u prostoru.</a:t>
            </a:r>
          </a:p>
        </p:txBody>
      </p:sp>
      <p:sp>
        <p:nvSpPr>
          <p:cNvPr id="16" name="rule-18">
            <a:extLst xmlns:a="http://schemas.openxmlformats.org/drawingml/2006/main">
              <a:ext uri="{FF2B5EF4-FFF2-40B4-BE49-F238E27FC236}">
                <a16:creationId xmlns:a16="http://schemas.microsoft.com/office/drawing/2014/main" id="{90673743-7968-4609-9BAF-065155D3FE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7" name="term-1-title">
            <a:extLst xmlns:a="http://schemas.openxmlformats.org/drawingml/2006/main">
              <a:ext uri="{FF2B5EF4-FFF2-40B4-BE49-F238E27FC236}">
                <a16:creationId xmlns:a16="http://schemas.microsoft.com/office/drawing/2014/main" id="{B5653FCF-4BB8-4C24-9C49-3E4FDE0F65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6096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STROJ / POREDAK</a:t>
            </a:r>
          </a:p>
        </p:txBody>
      </p:sp>
      <p:sp>
        <p:nvSpPr>
          <p:cNvPr id="18" name="term-1-copy">
            <a:extLst xmlns:a="http://schemas.openxmlformats.org/drawingml/2006/main">
              <a:ext uri="{FF2B5EF4-FFF2-40B4-BE49-F238E27FC236}">
                <a16:creationId xmlns:a16="http://schemas.microsoft.com/office/drawing/2014/main" id="{BEA4BD65-A15B-4D40-8AD1-BA5699FC3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762250"/>
            <a:ext cx="60960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Raspored vatrogasaca, vozila i sredstava po čelu i dubini.</a:t>
            </a:r>
          </a:p>
        </p:txBody>
      </p:sp>
      <p:sp>
        <p:nvSpPr>
          <p:cNvPr id="19" name="term-2-title">
            <a:extLst xmlns:a="http://schemas.openxmlformats.org/drawingml/2006/main">
              <a:ext uri="{FF2B5EF4-FFF2-40B4-BE49-F238E27FC236}">
                <a16:creationId xmlns:a16="http://schemas.microsoft.com/office/drawing/2014/main" id="{617F6418-062E-4648-A9E0-912BEEB37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248025"/>
            <a:ext cx="6096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VRSTA</a:t>
            </a:r>
          </a:p>
        </p:txBody>
      </p:sp>
      <p:sp>
        <p:nvSpPr>
          <p:cNvPr id="20" name="term-2-copy">
            <a:extLst xmlns:a="http://schemas.openxmlformats.org/drawingml/2006/main">
              <a:ext uri="{FF2B5EF4-FFF2-40B4-BE49-F238E27FC236}">
                <a16:creationId xmlns:a16="http://schemas.microsoft.com/office/drawing/2014/main" id="{251F8313-7AF6-49FB-9FF2-B8864B85CE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3695700"/>
            <a:ext cx="60960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Vatrogasci stoje jedan pored drugoga.</a:t>
            </a:r>
          </a:p>
        </p:txBody>
      </p:sp>
      <p:sp>
        <p:nvSpPr>
          <p:cNvPr id="21" name="term-3-title">
            <a:extLst xmlns:a="http://schemas.openxmlformats.org/drawingml/2006/main">
              <a:ext uri="{FF2B5EF4-FFF2-40B4-BE49-F238E27FC236}">
                <a16:creationId xmlns:a16="http://schemas.microsoft.com/office/drawing/2014/main" id="{B5039AD7-8848-4246-B703-B25DD9822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181475"/>
            <a:ext cx="6096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RED / KOLONA</a:t>
            </a:r>
          </a:p>
        </p:txBody>
      </p:sp>
      <p:sp>
        <p:nvSpPr>
          <p:cNvPr id="22" name="term-3-copy">
            <a:extLst xmlns:a="http://schemas.openxmlformats.org/drawingml/2006/main">
              <a:ext uri="{FF2B5EF4-FFF2-40B4-BE49-F238E27FC236}">
                <a16:creationId xmlns:a16="http://schemas.microsoft.com/office/drawing/2014/main" id="{F5B71294-CFA4-4C77-BABF-CAF0C6C00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4619625"/>
            <a:ext cx="60960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Vatrogasci stoje jedan za drugim u zatiljak.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D7C96589-3663-49B1-A462-66D98CF24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4" name="source-18">
            <a:extLst xmlns:a="http://schemas.openxmlformats.org/drawingml/2006/main">
              <a:ext uri="{FF2B5EF4-FFF2-40B4-BE49-F238E27FC236}">
                <a16:creationId xmlns:a16="http://schemas.microsoft.com/office/drawing/2014/main" id="{2A94F10A-03E9-4B74-BF45-5C9D62E22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Vježbovni postupci i radnje, pogl. 1-2.</a:t>
            </a:r>
          </a:p>
        </p:txBody>
      </p:sp>
      <p:sp>
        <p:nvSpPr>
          <p:cNvPr id="25" name="footer-tag-18">
            <a:extLst xmlns:a="http://schemas.openxmlformats.org/drawingml/2006/main">
              <a:ext uri="{FF2B5EF4-FFF2-40B4-BE49-F238E27FC236}">
                <a16:creationId xmlns:a16="http://schemas.microsoft.com/office/drawing/2014/main" id="{FCF3E05C-C795-44A7-AD5D-7338DFD1F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86817907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E9C3F50-B96C-46A7-AC2B-EFAFB570DA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686300"/>
            <a:ext cx="30670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formation-label-0">
            <a:extLst xmlns:a="http://schemas.openxmlformats.org/drawingml/2006/main">
              <a:ext uri="{FF2B5EF4-FFF2-40B4-BE49-F238E27FC236}">
                <a16:creationId xmlns:a16="http://schemas.microsoft.com/office/drawing/2014/main" id="{F908C61E-FDE2-48D6-BD2C-85077681DB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953000"/>
            <a:ext cx="3143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VRSTA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0F9B00B-DF0E-45E3-909D-1A9E4E4CB4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8590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4EF1B9D-B6C9-471C-94EF-7EB109D27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FE80301-B06C-4315-81C8-4A5EA6444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A6BEE75-A937-4997-A73D-59A6DF817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25755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7" name="formation-command-0">
            <a:extLst xmlns:a="http://schemas.openxmlformats.org/drawingml/2006/main">
              <a:ext uri="{FF2B5EF4-FFF2-40B4-BE49-F238E27FC236}">
                <a16:creationId xmlns:a16="http://schemas.microsoft.com/office/drawing/2014/main" id="{725F3EAD-7024-45EC-8EFC-82D22370F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8134350"/>
            <a:ext cx="333375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u vrstu - ZBOR!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835CA40-CC0C-4128-91F8-79AB6D76EC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57750" y="4686300"/>
            <a:ext cx="30670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9" name="formation-label-1">
            <a:extLst xmlns:a="http://schemas.openxmlformats.org/drawingml/2006/main">
              <a:ext uri="{FF2B5EF4-FFF2-40B4-BE49-F238E27FC236}">
                <a16:creationId xmlns:a16="http://schemas.microsoft.com/office/drawing/2014/main" id="{802432E4-6B78-455E-996D-50118AFA5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57750" y="4953000"/>
            <a:ext cx="3143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DVIJE VRSTE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2FEABEA-9C1F-49E0-BED0-8C595E8FF4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5305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E4AF995-4308-49B3-8E4F-003A6AD2E0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D4125B34-7FEA-4EE9-AC18-AD4F3FE4AC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3415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5F9FDE2-5EC6-41B7-A4F1-5BE49DA2E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53050" y="63436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7E9DD30E-4861-4405-B0C6-4007A10383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43600" y="63436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B9B1C51B-FCB5-49EB-9C4A-D01A054BAC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34150" y="63436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6" name="formation-command-1">
            <a:extLst xmlns:a="http://schemas.openxmlformats.org/drawingml/2006/main">
              <a:ext uri="{FF2B5EF4-FFF2-40B4-BE49-F238E27FC236}">
                <a16:creationId xmlns:a16="http://schemas.microsoft.com/office/drawing/2014/main" id="{6081ECA6-35B1-47F4-BF35-E53FC41AF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57750" y="8134350"/>
            <a:ext cx="333375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u dvije vrste - ZBOR!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9D157107-9E49-4F60-99B3-18FE450377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4686300"/>
            <a:ext cx="30670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8" name="formation-label-2">
            <a:extLst xmlns:a="http://schemas.openxmlformats.org/drawingml/2006/main">
              <a:ext uri="{FF2B5EF4-FFF2-40B4-BE49-F238E27FC236}">
                <a16:creationId xmlns:a16="http://schemas.microsoft.com/office/drawing/2014/main" id="{101315C7-74BF-4D79-A928-60A0E8260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4953000"/>
            <a:ext cx="3143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KOLONA</a:t>
            </a:r>
          </a:p>
        </p:txBody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DE4029C8-E1D3-4FE9-9923-D013DDFE91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6081414D-68B9-4145-BEFA-78335D94CF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63436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1601BBA1-9EF2-4919-8A53-EDFBC9747B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68961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61620F39-253D-4DB4-A5C3-8670C3BB0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34600" y="74485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3" name="formation-command-2">
            <a:extLst xmlns:a="http://schemas.openxmlformats.org/drawingml/2006/main">
              <a:ext uri="{FF2B5EF4-FFF2-40B4-BE49-F238E27FC236}">
                <a16:creationId xmlns:a16="http://schemas.microsoft.com/office/drawing/2014/main" id="{E02D584F-D700-44F1-829C-FA96823C94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86850" y="8134350"/>
            <a:ext cx="333375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u kolonu po jedan - ZBOR!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0DA99D0E-9A6C-40BB-A909-8FB5200D55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25450" y="4686300"/>
            <a:ext cx="30670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5" name="formation-label-3">
            <a:extLst xmlns:a="http://schemas.openxmlformats.org/drawingml/2006/main">
              <a:ext uri="{FF2B5EF4-FFF2-40B4-BE49-F238E27FC236}">
                <a16:creationId xmlns:a16="http://schemas.microsoft.com/office/drawing/2014/main" id="{DC850A4D-D933-4ECA-8807-59979AA74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25450" y="4953000"/>
            <a:ext cx="3143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DVIJE KOLONE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E4BEC646-BD30-4F6E-9368-DDC8B41A6F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81125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FE304757-8AE6-44EB-8151-41BD89DD4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01800" y="57912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8" name="">
            <a:extLst xmlns:a="http://schemas.openxmlformats.org/drawingml/2006/main">
              <a:ext uri="{FF2B5EF4-FFF2-40B4-BE49-F238E27FC236}">
                <a16:creationId xmlns:a16="http://schemas.microsoft.com/office/drawing/2014/main" id="{949550B7-B525-4E58-A1A3-E5F37AB5C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811250" y="63436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1888356-E826-4B23-8978-065867537A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01800" y="634365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30" name="">
            <a:extLst xmlns:a="http://schemas.openxmlformats.org/drawingml/2006/main">
              <a:ext uri="{FF2B5EF4-FFF2-40B4-BE49-F238E27FC236}">
                <a16:creationId xmlns:a16="http://schemas.microsoft.com/office/drawing/2014/main" id="{78E4B8E5-4F3D-446D-88BE-994A89A15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811250" y="68961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31" name="">
            <a:extLst xmlns:a="http://schemas.openxmlformats.org/drawingml/2006/main">
              <a:ext uri="{FF2B5EF4-FFF2-40B4-BE49-F238E27FC236}">
                <a16:creationId xmlns:a16="http://schemas.microsoft.com/office/drawing/2014/main" id="{1665AF43-F404-425E-9F94-19E645E344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01800" y="6896100"/>
            <a:ext cx="266700" cy="2667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32" name="formation-command-3">
            <a:extLst xmlns:a="http://schemas.openxmlformats.org/drawingml/2006/main">
              <a:ext uri="{FF2B5EF4-FFF2-40B4-BE49-F238E27FC236}">
                <a16:creationId xmlns:a16="http://schemas.microsoft.com/office/drawing/2014/main" id="{3C034217-1267-413C-9A75-8F1CB347D3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25450" y="8134350"/>
            <a:ext cx="333375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425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u kolonu po dva - ZBOR!</a:t>
            </a:r>
          </a:p>
        </p:txBody>
      </p:sp>
      <p:sp>
        <p:nvSpPr>
          <p:cNvPr id="33" name="">
            <a:extLst xmlns:a="http://schemas.openxmlformats.org/drawingml/2006/main">
              <a:ext uri="{FF2B5EF4-FFF2-40B4-BE49-F238E27FC236}">
                <a16:creationId xmlns:a16="http://schemas.microsoft.com/office/drawing/2014/main" id="{709C3576-59FE-4697-859A-6C56560ED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34" name="eyebrow-19">
            <a:extLst xmlns:a="http://schemas.openxmlformats.org/drawingml/2006/main">
              <a:ext uri="{FF2B5EF4-FFF2-40B4-BE49-F238E27FC236}">
                <a16:creationId xmlns:a16="http://schemas.microsoft.com/office/drawing/2014/main" id="{9C2BA453-B7FC-49E6-96FC-48DDED18F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POSTROJAVANJE</a:t>
            </a:r>
          </a:p>
        </p:txBody>
      </p:sp>
      <p:sp>
        <p:nvSpPr>
          <p:cNvPr id="35" name="page-19">
            <a:extLst xmlns:a="http://schemas.openxmlformats.org/drawingml/2006/main">
              <a:ext uri="{FF2B5EF4-FFF2-40B4-BE49-F238E27FC236}">
                <a16:creationId xmlns:a16="http://schemas.microsoft.com/office/drawing/2014/main" id="{0DBADC5F-AC79-463F-8849-657AB70162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19 / 36</a:t>
            </a:r>
          </a:p>
        </p:txBody>
      </p:sp>
      <p:sp>
        <p:nvSpPr>
          <p:cNvPr id="36" name="title-19">
            <a:extLst xmlns:a="http://schemas.openxmlformats.org/drawingml/2006/main">
              <a:ext uri="{FF2B5EF4-FFF2-40B4-BE49-F238E27FC236}">
                <a16:creationId xmlns:a16="http://schemas.microsoft.com/office/drawing/2014/main" id="{875F32E8-CC37-4BD1-B0BB-5A2C17D8BF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Zapovijed oblikuje stroj</a:t>
            </a:r>
          </a:p>
        </p:txBody>
      </p:sp>
      <p:sp>
        <p:nvSpPr>
          <p:cNvPr id="37" name="subtitle-19">
            <a:extLst xmlns:a="http://schemas.openxmlformats.org/drawingml/2006/main">
              <a:ext uri="{FF2B5EF4-FFF2-40B4-BE49-F238E27FC236}">
                <a16:creationId xmlns:a16="http://schemas.microsoft.com/office/drawing/2014/main" id="{86779811-9D28-408C-808C-3144359A6B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Odjeljenje i vod izvode vježbovne postupke u propisanim strojevima; zapovjednik prije postrojavanja određuje mjesto, odjeću i opremu.</a:t>
            </a:r>
          </a:p>
        </p:txBody>
      </p:sp>
      <p:sp>
        <p:nvSpPr>
          <p:cNvPr id="38" name="rule-19">
            <a:extLst xmlns:a="http://schemas.openxmlformats.org/drawingml/2006/main">
              <a:ext uri="{FF2B5EF4-FFF2-40B4-BE49-F238E27FC236}">
                <a16:creationId xmlns:a16="http://schemas.microsoft.com/office/drawing/2014/main" id="{467D3BD9-61E4-4BB8-92FE-9ABD87C37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39" name="formation-main-message">
            <a:extLst xmlns:a="http://schemas.openxmlformats.org/drawingml/2006/main">
              <a:ext uri="{FF2B5EF4-FFF2-40B4-BE49-F238E27FC236}">
                <a16:creationId xmlns:a16="http://schemas.microsoft.com/office/drawing/2014/main" id="{5F185D71-80C2-430B-A1CF-CAC2F3ECCF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7343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Polaznik treba čuti zapovijed i odmah prepoznati traženi raspored.</a:t>
            </a:r>
          </a:p>
        </p:txBody>
      </p:sp>
      <p:sp>
        <p:nvSpPr>
          <p:cNvPr id="40" name="">
            <a:extLst xmlns:a="http://schemas.openxmlformats.org/drawingml/2006/main">
              <a:ext uri="{FF2B5EF4-FFF2-40B4-BE49-F238E27FC236}">
                <a16:creationId xmlns:a16="http://schemas.microsoft.com/office/drawing/2014/main" id="{7F78EBC0-80E3-4F42-93AB-F7C74F2641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41" name="source-19">
            <a:extLst xmlns:a="http://schemas.openxmlformats.org/drawingml/2006/main">
              <a:ext uri="{FF2B5EF4-FFF2-40B4-BE49-F238E27FC236}">
                <a16:creationId xmlns:a16="http://schemas.microsoft.com/office/drawing/2014/main" id="{FA5272AE-BFCD-4F85-8CF7-1DEB1A06AE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2.2.</a:t>
            </a:r>
          </a:p>
        </p:txBody>
      </p:sp>
      <p:sp>
        <p:nvSpPr>
          <p:cNvPr id="42" name="footer-tag-19">
            <a:extLst xmlns:a="http://schemas.openxmlformats.org/drawingml/2006/main">
              <a:ext uri="{FF2B5EF4-FFF2-40B4-BE49-F238E27FC236}">
                <a16:creationId xmlns:a16="http://schemas.microsoft.com/office/drawing/2014/main" id="{38D8981D-4D08-4F9B-ACDB-0B7D266DDE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32134110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5D9E2EE-F6CD-4F3C-A790-5A42292E8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5334000"/>
            <a:ext cx="25527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" name="phase-time-0">
            <a:extLst xmlns:a="http://schemas.openxmlformats.org/drawingml/2006/main">
              <a:ext uri="{FF2B5EF4-FFF2-40B4-BE49-F238E27FC236}">
                <a16:creationId xmlns:a16="http://schemas.microsoft.com/office/drawing/2014/main" id="{A62FC255-5A86-45B4-ACDF-5A7B6A0D3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5667375"/>
            <a:ext cx="2667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3" name="phase-label-0">
            <a:extLst xmlns:a="http://schemas.openxmlformats.org/drawingml/2006/main">
              <a:ext uri="{FF2B5EF4-FFF2-40B4-BE49-F238E27FC236}">
                <a16:creationId xmlns:a16="http://schemas.microsoft.com/office/drawing/2014/main" id="{38622AA5-0552-49EF-B132-21A9058A89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6096000"/>
            <a:ext cx="25527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Odore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2A4F37F-7392-41E9-BE36-14C49F8450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5334000"/>
            <a:ext cx="30861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5" name="phase-time-1">
            <a:extLst xmlns:a="http://schemas.openxmlformats.org/drawingml/2006/main">
              <a:ext uri="{FF2B5EF4-FFF2-40B4-BE49-F238E27FC236}">
                <a16:creationId xmlns:a16="http://schemas.microsoft.com/office/drawing/2014/main" id="{45C0BE47-84BB-4E44-A304-88DDC20D9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5667375"/>
            <a:ext cx="3200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6" name="phase-label-1">
            <a:extLst xmlns:a="http://schemas.openxmlformats.org/drawingml/2006/main">
              <a:ext uri="{FF2B5EF4-FFF2-40B4-BE49-F238E27FC236}">
                <a16:creationId xmlns:a16="http://schemas.microsoft.com/office/drawing/2014/main" id="{E18886EF-E915-4065-9DF9-E05676A8B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38550" y="6096000"/>
            <a:ext cx="30861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Oznake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E6B433F-8722-4888-A499-E4F24E8AED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5334000"/>
            <a:ext cx="43434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8" name="phase-time-2">
            <a:extLst xmlns:a="http://schemas.openxmlformats.org/drawingml/2006/main">
              <a:ext uri="{FF2B5EF4-FFF2-40B4-BE49-F238E27FC236}">
                <a16:creationId xmlns:a16="http://schemas.microsoft.com/office/drawing/2014/main" id="{E948AD10-D504-4E17-A188-61A8148F3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5667375"/>
            <a:ext cx="44577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03</a:t>
            </a:r>
          </a:p>
        </p:txBody>
      </p:sp>
      <p:sp>
        <p:nvSpPr>
          <p:cNvPr id="9" name="phase-label-2">
            <a:extLst xmlns:a="http://schemas.openxmlformats.org/drawingml/2006/main">
              <a:ext uri="{FF2B5EF4-FFF2-40B4-BE49-F238E27FC236}">
                <a16:creationId xmlns:a16="http://schemas.microsoft.com/office/drawing/2014/main" id="{D7738423-64B2-4399-91C3-69D48AB67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38950" y="6096000"/>
            <a:ext cx="43434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Stroj i stavovi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E9474CF-AF6A-404D-AD2D-7C39BF6FEE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5334000"/>
            <a:ext cx="20002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phase-time-3">
            <a:extLst xmlns:a="http://schemas.openxmlformats.org/drawingml/2006/main">
              <a:ext uri="{FF2B5EF4-FFF2-40B4-BE49-F238E27FC236}">
                <a16:creationId xmlns:a16="http://schemas.microsoft.com/office/drawing/2014/main" id="{7024E68E-2A1D-4DE4-8970-0CD6BF23E0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5667375"/>
            <a:ext cx="21145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04</a:t>
            </a:r>
          </a:p>
        </p:txBody>
      </p:sp>
      <p:sp>
        <p:nvSpPr>
          <p:cNvPr id="12" name="phase-label-3">
            <a:extLst xmlns:a="http://schemas.openxmlformats.org/drawingml/2006/main">
              <a:ext uri="{FF2B5EF4-FFF2-40B4-BE49-F238E27FC236}">
                <a16:creationId xmlns:a16="http://schemas.microsoft.com/office/drawing/2014/main" id="{51158DCE-346E-45F7-A0B2-48E6D4D1DD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096000"/>
            <a:ext cx="200025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Kretanje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3BD9B9A-6211-471B-9450-351890ECB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411200" y="5334000"/>
            <a:ext cx="253365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4" name="phase-time-4">
            <a:extLst xmlns:a="http://schemas.openxmlformats.org/drawingml/2006/main">
              <a:ext uri="{FF2B5EF4-FFF2-40B4-BE49-F238E27FC236}">
                <a16:creationId xmlns:a16="http://schemas.microsoft.com/office/drawing/2014/main" id="{D82F2C68-3EDE-4CEE-83EE-A98A8FF7BE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411200" y="5667375"/>
            <a:ext cx="26479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05</a:t>
            </a:r>
          </a:p>
        </p:txBody>
      </p:sp>
      <p:sp>
        <p:nvSpPr>
          <p:cNvPr id="15" name="phase-label-4">
            <a:extLst xmlns:a="http://schemas.openxmlformats.org/drawingml/2006/main">
              <a:ext uri="{FF2B5EF4-FFF2-40B4-BE49-F238E27FC236}">
                <a16:creationId xmlns:a16="http://schemas.microsoft.com/office/drawing/2014/main" id="{C93F1A0D-2074-4CE2-BF78-DABAC3997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411200" y="6096000"/>
            <a:ext cx="253365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0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Primjena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1C38FE36-0541-4E0D-A104-76D8906000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7" name="eyebrow-2">
            <a:extLst xmlns:a="http://schemas.openxmlformats.org/drawingml/2006/main">
              <a:ext uri="{FF2B5EF4-FFF2-40B4-BE49-F238E27FC236}">
                <a16:creationId xmlns:a16="http://schemas.microsoft.com/office/drawing/2014/main" id="{4C188135-525B-403D-A545-466AF6FB84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CILJ I RASPORED</a:t>
            </a:r>
          </a:p>
        </p:txBody>
      </p:sp>
      <p:sp>
        <p:nvSpPr>
          <p:cNvPr id="18" name="page-2">
            <a:extLst xmlns:a="http://schemas.openxmlformats.org/drawingml/2006/main">
              <a:ext uri="{FF2B5EF4-FFF2-40B4-BE49-F238E27FC236}">
                <a16:creationId xmlns:a16="http://schemas.microsoft.com/office/drawing/2014/main" id="{64F47F1B-0011-4A71-8B9C-1E238B2734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02 / 36</a:t>
            </a:r>
          </a:p>
        </p:txBody>
      </p:sp>
      <p:sp>
        <p:nvSpPr>
          <p:cNvPr id="19" name="title-2">
            <a:extLst xmlns:a="http://schemas.openxmlformats.org/drawingml/2006/main">
              <a:ext uri="{FF2B5EF4-FFF2-40B4-BE49-F238E27FC236}">
                <a16:creationId xmlns:a16="http://schemas.microsoft.com/office/drawing/2014/main" id="{70EC79D1-4629-4246-B5CF-0B21B389D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Od odore do zapovijedi u pokretu</a:t>
            </a:r>
          </a:p>
        </p:txBody>
      </p:sp>
      <p:sp>
        <p:nvSpPr>
          <p:cNvPr id="20" name="subtitle-2">
            <a:extLst xmlns:a="http://schemas.openxmlformats.org/drawingml/2006/main">
              <a:ext uri="{FF2B5EF4-FFF2-40B4-BE49-F238E27FC236}">
                <a16:creationId xmlns:a16="http://schemas.microsoft.com/office/drawing/2014/main" id="{867DD1C9-3145-4A28-9827-E80ADF1049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Polaznik razlikuje vrste odora, prepoznaje pravila nošenja te razumije postrojavanje, stavove, kretanje i zaustavljanje postrojbe.</a:t>
            </a:r>
          </a:p>
        </p:txBody>
      </p:sp>
      <p:sp>
        <p:nvSpPr>
          <p:cNvPr id="21" name="rule-2">
            <a:extLst xmlns:a="http://schemas.openxmlformats.org/drawingml/2006/main">
              <a:ext uri="{FF2B5EF4-FFF2-40B4-BE49-F238E27FC236}">
                <a16:creationId xmlns:a16="http://schemas.microsoft.com/office/drawing/2014/main" id="{AFFDA49D-C1F8-4E3A-9D50-A5B8D9FD37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2" name="objective-lead">
            <a:extLst xmlns:a="http://schemas.openxmlformats.org/drawingml/2006/main">
              <a:ext uri="{FF2B5EF4-FFF2-40B4-BE49-F238E27FC236}">
                <a16:creationId xmlns:a16="http://schemas.microsoft.com/office/drawing/2014/main" id="{5407E830-5171-40A7-9D25-96E534E8E8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166116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Tri provjerljiva ishoda</a:t>
            </a:r>
          </a:p>
        </p:txBody>
      </p:sp>
      <p:sp>
        <p:nvSpPr>
          <p:cNvPr id="23" name="objective-1">
            <a:extLst xmlns:a="http://schemas.openxmlformats.org/drawingml/2006/main">
              <a:ext uri="{FF2B5EF4-FFF2-40B4-BE49-F238E27FC236}">
                <a16:creationId xmlns:a16="http://schemas.microsoft.com/office/drawing/2014/main" id="{72935667-DAD8-4E37-A063-9C661600D8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705100"/>
            <a:ext cx="4191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01  Odaberi odgovarajuću odoru</a:t>
            </a:r>
          </a:p>
        </p:txBody>
      </p:sp>
      <p:sp>
        <p:nvSpPr>
          <p:cNvPr id="24" name="objective-2">
            <a:extLst xmlns:a="http://schemas.openxmlformats.org/drawingml/2006/main">
              <a:ext uri="{FF2B5EF4-FFF2-40B4-BE49-F238E27FC236}">
                <a16:creationId xmlns:a16="http://schemas.microsoft.com/office/drawing/2014/main" id="{5A9594E9-46A7-4A7E-BF9A-6E85FAD2F8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48300" y="2705100"/>
            <a:ext cx="40005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02  Objasni položaj oznaka</a:t>
            </a:r>
          </a:p>
        </p:txBody>
      </p:sp>
      <p:sp>
        <p:nvSpPr>
          <p:cNvPr id="25" name="objective-3">
            <a:extLst xmlns:a="http://schemas.openxmlformats.org/drawingml/2006/main">
              <a:ext uri="{FF2B5EF4-FFF2-40B4-BE49-F238E27FC236}">
                <a16:creationId xmlns:a16="http://schemas.microsoft.com/office/drawing/2014/main" id="{A56C2EBC-79DA-42A8-900E-777321397B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867900" y="2705100"/>
            <a:ext cx="447675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03  Izvrši zapovijed u kretanju</a:t>
            </a:r>
          </a:p>
        </p:txBody>
      </p:sp>
      <p:sp>
        <p:nvSpPr>
          <p:cNvPr id="26" name="">
            <a:extLst xmlns:a="http://schemas.openxmlformats.org/drawingml/2006/main">
              <a:ext uri="{FF2B5EF4-FFF2-40B4-BE49-F238E27FC236}">
                <a16:creationId xmlns:a16="http://schemas.microsoft.com/office/drawing/2014/main" id="{816411F6-37F0-4862-87B0-D0C401756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7" name="source-2">
            <a:extLst xmlns:a="http://schemas.openxmlformats.org/drawingml/2006/main">
              <a:ext uri="{FF2B5EF4-FFF2-40B4-BE49-F238E27FC236}">
                <a16:creationId xmlns:a16="http://schemas.microsoft.com/office/drawing/2014/main" id="{7BE4F30E-4BA7-443D-AC1B-01647BDC35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Pravilnik o programu i načinu temeljnog osposobljavanja dobrovoljnih vatrogasaca, NN 12/2025, Modul 2.</a:t>
            </a:r>
          </a:p>
        </p:txBody>
      </p:sp>
      <p:sp>
        <p:nvSpPr>
          <p:cNvPr id="28" name="footer-tag-2">
            <a:extLst xmlns:a="http://schemas.openxmlformats.org/drawingml/2006/main">
              <a:ext uri="{FF2B5EF4-FFF2-40B4-BE49-F238E27FC236}">
                <a16:creationId xmlns:a16="http://schemas.microsoft.com/office/drawing/2014/main" id="{18732D15-A344-4109-A1D1-89F698CB9D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635083753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tance-no-0">
            <a:extLst xmlns:a="http://schemas.openxmlformats.org/drawingml/2006/main">
              <a:ext uri="{FF2B5EF4-FFF2-40B4-BE49-F238E27FC236}">
                <a16:creationId xmlns:a16="http://schemas.microsoft.com/office/drawing/2014/main" id="{38D1EBC9-49F2-4B6E-A510-95241D8F1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628650" cy="247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2" name="stance-title-0">
            <a:extLst xmlns:a="http://schemas.openxmlformats.org/drawingml/2006/main">
              <a:ext uri="{FF2B5EF4-FFF2-40B4-BE49-F238E27FC236}">
                <a16:creationId xmlns:a16="http://schemas.microsoft.com/office/drawing/2014/main" id="{C54584AB-003E-4F4A-9F89-F7F4508A2A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4457700"/>
            <a:ext cx="409575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POZOR</a:t>
            </a:r>
          </a:p>
        </p:txBody>
      </p:sp>
      <p:sp>
        <p:nvSpPr>
          <p:cNvPr id="3" name="stance-copy-0">
            <a:extLst xmlns:a="http://schemas.openxmlformats.org/drawingml/2006/main">
              <a:ext uri="{FF2B5EF4-FFF2-40B4-BE49-F238E27FC236}">
                <a16:creationId xmlns:a16="http://schemas.microsoft.com/office/drawing/2014/main" id="{860187BA-4753-453B-90E6-A02E74120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4476750"/>
            <a:ext cx="82677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Početni stav i odgovor na zapovijed.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8EED0F3-1BCD-4837-A538-2593DAD4D1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0482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5" name="stance-no-1">
            <a:extLst xmlns:a="http://schemas.openxmlformats.org/drawingml/2006/main">
              <a:ext uri="{FF2B5EF4-FFF2-40B4-BE49-F238E27FC236}">
                <a16:creationId xmlns:a16="http://schemas.microsoft.com/office/drawing/2014/main" id="{A17B3FE8-FC2B-46CD-AD49-9BFAABE6A3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276850"/>
            <a:ext cx="628650" cy="247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6" name="stance-title-1">
            <a:extLst xmlns:a="http://schemas.openxmlformats.org/drawingml/2006/main">
              <a:ext uri="{FF2B5EF4-FFF2-40B4-BE49-F238E27FC236}">
                <a16:creationId xmlns:a16="http://schemas.microsoft.com/office/drawing/2014/main" id="{F72D6765-84AF-4FB2-8843-0F774BA006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5257800"/>
            <a:ext cx="409575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NA MJESTU ODMOR</a:t>
            </a:r>
          </a:p>
        </p:txBody>
      </p:sp>
      <p:sp>
        <p:nvSpPr>
          <p:cNvPr id="7" name="stance-copy-1">
            <a:extLst xmlns:a="http://schemas.openxmlformats.org/drawingml/2006/main">
              <a:ext uri="{FF2B5EF4-FFF2-40B4-BE49-F238E27FC236}">
                <a16:creationId xmlns:a16="http://schemas.microsoft.com/office/drawing/2014/main" id="{9FB20954-CF53-4C03-90AA-4A3185B1B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5276850"/>
            <a:ext cx="82677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Opušten stav dok postrojba čeka.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7392DAB-4FC3-4073-9333-FBB300EB88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8483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9" name="stance-no-2">
            <a:extLst xmlns:a="http://schemas.openxmlformats.org/drawingml/2006/main">
              <a:ext uri="{FF2B5EF4-FFF2-40B4-BE49-F238E27FC236}">
                <a16:creationId xmlns:a16="http://schemas.microsoft.com/office/drawing/2014/main" id="{D6C411B5-D63C-416F-8BA0-8967C7ACD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076950"/>
            <a:ext cx="628650" cy="247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03</a:t>
            </a:r>
          </a:p>
        </p:txBody>
      </p:sp>
      <p:sp>
        <p:nvSpPr>
          <p:cNvPr id="10" name="stance-title-2">
            <a:extLst xmlns:a="http://schemas.openxmlformats.org/drawingml/2006/main">
              <a:ext uri="{FF2B5EF4-FFF2-40B4-BE49-F238E27FC236}">
                <a16:creationId xmlns:a16="http://schemas.microsoft.com/office/drawing/2014/main" id="{EE8BA80E-2060-4457-BB25-5CE25335A9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6057900"/>
            <a:ext cx="409575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RAVNAJ SE</a:t>
            </a:r>
          </a:p>
        </p:txBody>
      </p:sp>
      <p:sp>
        <p:nvSpPr>
          <p:cNvPr id="11" name="stance-copy-2">
            <a:extLst xmlns:a="http://schemas.openxmlformats.org/drawingml/2006/main">
              <a:ext uri="{FF2B5EF4-FFF2-40B4-BE49-F238E27FC236}">
                <a16:creationId xmlns:a16="http://schemas.microsoft.com/office/drawing/2014/main" id="{E16BE73B-A558-476C-AC86-A7F3095C5C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6076950"/>
            <a:ext cx="82677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Poravnanje vatrogasaca u vrsti.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8B2012CF-B068-4EB1-A28F-B565DAD223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6484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3" name="stance-no-3">
            <a:extLst xmlns:a="http://schemas.openxmlformats.org/drawingml/2006/main">
              <a:ext uri="{FF2B5EF4-FFF2-40B4-BE49-F238E27FC236}">
                <a16:creationId xmlns:a16="http://schemas.microsoft.com/office/drawing/2014/main" id="{F5EAF773-4559-47B6-A58B-B0B585FC3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877050"/>
            <a:ext cx="628650" cy="247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04</a:t>
            </a:r>
          </a:p>
        </p:txBody>
      </p:sp>
      <p:sp>
        <p:nvSpPr>
          <p:cNvPr id="14" name="stance-title-3">
            <a:extLst xmlns:a="http://schemas.openxmlformats.org/drawingml/2006/main">
              <a:ext uri="{FF2B5EF4-FFF2-40B4-BE49-F238E27FC236}">
                <a16:creationId xmlns:a16="http://schemas.microsoft.com/office/drawing/2014/main" id="{06D3767D-2B0E-46A1-BDF2-A75C934CFF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6858000"/>
            <a:ext cx="409575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POZDRAV</a:t>
            </a:r>
          </a:p>
        </p:txBody>
      </p:sp>
      <p:sp>
        <p:nvSpPr>
          <p:cNvPr id="15" name="stance-copy-3">
            <a:extLst xmlns:a="http://schemas.openxmlformats.org/drawingml/2006/main">
              <a:ext uri="{FF2B5EF4-FFF2-40B4-BE49-F238E27FC236}">
                <a16:creationId xmlns:a16="http://schemas.microsoft.com/office/drawing/2014/main" id="{20D16F1C-A650-4596-8E30-A8436F9275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6877050"/>
            <a:ext cx="82677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Počast i praćenje događanja pogledom.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B12E3CF-D8E2-4781-A4B3-A7686652CA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4485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7" name="stance-no-4">
            <a:extLst xmlns:a="http://schemas.openxmlformats.org/drawingml/2006/main">
              <a:ext uri="{FF2B5EF4-FFF2-40B4-BE49-F238E27FC236}">
                <a16:creationId xmlns:a16="http://schemas.microsoft.com/office/drawing/2014/main" id="{B67C7A64-2C21-4244-B516-44BF460F7F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677150"/>
            <a:ext cx="628650" cy="247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05</a:t>
            </a:r>
          </a:p>
        </p:txBody>
      </p:sp>
      <p:sp>
        <p:nvSpPr>
          <p:cNvPr id="18" name="stance-title-4">
            <a:extLst xmlns:a="http://schemas.openxmlformats.org/drawingml/2006/main">
              <a:ext uri="{FF2B5EF4-FFF2-40B4-BE49-F238E27FC236}">
                <a16:creationId xmlns:a16="http://schemas.microsoft.com/office/drawing/2014/main" id="{72344ADA-2CBF-4766-B93C-ACCF883074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57400" y="7658100"/>
            <a:ext cx="409575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ZATILJAK</a:t>
            </a:r>
          </a:p>
        </p:txBody>
      </p:sp>
      <p:sp>
        <p:nvSpPr>
          <p:cNvPr id="19" name="stance-copy-4">
            <a:extLst xmlns:a="http://schemas.openxmlformats.org/drawingml/2006/main">
              <a:ext uri="{FF2B5EF4-FFF2-40B4-BE49-F238E27FC236}">
                <a16:creationId xmlns:a16="http://schemas.microsoft.com/office/drawing/2014/main" id="{3B5AF6D0-DD71-4EEC-A5E9-0F3486A7E6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15150" y="7677150"/>
            <a:ext cx="826770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Poravnanje po dubini / u koloni.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19DD9919-2255-415F-8861-BE7EC195FF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1" name="eyebrow-20">
            <a:extLst xmlns:a="http://schemas.openxmlformats.org/drawingml/2006/main">
              <a:ext uri="{FF2B5EF4-FFF2-40B4-BE49-F238E27FC236}">
                <a16:creationId xmlns:a16="http://schemas.microsoft.com/office/drawing/2014/main" id="{B154ACEA-388A-4C87-9464-21FC17DF4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OSNOVNI STAVOVI</a:t>
            </a:r>
          </a:p>
        </p:txBody>
      </p:sp>
      <p:sp>
        <p:nvSpPr>
          <p:cNvPr id="22" name="page-20">
            <a:extLst xmlns:a="http://schemas.openxmlformats.org/drawingml/2006/main">
              <a:ext uri="{FF2B5EF4-FFF2-40B4-BE49-F238E27FC236}">
                <a16:creationId xmlns:a16="http://schemas.microsoft.com/office/drawing/2014/main" id="{1989B9B1-7A4D-4EA1-BD18-4CD1F2F39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20 / 36</a:t>
            </a:r>
          </a:p>
        </p:txBody>
      </p:sp>
      <p:sp>
        <p:nvSpPr>
          <p:cNvPr id="23" name="title-20">
            <a:extLst xmlns:a="http://schemas.openxmlformats.org/drawingml/2006/main">
              <a:ext uri="{FF2B5EF4-FFF2-40B4-BE49-F238E27FC236}">
                <a16:creationId xmlns:a16="http://schemas.microsoft.com/office/drawing/2014/main" id="{E752C207-9F7D-4FB3-9680-C2A840248D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Pet stavova za sigurnu izvedbu</a:t>
            </a:r>
          </a:p>
        </p:txBody>
      </p:sp>
      <p:sp>
        <p:nvSpPr>
          <p:cNvPr id="24" name="subtitle-20">
            <a:extLst xmlns:a="http://schemas.openxmlformats.org/drawingml/2006/main">
              <a:ext uri="{FF2B5EF4-FFF2-40B4-BE49-F238E27FC236}">
                <a16:creationId xmlns:a16="http://schemas.microsoft.com/office/drawing/2014/main" id="{F904B98C-9F1B-4338-8DFF-2EE6F0BA8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Točna izvedba uči se praktično; teorijski dio postavlja zajednički rječnik i svrhu.</a:t>
            </a:r>
          </a:p>
        </p:txBody>
      </p:sp>
      <p:sp>
        <p:nvSpPr>
          <p:cNvPr id="25" name="rule-20">
            <a:extLst xmlns:a="http://schemas.openxmlformats.org/drawingml/2006/main">
              <a:ext uri="{FF2B5EF4-FFF2-40B4-BE49-F238E27FC236}">
                <a16:creationId xmlns:a16="http://schemas.microsoft.com/office/drawing/2014/main" id="{8EAE8231-0F0B-4338-B273-6DDBE9FF0A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6" name="stance-highlight">
            <a:extLst xmlns:a="http://schemas.openxmlformats.org/drawingml/2006/main">
              <a:ext uri="{FF2B5EF4-FFF2-40B4-BE49-F238E27FC236}">
                <a16:creationId xmlns:a16="http://schemas.microsoft.com/office/drawing/2014/main" id="{FF69D484-2FD7-4B48-BC28-CF03F093ED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832485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Kod stava POZOR: uspravno tijelo, pete spojene, pogled ravno naprijed.</a:t>
            </a:r>
          </a:p>
        </p:txBody>
      </p:sp>
      <p:sp>
        <p:nvSpPr>
          <p:cNvPr id="27" name="">
            <a:extLst xmlns:a="http://schemas.openxmlformats.org/drawingml/2006/main">
              <a:ext uri="{FF2B5EF4-FFF2-40B4-BE49-F238E27FC236}">
                <a16:creationId xmlns:a16="http://schemas.microsoft.com/office/drawing/2014/main" id="{3AEF256E-7EE2-486F-B96C-741D912EC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8" name="source-20">
            <a:extLst xmlns:a="http://schemas.openxmlformats.org/drawingml/2006/main">
              <a:ext uri="{FF2B5EF4-FFF2-40B4-BE49-F238E27FC236}">
                <a16:creationId xmlns:a16="http://schemas.microsoft.com/office/drawing/2014/main" id="{1D893F28-06E2-42EC-922C-8643914CBF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</a:t>
            </a:r>
          </a:p>
        </p:txBody>
      </p:sp>
      <p:sp>
        <p:nvSpPr>
          <p:cNvPr id="29" name="footer-tag-20">
            <a:extLst xmlns:a="http://schemas.openxmlformats.org/drawingml/2006/main">
              <a:ext uri="{FF2B5EF4-FFF2-40B4-BE49-F238E27FC236}">
                <a16:creationId xmlns:a16="http://schemas.microsoft.com/office/drawing/2014/main" id="{57DF895E-3E46-4467-8D6C-B08097269E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005130587"/>
      </p:ext>
    </p:extLst>
  </p:cSld>
</p:sld>
</file>

<file path=ppt/slides/slide21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7103818-9096-4AF8-B9F7-D3638CCA2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848350"/>
            <a:ext cx="14287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885E5B4-E7C9-47F6-8009-6E53ECEB01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848350"/>
            <a:ext cx="56388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3A79774-DF19-4D11-907A-25BBB2D035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5848350"/>
            <a:ext cx="86487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4" name="command-prep-label">
            <a:extLst xmlns:a="http://schemas.openxmlformats.org/drawingml/2006/main">
              <a:ext uri="{FF2B5EF4-FFF2-40B4-BE49-F238E27FC236}">
                <a16:creationId xmlns:a16="http://schemas.microsoft.com/office/drawing/2014/main" id="{132648F1-4793-4DC8-884B-B1CDFB420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029200"/>
            <a:ext cx="37528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PRIPREMNI DIO</a:t>
            </a:r>
          </a:p>
        </p:txBody>
      </p:sp>
      <p:sp>
        <p:nvSpPr>
          <p:cNvPr id="5" name="command-prep-example">
            <a:extLst xmlns:a="http://schemas.openxmlformats.org/drawingml/2006/main">
              <a:ext uri="{FF2B5EF4-FFF2-40B4-BE49-F238E27FC236}">
                <a16:creationId xmlns:a16="http://schemas.microsoft.com/office/drawing/2014/main" id="{E02195B0-D508-4A4C-8861-960C7E8D8B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210300"/>
            <a:ext cx="4953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Odjeljenje u dvije vrste</a:t>
            </a:r>
          </a:p>
        </p:txBody>
      </p:sp>
      <p:sp>
        <p:nvSpPr>
          <p:cNvPr id="6" name="command-action-label">
            <a:extLst xmlns:a="http://schemas.openxmlformats.org/drawingml/2006/main">
              <a:ext uri="{FF2B5EF4-FFF2-40B4-BE49-F238E27FC236}">
                <a16:creationId xmlns:a16="http://schemas.microsoft.com/office/drawing/2014/main" id="{D6A22897-B701-4F72-BAE8-91FBB18089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5029200"/>
            <a:ext cx="3238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IZVRŠNI DIO</a:t>
            </a:r>
          </a:p>
        </p:txBody>
      </p:sp>
      <p:sp>
        <p:nvSpPr>
          <p:cNvPr id="7" name="command-action-example">
            <a:extLst xmlns:a="http://schemas.openxmlformats.org/drawingml/2006/main">
              <a:ext uri="{FF2B5EF4-FFF2-40B4-BE49-F238E27FC236}">
                <a16:creationId xmlns:a16="http://schemas.microsoft.com/office/drawing/2014/main" id="{57B76C6F-6599-4820-8240-AE393C5417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05600" y="6076950"/>
            <a:ext cx="4381500" cy="781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51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ZBOR!</a:t>
            </a:r>
          </a:p>
        </p:txBody>
      </p:sp>
      <p:sp>
        <p:nvSpPr>
          <p:cNvPr id="8" name="command-qualities">
            <a:extLst xmlns:a="http://schemas.openxmlformats.org/drawingml/2006/main">
              <a:ext uri="{FF2B5EF4-FFF2-40B4-BE49-F238E27FC236}">
                <a16:creationId xmlns:a16="http://schemas.microsoft.com/office/drawing/2014/main" id="{9D611A4D-61C6-4D74-A9EA-392E97ACD3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524750"/>
            <a:ext cx="13144500" cy="3905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10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kratko  |  jasno  |  glasno  |  potpuno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C28E09D-6875-494F-AA6F-A9CF6BD09E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0" name="eyebrow-21">
            <a:extLst xmlns:a="http://schemas.openxmlformats.org/drawingml/2006/main">
              <a:ext uri="{FF2B5EF4-FFF2-40B4-BE49-F238E27FC236}">
                <a16:creationId xmlns:a16="http://schemas.microsoft.com/office/drawing/2014/main" id="{0B5AC3F5-A56B-440D-B24B-0BE515D5C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ZAPOVIJEDI</a:t>
            </a:r>
          </a:p>
        </p:txBody>
      </p:sp>
      <p:sp>
        <p:nvSpPr>
          <p:cNvPr id="11" name="page-21">
            <a:extLst xmlns:a="http://schemas.openxmlformats.org/drawingml/2006/main">
              <a:ext uri="{FF2B5EF4-FFF2-40B4-BE49-F238E27FC236}">
                <a16:creationId xmlns:a16="http://schemas.microsoft.com/office/drawing/2014/main" id="{DC2297EA-2202-463C-AF24-8061973104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21 / 36</a:t>
            </a:r>
          </a:p>
        </p:txBody>
      </p:sp>
      <p:sp>
        <p:nvSpPr>
          <p:cNvPr id="12" name="title-21">
            <a:extLst xmlns:a="http://schemas.openxmlformats.org/drawingml/2006/main">
              <a:ext uri="{FF2B5EF4-FFF2-40B4-BE49-F238E27FC236}">
                <a16:creationId xmlns:a16="http://schemas.microsoft.com/office/drawing/2014/main" id="{85A68401-9C05-48AF-ADF7-71AEB42F64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Zapovijed vodi do jedne radnje</a:t>
            </a:r>
          </a:p>
        </p:txBody>
      </p:sp>
      <p:sp>
        <p:nvSpPr>
          <p:cNvPr id="13" name="subtitle-21">
            <a:extLst xmlns:a="http://schemas.openxmlformats.org/drawingml/2006/main">
              <a:ext uri="{FF2B5EF4-FFF2-40B4-BE49-F238E27FC236}">
                <a16:creationId xmlns:a16="http://schemas.microsoft.com/office/drawing/2014/main" id="{D970D768-9D7C-44A5-9D6C-DEC4A00E6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Zapovjednik prije izdavanja zapovijedi zauzima stav pozor i izdaje je ispred stroja ili sa strane pri kretanju.</a:t>
            </a:r>
          </a:p>
        </p:txBody>
      </p:sp>
      <p:sp>
        <p:nvSpPr>
          <p:cNvPr id="14" name="rule-21">
            <a:extLst xmlns:a="http://schemas.openxmlformats.org/drawingml/2006/main">
              <a:ext uri="{FF2B5EF4-FFF2-40B4-BE49-F238E27FC236}">
                <a16:creationId xmlns:a16="http://schemas.microsoft.com/office/drawing/2014/main" id="{B3B01353-8D8F-409E-A1F5-E5231058A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5" name="command-lead">
            <a:extLst xmlns:a="http://schemas.openxmlformats.org/drawingml/2006/main">
              <a:ext uri="{FF2B5EF4-FFF2-40B4-BE49-F238E27FC236}">
                <a16:creationId xmlns:a16="http://schemas.microsoft.com/office/drawing/2014/main" id="{B9756E5B-C544-45EF-9E0A-16A2438096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215265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Primjer strukture zapovijedi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B9072D2-787D-41F9-AC34-4DB3B0AB27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7" name="source-21">
            <a:extLst xmlns:a="http://schemas.openxmlformats.org/drawingml/2006/main">
              <a:ext uri="{FF2B5EF4-FFF2-40B4-BE49-F238E27FC236}">
                <a16:creationId xmlns:a16="http://schemas.microsoft.com/office/drawing/2014/main" id="{FB6B9906-5818-42D3-A8AD-5D003860A6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3.6. i 4.</a:t>
            </a:r>
          </a:p>
        </p:txBody>
      </p:sp>
      <p:sp>
        <p:nvSpPr>
          <p:cNvPr id="18" name="footer-tag-21">
            <a:extLst xmlns:a="http://schemas.openxmlformats.org/drawingml/2006/main">
              <a:ext uri="{FF2B5EF4-FFF2-40B4-BE49-F238E27FC236}">
                <a16:creationId xmlns:a16="http://schemas.microsoft.com/office/drawing/2014/main" id="{8889BF84-5C53-4511-A742-18E915A1C5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74646873"/>
      </p:ext>
    </p:extLst>
  </p:cSld>
</p:sld>
</file>

<file path=ppt/slides/slide22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ommand-set-label-0">
            <a:extLst xmlns:a="http://schemas.openxmlformats.org/drawingml/2006/main">
              <a:ext uri="{FF2B5EF4-FFF2-40B4-BE49-F238E27FC236}">
                <a16:creationId xmlns:a16="http://schemas.microsoft.com/office/drawing/2014/main" id="{670D3AC4-9069-4879-83C8-6C4DDABBAC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524375"/>
            <a:ext cx="3714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POSTROJAVANJE</a:t>
            </a:r>
          </a:p>
        </p:txBody>
      </p:sp>
      <p:sp>
        <p:nvSpPr>
          <p:cNvPr id="2" name="command-set-copy-0">
            <a:extLst xmlns:a="http://schemas.openxmlformats.org/drawingml/2006/main">
              <a:ext uri="{FF2B5EF4-FFF2-40B4-BE49-F238E27FC236}">
                <a16:creationId xmlns:a16="http://schemas.microsoft.com/office/drawing/2014/main" id="{4F2B0E07-9389-4B68-B5BF-0D8BB0C12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4457700"/>
            <a:ext cx="9867900" cy="381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Odjeljenje (vod) u dvije vrste ZBOR!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6AB1820-910C-4B53-816D-F4F57F1AE9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02920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4" name="command-set-label-1">
            <a:extLst xmlns:a="http://schemas.openxmlformats.org/drawingml/2006/main">
              <a:ext uri="{FF2B5EF4-FFF2-40B4-BE49-F238E27FC236}">
                <a16:creationId xmlns:a16="http://schemas.microsoft.com/office/drawing/2014/main" id="{CADD6BB2-82E1-4E03-A267-B7320E533C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343525"/>
            <a:ext cx="3714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PORAVNANJE PO ČELU</a:t>
            </a:r>
          </a:p>
        </p:txBody>
      </p:sp>
      <p:sp>
        <p:nvSpPr>
          <p:cNvPr id="5" name="command-set-copy-1">
            <a:extLst xmlns:a="http://schemas.openxmlformats.org/drawingml/2006/main">
              <a:ext uri="{FF2B5EF4-FFF2-40B4-BE49-F238E27FC236}">
                <a16:creationId xmlns:a16="http://schemas.microsoft.com/office/drawing/2014/main" id="{F8FE1F28-9C0B-432F-853C-42D76848B2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5276850"/>
            <a:ext cx="9867900" cy="381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Na desno (lijevo) ravnaj - SE!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3282A09-7064-4D96-85F9-F0AB83324C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8483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7" name="command-set-label-2">
            <a:extLst xmlns:a="http://schemas.openxmlformats.org/drawingml/2006/main">
              <a:ext uri="{FF2B5EF4-FFF2-40B4-BE49-F238E27FC236}">
                <a16:creationId xmlns:a16="http://schemas.microsoft.com/office/drawing/2014/main" id="{C44BA97F-3946-456F-A369-957EC68F9C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162675"/>
            <a:ext cx="3714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PORAVNANJE PO DUBINI</a:t>
            </a:r>
          </a:p>
        </p:txBody>
      </p:sp>
      <p:sp>
        <p:nvSpPr>
          <p:cNvPr id="8" name="command-set-copy-2">
            <a:extLst xmlns:a="http://schemas.openxmlformats.org/drawingml/2006/main">
              <a:ext uri="{FF2B5EF4-FFF2-40B4-BE49-F238E27FC236}">
                <a16:creationId xmlns:a16="http://schemas.microsoft.com/office/drawing/2014/main" id="{D5E2D18E-C4E8-453C-A2A0-CA7BBB352A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6096000"/>
            <a:ext cx="9867900" cy="381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U zatiljak!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F72ACAE-8DF6-4633-915B-9FE8015103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66750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0" name="command-set-label-3">
            <a:extLst xmlns:a="http://schemas.openxmlformats.org/drawingml/2006/main">
              <a:ext uri="{FF2B5EF4-FFF2-40B4-BE49-F238E27FC236}">
                <a16:creationId xmlns:a16="http://schemas.microsoft.com/office/drawing/2014/main" id="{E8A4F9DB-364D-4CB3-95A9-91E265447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981825"/>
            <a:ext cx="3714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POČAST</a:t>
            </a:r>
          </a:p>
        </p:txBody>
      </p:sp>
      <p:sp>
        <p:nvSpPr>
          <p:cNvPr id="11" name="command-set-copy-3">
            <a:extLst xmlns:a="http://schemas.openxmlformats.org/drawingml/2006/main">
              <a:ext uri="{FF2B5EF4-FFF2-40B4-BE49-F238E27FC236}">
                <a16:creationId xmlns:a16="http://schemas.microsoft.com/office/drawing/2014/main" id="{1A2924E5-BB81-4A39-9BE2-7605DD9852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6915150"/>
            <a:ext cx="9867900" cy="381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Odjeljenje (vod) - POZDRAV!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39462FA-3A4E-4564-8213-DD20EE1D5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4866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3" name="command-set-label-4">
            <a:extLst xmlns:a="http://schemas.openxmlformats.org/drawingml/2006/main">
              <a:ext uri="{FF2B5EF4-FFF2-40B4-BE49-F238E27FC236}">
                <a16:creationId xmlns:a16="http://schemas.microsoft.com/office/drawing/2014/main" id="{9BC4F3FE-2E43-4DD6-A858-31B32A682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800975"/>
            <a:ext cx="3714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ZAVRŠETAK</a:t>
            </a:r>
          </a:p>
        </p:txBody>
      </p:sp>
      <p:sp>
        <p:nvSpPr>
          <p:cNvPr id="14" name="command-set-copy-4">
            <a:extLst xmlns:a="http://schemas.openxmlformats.org/drawingml/2006/main">
              <a:ext uri="{FF2B5EF4-FFF2-40B4-BE49-F238E27FC236}">
                <a16:creationId xmlns:a16="http://schemas.microsoft.com/office/drawing/2014/main" id="{0846327C-0887-4894-8F6A-DE0E6F0C41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19700" y="7734300"/>
            <a:ext cx="9867900" cy="381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Odjeljenje (vod) OTPUST!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59CE470B-464B-4C42-A67F-B5483AB6D5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6" name="eyebrow-22">
            <a:extLst xmlns:a="http://schemas.openxmlformats.org/drawingml/2006/main">
              <a:ext uri="{FF2B5EF4-FFF2-40B4-BE49-F238E27FC236}">
                <a16:creationId xmlns:a16="http://schemas.microsoft.com/office/drawing/2014/main" id="{B0719BCE-06B6-45D7-AE94-935758859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ZAPOVIJEDI ZA STROJ</a:t>
            </a:r>
          </a:p>
        </p:txBody>
      </p:sp>
      <p:sp>
        <p:nvSpPr>
          <p:cNvPr id="17" name="page-22">
            <a:extLst xmlns:a="http://schemas.openxmlformats.org/drawingml/2006/main">
              <a:ext uri="{FF2B5EF4-FFF2-40B4-BE49-F238E27FC236}">
                <a16:creationId xmlns:a16="http://schemas.microsoft.com/office/drawing/2014/main" id="{744D9A27-59FC-4AA6-B06C-ACF433D1C7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22 / 36</a:t>
            </a:r>
          </a:p>
        </p:txBody>
      </p:sp>
      <p:sp>
        <p:nvSpPr>
          <p:cNvPr id="18" name="title-22">
            <a:extLst xmlns:a="http://schemas.openxmlformats.org/drawingml/2006/main">
              <a:ext uri="{FF2B5EF4-FFF2-40B4-BE49-F238E27FC236}">
                <a16:creationId xmlns:a16="http://schemas.microsoft.com/office/drawing/2014/main" id="{40786416-7461-44BE-93D7-916B5076E9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Od zbora do otpusta</a:t>
            </a:r>
          </a:p>
        </p:txBody>
      </p:sp>
      <p:sp>
        <p:nvSpPr>
          <p:cNvPr id="19" name="subtitle-22">
            <a:extLst xmlns:a="http://schemas.openxmlformats.org/drawingml/2006/main">
              <a:ext uri="{FF2B5EF4-FFF2-40B4-BE49-F238E27FC236}">
                <a16:creationId xmlns:a16="http://schemas.microsoft.com/office/drawing/2014/main" id="{BEE2626F-0BFA-4DF0-9EAD-CA9A193CE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Najprije se postrojba oblikuje i poravnava; zatim može pozdraviti, izvršavati radnje i uredno završiti postupak.</a:t>
            </a:r>
          </a:p>
        </p:txBody>
      </p:sp>
      <p:sp>
        <p:nvSpPr>
          <p:cNvPr id="20" name="rule-22">
            <a:extLst xmlns:a="http://schemas.openxmlformats.org/drawingml/2006/main">
              <a:ext uri="{FF2B5EF4-FFF2-40B4-BE49-F238E27FC236}">
                <a16:creationId xmlns:a16="http://schemas.microsoft.com/office/drawing/2014/main" id="{B085A411-04CD-4FA1-8899-334C4816B8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1" name="command-set-intro">
            <a:extLst xmlns:a="http://schemas.openxmlformats.org/drawingml/2006/main">
              <a:ext uri="{FF2B5EF4-FFF2-40B4-BE49-F238E27FC236}">
                <a16:creationId xmlns:a16="http://schemas.microsoft.com/office/drawing/2014/main" id="{6283AE91-D158-457E-888F-5487574721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809625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Naziv postrojbe u zapovijedi prilagođava se ustroju: odjeljenje ili vod.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CFF5F5E-7FB5-4A49-A5DA-EC11A791A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3" name="source-22">
            <a:extLst xmlns:a="http://schemas.openxmlformats.org/drawingml/2006/main">
              <a:ext uri="{FF2B5EF4-FFF2-40B4-BE49-F238E27FC236}">
                <a16:creationId xmlns:a16="http://schemas.microsoft.com/office/drawing/2014/main" id="{0BD073A7-F4C5-4977-B072-03D7ECD721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2.2. i 3.3.-3.6.</a:t>
            </a:r>
          </a:p>
        </p:txBody>
      </p:sp>
      <p:sp>
        <p:nvSpPr>
          <p:cNvPr id="24" name="footer-tag-22">
            <a:extLst xmlns:a="http://schemas.openxmlformats.org/drawingml/2006/main">
              <a:ext uri="{FF2B5EF4-FFF2-40B4-BE49-F238E27FC236}">
                <a16:creationId xmlns:a16="http://schemas.microsoft.com/office/drawing/2014/main" id="{F59CD9B4-9C5E-4FF5-837A-6D082652D9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2023120013"/>
      </p:ext>
    </p:extLst>
  </p:cSld>
</p:sld>
</file>

<file path=ppt/slides/slide23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1B481EC-7A6E-4D48-B700-9479C065C6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029200"/>
            <a:ext cx="4038600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turn-command-0">
            <a:extLst xmlns:a="http://schemas.openxmlformats.org/drawingml/2006/main">
              <a:ext uri="{FF2B5EF4-FFF2-40B4-BE49-F238E27FC236}">
                <a16:creationId xmlns:a16="http://schemas.microsoft.com/office/drawing/2014/main" id="{765375DC-50DE-48AF-AAB4-141DF8A585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524500"/>
            <a:ext cx="4171950" cy="4857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Nade - SNO!</a:t>
            </a:r>
          </a:p>
        </p:txBody>
      </p:sp>
      <p:sp>
        <p:nvSpPr>
          <p:cNvPr id="3" name="turn-label-0">
            <a:extLst xmlns:a="http://schemas.openxmlformats.org/drawingml/2006/main">
              <a:ext uri="{FF2B5EF4-FFF2-40B4-BE49-F238E27FC236}">
                <a16:creationId xmlns:a16="http://schemas.microsoft.com/office/drawing/2014/main" id="{AEE40AF9-C7BD-4AE0-B017-E821AD112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496050"/>
            <a:ext cx="41719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OKRET NA DESNO</a:t>
            </a:r>
          </a:p>
        </p:txBody>
      </p:sp>
      <p:sp>
        <p:nvSpPr>
          <p:cNvPr id="4" name="turn-note-0">
            <a:extLst xmlns:a="http://schemas.openxmlformats.org/drawingml/2006/main">
              <a:ext uri="{FF2B5EF4-FFF2-40B4-BE49-F238E27FC236}">
                <a16:creationId xmlns:a16="http://schemas.microsoft.com/office/drawing/2014/main" id="{B74BD504-B0D0-4517-9593-D26ECF4DE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105650"/>
            <a:ext cx="417195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na mjestu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33AFAA2-D6F1-4ED3-BF94-53D441C6D3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5029200"/>
            <a:ext cx="4038600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6" name="turn-command-1">
            <a:extLst xmlns:a="http://schemas.openxmlformats.org/drawingml/2006/main">
              <a:ext uri="{FF2B5EF4-FFF2-40B4-BE49-F238E27FC236}">
                <a16:creationId xmlns:a16="http://schemas.microsoft.com/office/drawing/2014/main" id="{B5B0D841-B592-470E-BFF2-7797131D52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5524500"/>
            <a:ext cx="4171950" cy="4857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Nalije - VO!</a:t>
            </a:r>
          </a:p>
        </p:txBody>
      </p:sp>
      <p:sp>
        <p:nvSpPr>
          <p:cNvPr id="7" name="turn-label-1">
            <a:extLst xmlns:a="http://schemas.openxmlformats.org/drawingml/2006/main">
              <a:ext uri="{FF2B5EF4-FFF2-40B4-BE49-F238E27FC236}">
                <a16:creationId xmlns:a16="http://schemas.microsoft.com/office/drawing/2014/main" id="{63973A99-783F-4472-AD97-3EE15C840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6496050"/>
            <a:ext cx="41719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OKRET NA LIJEVO</a:t>
            </a:r>
          </a:p>
        </p:txBody>
      </p:sp>
      <p:sp>
        <p:nvSpPr>
          <p:cNvPr id="8" name="turn-note-1">
            <a:extLst xmlns:a="http://schemas.openxmlformats.org/drawingml/2006/main">
              <a:ext uri="{FF2B5EF4-FFF2-40B4-BE49-F238E27FC236}">
                <a16:creationId xmlns:a16="http://schemas.microsoft.com/office/drawing/2014/main" id="{E14CDD4D-8610-4397-B901-9AADA26ECD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24550" y="7105650"/>
            <a:ext cx="417195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na mjestu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7488B2B-A732-4DC7-B134-BEF229AEA7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82300" y="5029200"/>
            <a:ext cx="4038600" cy="666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0" name="turn-command-2">
            <a:extLst xmlns:a="http://schemas.openxmlformats.org/drawingml/2006/main">
              <a:ext uri="{FF2B5EF4-FFF2-40B4-BE49-F238E27FC236}">
                <a16:creationId xmlns:a16="http://schemas.microsoft.com/office/drawing/2014/main" id="{E1A05B7D-979A-4D9A-92B0-7F5C4B7D83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82300" y="5524500"/>
            <a:ext cx="4171950" cy="4857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1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Če - LOM!</a:t>
            </a:r>
          </a:p>
        </p:txBody>
      </p:sp>
      <p:sp>
        <p:nvSpPr>
          <p:cNvPr id="11" name="turn-label-2">
            <a:extLst xmlns:a="http://schemas.openxmlformats.org/drawingml/2006/main">
              <a:ext uri="{FF2B5EF4-FFF2-40B4-BE49-F238E27FC236}">
                <a16:creationId xmlns:a16="http://schemas.microsoft.com/office/drawing/2014/main" id="{AB3CFEFF-9F34-4A10-9648-F6FB81EEF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82300" y="6496050"/>
            <a:ext cx="41719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OKRET ČELOM</a:t>
            </a:r>
          </a:p>
        </p:txBody>
      </p:sp>
      <p:sp>
        <p:nvSpPr>
          <p:cNvPr id="12" name="turn-note-2">
            <a:extLst xmlns:a="http://schemas.openxmlformats.org/drawingml/2006/main">
              <a:ext uri="{FF2B5EF4-FFF2-40B4-BE49-F238E27FC236}">
                <a16:creationId xmlns:a16="http://schemas.microsoft.com/office/drawing/2014/main" id="{366F6B6D-0156-4434-8951-79DC419B87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782300" y="7105650"/>
            <a:ext cx="417195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na mjestu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5E03665D-02B0-4F13-A392-CB3A5BDDE5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eyebrow-23">
            <a:extLst xmlns:a="http://schemas.openxmlformats.org/drawingml/2006/main">
              <a:ext uri="{FF2B5EF4-FFF2-40B4-BE49-F238E27FC236}">
                <a16:creationId xmlns:a16="http://schemas.microsoft.com/office/drawing/2014/main" id="{E1BEC6B0-67B0-4EB6-80E0-4207AA643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OKRETI NA MJESTU</a:t>
            </a:r>
          </a:p>
        </p:txBody>
      </p:sp>
      <p:sp>
        <p:nvSpPr>
          <p:cNvPr id="15" name="page-23">
            <a:extLst xmlns:a="http://schemas.openxmlformats.org/drawingml/2006/main">
              <a:ext uri="{FF2B5EF4-FFF2-40B4-BE49-F238E27FC236}">
                <a16:creationId xmlns:a16="http://schemas.microsoft.com/office/drawing/2014/main" id="{323633F9-8673-48DF-8693-52C218C0C3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23 / 36</a:t>
            </a:r>
          </a:p>
        </p:txBody>
      </p:sp>
      <p:sp>
        <p:nvSpPr>
          <p:cNvPr id="16" name="title-23">
            <a:extLst xmlns:a="http://schemas.openxmlformats.org/drawingml/2006/main">
              <a:ext uri="{FF2B5EF4-FFF2-40B4-BE49-F238E27FC236}">
                <a16:creationId xmlns:a16="http://schemas.microsoft.com/office/drawing/2014/main" id="{B00AAF9F-6F0B-45A2-BDF0-52A56B9E4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Tri kratke, nedvosmislene zapovijedi</a:t>
            </a:r>
          </a:p>
        </p:txBody>
      </p:sp>
      <p:sp>
        <p:nvSpPr>
          <p:cNvPr id="17" name="subtitle-23">
            <a:extLst xmlns:a="http://schemas.openxmlformats.org/drawingml/2006/main">
              <a:ext uri="{FF2B5EF4-FFF2-40B4-BE49-F238E27FC236}">
                <a16:creationId xmlns:a16="http://schemas.microsoft.com/office/drawing/2014/main" id="{F60E6989-9895-476F-BA2B-53657EA23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Okreti se uvježbavaju iz pravilnog stava i izvode istodobno, bez narušavanja poravnanja stroja.</a:t>
            </a:r>
          </a:p>
        </p:txBody>
      </p:sp>
      <p:sp>
        <p:nvSpPr>
          <p:cNvPr id="18" name="rule-23">
            <a:extLst xmlns:a="http://schemas.openxmlformats.org/drawingml/2006/main">
              <a:ext uri="{FF2B5EF4-FFF2-40B4-BE49-F238E27FC236}">
                <a16:creationId xmlns:a16="http://schemas.microsoft.com/office/drawing/2014/main" id="{7B0BD263-C3FB-43BD-9B37-3745DAA0CF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9" name="turns-intro">
            <a:extLst xmlns:a="http://schemas.openxmlformats.org/drawingml/2006/main">
              <a:ext uri="{FF2B5EF4-FFF2-40B4-BE49-F238E27FC236}">
                <a16:creationId xmlns:a16="http://schemas.microsoft.com/office/drawing/2014/main" id="{2014F9A5-0999-4F13-A699-B45B96D5B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551497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Izvršni dio nosi ritam radnje: SNO  |  VO  |  LOM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D393868-5371-4939-9616-540A143C9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1" name="source-23">
            <a:extLst xmlns:a="http://schemas.openxmlformats.org/drawingml/2006/main">
              <a:ext uri="{FF2B5EF4-FFF2-40B4-BE49-F238E27FC236}">
                <a16:creationId xmlns:a16="http://schemas.microsoft.com/office/drawing/2014/main" id="{7CA8397F-B742-41A0-8A12-EA63208018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5.</a:t>
            </a:r>
          </a:p>
        </p:txBody>
      </p:sp>
      <p:sp>
        <p:nvSpPr>
          <p:cNvPr id="22" name="footer-tag-23">
            <a:extLst xmlns:a="http://schemas.openxmlformats.org/drawingml/2006/main">
              <a:ext uri="{FF2B5EF4-FFF2-40B4-BE49-F238E27FC236}">
                <a16:creationId xmlns:a16="http://schemas.microsoft.com/office/drawing/2014/main" id="{F7FFD300-CF9D-465B-B132-29FB6A4185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515164492"/>
      </p:ext>
    </p:extLst>
  </p:cSld>
</p:sld>
</file>

<file path=ppt/slides/slide24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99C93E4-F2B8-475D-9B88-7B5F3543C3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743450"/>
            <a:ext cx="14077950" cy="1809750"/>
          </a:xfrm>
          <a:prstGeom xmlns:a="http://schemas.openxmlformats.org/drawingml/2006/main" prst="roundRect">
            <a:avLst>
              <a:gd name="adj" fmla="val 4211"/>
            </a:avLst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" name="movement-primary-command">
            <a:extLst xmlns:a="http://schemas.openxmlformats.org/drawingml/2006/main">
              <a:ext uri="{FF2B5EF4-FFF2-40B4-BE49-F238E27FC236}">
                <a16:creationId xmlns:a16="http://schemas.microsoft.com/office/drawing/2014/main" id="{ADFA17FC-4E79-4A1D-8A77-1339D5E26B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04950" y="5219700"/>
            <a:ext cx="1304925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7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ODJELJENJE (VOD) STU - PAJ!</a:t>
            </a:r>
          </a:p>
        </p:txBody>
      </p:sp>
      <p:sp>
        <p:nvSpPr>
          <p:cNvPr id="3" name="movement-secondary-label">
            <a:extLst xmlns:a="http://schemas.openxmlformats.org/drawingml/2006/main">
              <a:ext uri="{FF2B5EF4-FFF2-40B4-BE49-F238E27FC236}">
                <a16:creationId xmlns:a16="http://schemas.microsoft.com/office/drawing/2014/main" id="{C72DAE01-B0E6-43A3-9676-015D54217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162800"/>
            <a:ext cx="7810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ALTERNATIVA ZA POČETAK KRETANJA KRATKIM KORAKOM</a:t>
            </a:r>
          </a:p>
        </p:txBody>
      </p:sp>
      <p:sp>
        <p:nvSpPr>
          <p:cNvPr id="4" name="movement-secondary-command">
            <a:extLst xmlns:a="http://schemas.openxmlformats.org/drawingml/2006/main">
              <a:ext uri="{FF2B5EF4-FFF2-40B4-BE49-F238E27FC236}">
                <a16:creationId xmlns:a16="http://schemas.microsoft.com/office/drawing/2014/main" id="{4451AA44-CFE3-44C6-9E4C-F5563D9AA7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696200"/>
            <a:ext cx="13811250" cy="4381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3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Odjeljenje (vod) kratkim korakom stu - PAJ!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651D03D-7926-42C2-BF7F-C33813F95A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6" name="eyebrow-24">
            <a:extLst xmlns:a="http://schemas.openxmlformats.org/drawingml/2006/main">
              <a:ext uri="{FF2B5EF4-FFF2-40B4-BE49-F238E27FC236}">
                <a16:creationId xmlns:a16="http://schemas.microsoft.com/office/drawing/2014/main" id="{94B9938B-A422-4708-BF72-B4FCA81F8F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KRETANJE</a:t>
            </a:r>
          </a:p>
        </p:txBody>
      </p:sp>
      <p:sp>
        <p:nvSpPr>
          <p:cNvPr id="7" name="page-24">
            <a:extLst xmlns:a="http://schemas.openxmlformats.org/drawingml/2006/main">
              <a:ext uri="{FF2B5EF4-FFF2-40B4-BE49-F238E27FC236}">
                <a16:creationId xmlns:a16="http://schemas.microsoft.com/office/drawing/2014/main" id="{B20893F1-DDB1-4312-AA7E-6C7E045622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24 / 36</a:t>
            </a:r>
          </a:p>
        </p:txBody>
      </p:sp>
      <p:sp>
        <p:nvSpPr>
          <p:cNvPr id="8" name="title-24">
            <a:extLst xmlns:a="http://schemas.openxmlformats.org/drawingml/2006/main">
              <a:ext uri="{FF2B5EF4-FFF2-40B4-BE49-F238E27FC236}">
                <a16:creationId xmlns:a16="http://schemas.microsoft.com/office/drawing/2014/main" id="{31A735F0-E60B-4BFF-AF3E-4017C7652B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Kretanje počinje na zapovijed</a:t>
            </a:r>
          </a:p>
        </p:txBody>
      </p:sp>
      <p:sp>
        <p:nvSpPr>
          <p:cNvPr id="9" name="subtitle-24">
            <a:extLst xmlns:a="http://schemas.openxmlformats.org/drawingml/2006/main">
              <a:ext uri="{FF2B5EF4-FFF2-40B4-BE49-F238E27FC236}">
                <a16:creationId xmlns:a16="http://schemas.microsoft.com/office/drawing/2014/main" id="{962FCA3A-C94B-444A-BFBE-736148AE0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Kada postrojba kreće s mjesta, zapovijed jasno određuje način kretanja i trenutak izvršenja.</a:t>
            </a:r>
          </a:p>
        </p:txBody>
      </p:sp>
      <p:sp>
        <p:nvSpPr>
          <p:cNvPr id="10" name="rule-24">
            <a:extLst xmlns:a="http://schemas.openxmlformats.org/drawingml/2006/main">
              <a:ext uri="{FF2B5EF4-FFF2-40B4-BE49-F238E27FC236}">
                <a16:creationId xmlns:a16="http://schemas.microsoft.com/office/drawing/2014/main" id="{32896877-F021-466C-A995-0F65BB10B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movement-start-lead">
            <a:extLst xmlns:a="http://schemas.openxmlformats.org/drawingml/2006/main">
              <a:ext uri="{FF2B5EF4-FFF2-40B4-BE49-F238E27FC236}">
                <a16:creationId xmlns:a16="http://schemas.microsoft.com/office/drawing/2014/main" id="{2E976965-6E81-4DB6-88A4-9495264007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4905375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Početak kretanja izvodi se lijevom nogom.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2CA48DC8-A038-47CB-BAEB-E2CB16A19A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3" name="source-24">
            <a:extLst xmlns:a="http://schemas.openxmlformats.org/drawingml/2006/main">
              <a:ext uri="{FF2B5EF4-FFF2-40B4-BE49-F238E27FC236}">
                <a16:creationId xmlns:a16="http://schemas.microsoft.com/office/drawing/2014/main" id="{13CF0AD3-05A9-46B7-A93C-92D9AC294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6.1.-6.2.</a:t>
            </a:r>
          </a:p>
        </p:txBody>
      </p:sp>
      <p:sp>
        <p:nvSpPr>
          <p:cNvPr id="14" name="footer-tag-24">
            <a:extLst xmlns:a="http://schemas.openxmlformats.org/drawingml/2006/main">
              <a:ext uri="{FF2B5EF4-FFF2-40B4-BE49-F238E27FC236}">
                <a16:creationId xmlns:a16="http://schemas.microsoft.com/office/drawing/2014/main" id="{33F80C6F-73E0-4B8E-93E2-C73BA3DFC2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933503786"/>
      </p:ext>
    </p:extLst>
  </p:cSld>
</p:sld>
</file>

<file path=ppt/slides/slide25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43FF17B-D7B0-4918-A64C-E75C43C97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048250"/>
            <a:ext cx="32004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2" name="pace-label-0">
            <a:extLst xmlns:a="http://schemas.openxmlformats.org/drawingml/2006/main">
              <a:ext uri="{FF2B5EF4-FFF2-40B4-BE49-F238E27FC236}">
                <a16:creationId xmlns:a16="http://schemas.microsoft.com/office/drawing/2014/main" id="{7BA97C20-FCEE-4932-A739-C74D3986E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372100"/>
            <a:ext cx="32004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KRATKI KORAK</a:t>
            </a:r>
          </a:p>
        </p:txBody>
      </p:sp>
      <p:sp>
        <p:nvSpPr>
          <p:cNvPr id="3" name="pace-command-0">
            <a:extLst xmlns:a="http://schemas.openxmlformats.org/drawingml/2006/main">
              <a:ext uri="{FF2B5EF4-FFF2-40B4-BE49-F238E27FC236}">
                <a16:creationId xmlns:a16="http://schemas.microsoft.com/office/drawing/2014/main" id="{6406C326-AE4E-4AF2-A7EF-35FFEEB7C6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096000"/>
            <a:ext cx="31051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Kratkim korakom - STUPAJ!</a:t>
            </a:r>
          </a:p>
        </p:txBody>
      </p:sp>
      <p:sp>
        <p:nvSpPr>
          <p:cNvPr id="4" name="pace-arrow-0">
            <a:extLst xmlns:a="http://schemas.openxmlformats.org/drawingml/2006/main">
              <a:ext uri="{FF2B5EF4-FFF2-40B4-BE49-F238E27FC236}">
                <a16:creationId xmlns:a16="http://schemas.microsoft.com/office/drawing/2014/main" id="{CDF10E26-2A8A-410E-88E2-C359C96B0E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6172200"/>
            <a:ext cx="419100" cy="3905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→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757CDEF-3BC3-4C1D-980E-AB04B5BE29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5048250"/>
            <a:ext cx="32004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6" name="pace-label-1">
            <a:extLst xmlns:a="http://schemas.openxmlformats.org/drawingml/2006/main">
              <a:ext uri="{FF2B5EF4-FFF2-40B4-BE49-F238E27FC236}">
                <a16:creationId xmlns:a16="http://schemas.microsoft.com/office/drawing/2014/main" id="{CAC39AAA-F93F-410A-9E8E-DEE0348014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5372100"/>
            <a:ext cx="32004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KORAK</a:t>
            </a:r>
          </a:p>
        </p:txBody>
      </p:sp>
      <p:sp>
        <p:nvSpPr>
          <p:cNvPr id="7" name="pace-command-1">
            <a:extLst xmlns:a="http://schemas.openxmlformats.org/drawingml/2006/main">
              <a:ext uri="{FF2B5EF4-FFF2-40B4-BE49-F238E27FC236}">
                <a16:creationId xmlns:a16="http://schemas.microsoft.com/office/drawing/2014/main" id="{92B775AD-2923-4182-AD6E-D9BD324083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81550" y="6096000"/>
            <a:ext cx="31051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Korakom - STUPAJ!</a:t>
            </a:r>
          </a:p>
        </p:txBody>
      </p:sp>
      <p:sp>
        <p:nvSpPr>
          <p:cNvPr id="8" name="pace-arrow-1">
            <a:extLst xmlns:a="http://schemas.openxmlformats.org/drawingml/2006/main">
              <a:ext uri="{FF2B5EF4-FFF2-40B4-BE49-F238E27FC236}">
                <a16:creationId xmlns:a16="http://schemas.microsoft.com/office/drawing/2014/main" id="{6011138F-1D82-49CE-BC94-47DE28626E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0" y="6172200"/>
            <a:ext cx="419100" cy="3905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→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26A364C-FA4A-40FA-9813-B4A3F3D1C7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5048250"/>
            <a:ext cx="32004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0" name="pace-label-2">
            <a:extLst xmlns:a="http://schemas.openxmlformats.org/drawingml/2006/main">
              <a:ext uri="{FF2B5EF4-FFF2-40B4-BE49-F238E27FC236}">
                <a16:creationId xmlns:a16="http://schemas.microsoft.com/office/drawing/2014/main" id="{A2F48432-DD21-472F-AE2F-03C7382953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5372100"/>
            <a:ext cx="32004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TRČEĆI KORAK</a:t>
            </a:r>
          </a:p>
        </p:txBody>
      </p:sp>
      <p:sp>
        <p:nvSpPr>
          <p:cNvPr id="11" name="pace-command-2">
            <a:extLst xmlns:a="http://schemas.openxmlformats.org/drawingml/2006/main">
              <a:ext uri="{FF2B5EF4-FFF2-40B4-BE49-F238E27FC236}">
                <a16:creationId xmlns:a16="http://schemas.microsoft.com/office/drawing/2014/main" id="{6482360D-5C47-43C1-9314-6935B3EB5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496300" y="6096000"/>
            <a:ext cx="31051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Trčećim korakom - STUPAJ!</a:t>
            </a:r>
          </a:p>
        </p:txBody>
      </p:sp>
      <p:sp>
        <p:nvSpPr>
          <p:cNvPr id="12" name="pace-arrow-2">
            <a:extLst xmlns:a="http://schemas.openxmlformats.org/drawingml/2006/main">
              <a:ext uri="{FF2B5EF4-FFF2-40B4-BE49-F238E27FC236}">
                <a16:creationId xmlns:a16="http://schemas.microsoft.com/office/drawing/2014/main" id="{0AEDCDD5-7C65-448C-924A-C41842831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715750" y="6172200"/>
            <a:ext cx="419100" cy="3905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5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→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CDBD72C-A0EB-4A1C-BF53-A3804560C5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11050" y="5048250"/>
            <a:ext cx="32004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pace-label-3">
            <a:extLst xmlns:a="http://schemas.openxmlformats.org/drawingml/2006/main">
              <a:ext uri="{FF2B5EF4-FFF2-40B4-BE49-F238E27FC236}">
                <a16:creationId xmlns:a16="http://schemas.microsoft.com/office/drawing/2014/main" id="{0025305D-7BE1-4807-8D2A-BA84D587B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11050" y="5372100"/>
            <a:ext cx="32004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2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TRK</a:t>
            </a:r>
          </a:p>
        </p:txBody>
      </p:sp>
      <p:sp>
        <p:nvSpPr>
          <p:cNvPr id="15" name="pace-command-3">
            <a:extLst xmlns:a="http://schemas.openxmlformats.org/drawingml/2006/main">
              <a:ext uri="{FF2B5EF4-FFF2-40B4-BE49-F238E27FC236}">
                <a16:creationId xmlns:a16="http://schemas.microsoft.com/office/drawing/2014/main" id="{C50217DF-3709-4E49-B2D6-36881E931C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11050" y="6096000"/>
            <a:ext cx="3105150" cy="3238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Tr - KOM!</a:t>
            </a:r>
          </a:p>
        </p:txBody>
      </p:sp>
      <p:sp>
        <p:nvSpPr>
          <p:cNvPr id="16" name="pace-return">
            <a:extLst xmlns:a="http://schemas.openxmlformats.org/drawingml/2006/main">
              <a:ext uri="{FF2B5EF4-FFF2-40B4-BE49-F238E27FC236}">
                <a16:creationId xmlns:a16="http://schemas.microsoft.com/office/drawing/2014/main" id="{DB94F6D5-AE8E-49CB-8F5B-964D3F4D2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772400"/>
            <a:ext cx="14097000" cy="352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Povratak iz trčećeg koraka u korak:  Korakom - STUPAJ!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BD9B473-9C4E-426C-AC05-AC0EA6B954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8" name="eyebrow-25">
            <a:extLst xmlns:a="http://schemas.openxmlformats.org/drawingml/2006/main">
              <a:ext uri="{FF2B5EF4-FFF2-40B4-BE49-F238E27FC236}">
                <a16:creationId xmlns:a16="http://schemas.microsoft.com/office/drawing/2014/main" id="{C407CCB7-096B-4726-98B3-D1C04DAA3D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KRETANJE</a:t>
            </a:r>
          </a:p>
        </p:txBody>
      </p:sp>
      <p:sp>
        <p:nvSpPr>
          <p:cNvPr id="19" name="page-25">
            <a:extLst xmlns:a="http://schemas.openxmlformats.org/drawingml/2006/main">
              <a:ext uri="{FF2B5EF4-FFF2-40B4-BE49-F238E27FC236}">
                <a16:creationId xmlns:a16="http://schemas.microsoft.com/office/drawing/2014/main" id="{24105C6C-39A7-43C9-831F-BF03D5EF60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25 / 36</a:t>
            </a:r>
          </a:p>
        </p:txBody>
      </p:sp>
      <p:sp>
        <p:nvSpPr>
          <p:cNvPr id="20" name="title-25">
            <a:extLst xmlns:a="http://schemas.openxmlformats.org/drawingml/2006/main">
              <a:ext uri="{FF2B5EF4-FFF2-40B4-BE49-F238E27FC236}">
                <a16:creationId xmlns:a16="http://schemas.microsoft.com/office/drawing/2014/main" id="{7E8DA511-A31B-45C9-BEC9-1485B0404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Promjena načina kretanja</a:t>
            </a:r>
          </a:p>
        </p:txBody>
      </p:sp>
      <p:sp>
        <p:nvSpPr>
          <p:cNvPr id="21" name="subtitle-25">
            <a:extLst xmlns:a="http://schemas.openxmlformats.org/drawingml/2006/main">
              <a:ext uri="{FF2B5EF4-FFF2-40B4-BE49-F238E27FC236}">
                <a16:creationId xmlns:a16="http://schemas.microsoft.com/office/drawing/2014/main" id="{B44DEECA-3C75-4556-9255-C32CA3FBD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Zapovjednik tijekom kretanja može mijenjati vrstu koraka; postrojba zadržava jedinstven pravac i poredak.</a:t>
            </a:r>
          </a:p>
        </p:txBody>
      </p:sp>
      <p:sp>
        <p:nvSpPr>
          <p:cNvPr id="22" name="rule-25">
            <a:extLst xmlns:a="http://schemas.openxmlformats.org/drawingml/2006/main">
              <a:ext uri="{FF2B5EF4-FFF2-40B4-BE49-F238E27FC236}">
                <a16:creationId xmlns:a16="http://schemas.microsoft.com/office/drawing/2014/main" id="{173F1102-1FB7-43C8-8ED2-84ED56107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3" name="pace-intro">
            <a:extLst xmlns:a="http://schemas.openxmlformats.org/drawingml/2006/main">
              <a:ext uri="{FF2B5EF4-FFF2-40B4-BE49-F238E27FC236}">
                <a16:creationId xmlns:a16="http://schemas.microsoft.com/office/drawing/2014/main" id="{4EB7CDDD-C355-4F52-8D5E-71A5F9B48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642937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Svaka promjena ima čujan izvršni dio: STUPAJ! ili KOM!</a:t>
            </a:r>
          </a:p>
        </p:txBody>
      </p:sp>
      <p:sp>
        <p:nvSpPr>
          <p:cNvPr id="24" name="">
            <a:extLst xmlns:a="http://schemas.openxmlformats.org/drawingml/2006/main">
              <a:ext uri="{FF2B5EF4-FFF2-40B4-BE49-F238E27FC236}">
                <a16:creationId xmlns:a16="http://schemas.microsoft.com/office/drawing/2014/main" id="{99EF88FD-4F56-40FC-A67B-9642E5C060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5" name="source-25">
            <a:extLst xmlns:a="http://schemas.openxmlformats.org/drawingml/2006/main">
              <a:ext uri="{FF2B5EF4-FFF2-40B4-BE49-F238E27FC236}">
                <a16:creationId xmlns:a16="http://schemas.microsoft.com/office/drawing/2014/main" id="{10E06511-4717-422A-806F-2BB672B26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6.1.-6.3.</a:t>
            </a:r>
          </a:p>
        </p:txBody>
      </p:sp>
      <p:sp>
        <p:nvSpPr>
          <p:cNvPr id="26" name="footer-tag-25">
            <a:extLst xmlns:a="http://schemas.openxmlformats.org/drawingml/2006/main">
              <a:ext uri="{FF2B5EF4-FFF2-40B4-BE49-F238E27FC236}">
                <a16:creationId xmlns:a16="http://schemas.microsoft.com/office/drawing/2014/main" id="{5CBAC13E-C9C3-4A04-88A8-43E5BAA600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387883646"/>
      </p:ext>
    </p:extLst>
  </p:cSld>
</p:sld>
</file>

<file path=ppt/slides/slide26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9083E0A-F130-4DD9-B8A3-1A9B335546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657850"/>
            <a:ext cx="14097000" cy="762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stop-command">
            <a:extLst xmlns:a="http://schemas.openxmlformats.org/drawingml/2006/main">
              <a:ext uri="{FF2B5EF4-FFF2-40B4-BE49-F238E27FC236}">
                <a16:creationId xmlns:a16="http://schemas.microsoft.com/office/drawing/2014/main" id="{67FEBD01-638C-4A78-B846-419FC6E77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096000"/>
            <a:ext cx="14287500" cy="7810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51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ODJELJENJE (VOD) - STOJ!</a:t>
            </a:r>
          </a:p>
        </p:txBody>
      </p:sp>
      <p:sp>
        <p:nvSpPr>
          <p:cNvPr id="3" name="stop-result">
            <a:extLst xmlns:a="http://schemas.openxmlformats.org/drawingml/2006/main">
              <a:ext uri="{FF2B5EF4-FFF2-40B4-BE49-F238E27FC236}">
                <a16:creationId xmlns:a16="http://schemas.microsoft.com/office/drawing/2014/main" id="{2BA3F396-14A2-4F20-8B72-0BB96D4A8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543800"/>
            <a:ext cx="14192250" cy="4095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17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Izvršenje mora biti istodobno: stroj staje uredno i zadržava poredak.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42AF5B8-FF02-4389-BC39-92211F40C8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5" name="eyebrow-26">
            <a:extLst xmlns:a="http://schemas.openxmlformats.org/drawingml/2006/main">
              <a:ext uri="{FF2B5EF4-FFF2-40B4-BE49-F238E27FC236}">
                <a16:creationId xmlns:a16="http://schemas.microsoft.com/office/drawing/2014/main" id="{E652B0C8-7551-4A09-BBD2-A607AD95CD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KRETANJE</a:t>
            </a:r>
          </a:p>
        </p:txBody>
      </p:sp>
      <p:sp>
        <p:nvSpPr>
          <p:cNvPr id="6" name="page-26">
            <a:extLst xmlns:a="http://schemas.openxmlformats.org/drawingml/2006/main">
              <a:ext uri="{FF2B5EF4-FFF2-40B4-BE49-F238E27FC236}">
                <a16:creationId xmlns:a16="http://schemas.microsoft.com/office/drawing/2014/main" id="{D73DC6F6-FBE7-472A-BE06-AD8C66F589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26 / 36</a:t>
            </a:r>
          </a:p>
        </p:txBody>
      </p:sp>
      <p:sp>
        <p:nvSpPr>
          <p:cNvPr id="7" name="title-26">
            <a:extLst xmlns:a="http://schemas.openxmlformats.org/drawingml/2006/main">
              <a:ext uri="{FF2B5EF4-FFF2-40B4-BE49-F238E27FC236}">
                <a16:creationId xmlns:a16="http://schemas.microsoft.com/office/drawing/2014/main" id="{F4030BCF-1758-4089-BCC1-014ABE5EAB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Zaustavljanje postrojbe</a:t>
            </a:r>
          </a:p>
        </p:txBody>
      </p:sp>
      <p:sp>
        <p:nvSpPr>
          <p:cNvPr id="8" name="subtitle-26">
            <a:extLst xmlns:a="http://schemas.openxmlformats.org/drawingml/2006/main">
              <a:ext uri="{FF2B5EF4-FFF2-40B4-BE49-F238E27FC236}">
                <a16:creationId xmlns:a16="http://schemas.microsoft.com/office/drawing/2014/main" id="{B9DFF956-C23F-4648-80FB-42B8D17CD7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Zaustavljanje je jednako važan dio vježbe kao i pokretanje: zapovijed mora biti jasna, a odgovor jedinstven.</a:t>
            </a:r>
          </a:p>
        </p:txBody>
      </p:sp>
      <p:sp>
        <p:nvSpPr>
          <p:cNvPr id="9" name="rule-26">
            <a:extLst xmlns:a="http://schemas.openxmlformats.org/drawingml/2006/main">
              <a:ext uri="{FF2B5EF4-FFF2-40B4-BE49-F238E27FC236}">
                <a16:creationId xmlns:a16="http://schemas.microsoft.com/office/drawing/2014/main" id="{FD766F96-70F2-4162-B1C1-608F64A544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0" name="stop-intro">
            <a:extLst xmlns:a="http://schemas.openxmlformats.org/drawingml/2006/main">
              <a:ext uri="{FF2B5EF4-FFF2-40B4-BE49-F238E27FC236}">
                <a16:creationId xmlns:a16="http://schemas.microsoft.com/office/drawing/2014/main" id="{ADC77A30-5FAB-43BE-9804-B8D61E8B16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04850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Nakon kretanja slijedi provjera poravnanja i discipline stroja.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12EFF6A8-B6AA-44F7-8C92-18AD138AB5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2" name="source-26">
            <a:extLst xmlns:a="http://schemas.openxmlformats.org/drawingml/2006/main">
              <a:ext uri="{FF2B5EF4-FFF2-40B4-BE49-F238E27FC236}">
                <a16:creationId xmlns:a16="http://schemas.microsoft.com/office/drawing/2014/main" id="{8B182092-EC08-449A-AEFE-4840BAC88D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6.4.</a:t>
            </a:r>
          </a:p>
        </p:txBody>
      </p:sp>
      <p:sp>
        <p:nvSpPr>
          <p:cNvPr id="13" name="footer-tag-26">
            <a:extLst xmlns:a="http://schemas.openxmlformats.org/drawingml/2006/main">
              <a:ext uri="{FF2B5EF4-FFF2-40B4-BE49-F238E27FC236}">
                <a16:creationId xmlns:a16="http://schemas.microsoft.com/office/drawing/2014/main" id="{EF6708B0-BE7A-42D9-80A9-F933BF102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897053856"/>
      </p:ext>
    </p:extLst>
  </p:cSld>
</p:sld>
</file>

<file path=ppt/slides/slide27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finish-label-0">
            <a:extLst xmlns:a="http://schemas.openxmlformats.org/drawingml/2006/main">
              <a:ext uri="{FF2B5EF4-FFF2-40B4-BE49-F238E27FC236}">
                <a16:creationId xmlns:a16="http://schemas.microsoft.com/office/drawing/2014/main" id="{090ABE6C-8775-4849-9159-0C6C74B276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000625"/>
            <a:ext cx="4000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POZDRAV IZ STROJA</a:t>
            </a:r>
          </a:p>
        </p:txBody>
      </p:sp>
      <p:sp>
        <p:nvSpPr>
          <p:cNvPr id="2" name="finish-command-0">
            <a:extLst xmlns:a="http://schemas.openxmlformats.org/drawingml/2006/main">
              <a:ext uri="{FF2B5EF4-FFF2-40B4-BE49-F238E27FC236}">
                <a16:creationId xmlns:a16="http://schemas.microsoft.com/office/drawing/2014/main" id="{385C725C-EF62-4F38-8325-15473D149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10250" y="4876800"/>
            <a:ext cx="9220200" cy="4381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3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Odjeljenje (vod) - POZDRAV!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CF9A8D0-4286-40DC-B756-470FEC6BE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619750"/>
            <a:ext cx="140398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4" name="finish-label-1">
            <a:extLst xmlns:a="http://schemas.openxmlformats.org/drawingml/2006/main">
              <a:ext uri="{FF2B5EF4-FFF2-40B4-BE49-F238E27FC236}">
                <a16:creationId xmlns:a16="http://schemas.microsoft.com/office/drawing/2014/main" id="{5484F27A-773A-4735-958D-02EC891471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086475"/>
            <a:ext cx="4000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POZDRAV U SMJERU</a:t>
            </a:r>
          </a:p>
        </p:txBody>
      </p:sp>
      <p:sp>
        <p:nvSpPr>
          <p:cNvPr id="5" name="finish-command-1">
            <a:extLst xmlns:a="http://schemas.openxmlformats.org/drawingml/2006/main">
              <a:ext uri="{FF2B5EF4-FFF2-40B4-BE49-F238E27FC236}">
                <a16:creationId xmlns:a16="http://schemas.microsoft.com/office/drawing/2014/main" id="{A8F2D199-07B1-4A9E-9258-207249A90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10250" y="5962650"/>
            <a:ext cx="9220200" cy="4381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3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POZDRAV na desno (lijevo)!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DE41EB9-2935-4251-8059-0FDB00642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705600"/>
            <a:ext cx="140398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7" name="finish-label-2">
            <a:extLst xmlns:a="http://schemas.openxmlformats.org/drawingml/2006/main">
              <a:ext uri="{FF2B5EF4-FFF2-40B4-BE49-F238E27FC236}">
                <a16:creationId xmlns:a16="http://schemas.microsoft.com/office/drawing/2014/main" id="{DBD6F526-F29C-4FF1-B1AC-8AC0E579B9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172325"/>
            <a:ext cx="4000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OTPUST</a:t>
            </a:r>
          </a:p>
        </p:txBody>
      </p:sp>
      <p:sp>
        <p:nvSpPr>
          <p:cNvPr id="8" name="finish-command-2">
            <a:extLst xmlns:a="http://schemas.openxmlformats.org/drawingml/2006/main">
              <a:ext uri="{FF2B5EF4-FFF2-40B4-BE49-F238E27FC236}">
                <a16:creationId xmlns:a16="http://schemas.microsoft.com/office/drawing/2014/main" id="{7A7B37D7-AA8C-4A34-AAA8-501077C1F6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810250" y="7048500"/>
            <a:ext cx="9220200" cy="4381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325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Odjeljenje (vod) OTPUST!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857A23B-2811-4626-ABC2-6FD0AE50D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0" name="eyebrow-27">
            <a:extLst xmlns:a="http://schemas.openxmlformats.org/drawingml/2006/main">
              <a:ext uri="{FF2B5EF4-FFF2-40B4-BE49-F238E27FC236}">
                <a16:creationId xmlns:a16="http://schemas.microsoft.com/office/drawing/2014/main" id="{0C7CF66E-F2A0-4352-868C-04290C1B0B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POČAST I ZAVRŠETAK</a:t>
            </a:r>
          </a:p>
        </p:txBody>
      </p:sp>
      <p:sp>
        <p:nvSpPr>
          <p:cNvPr id="11" name="page-27">
            <a:extLst xmlns:a="http://schemas.openxmlformats.org/drawingml/2006/main">
              <a:ext uri="{FF2B5EF4-FFF2-40B4-BE49-F238E27FC236}">
                <a16:creationId xmlns:a16="http://schemas.microsoft.com/office/drawing/2014/main" id="{A2061E5D-098E-4BA9-B9EC-F00E0579B1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27 / 36</a:t>
            </a:r>
          </a:p>
        </p:txBody>
      </p:sp>
      <p:sp>
        <p:nvSpPr>
          <p:cNvPr id="12" name="title-27">
            <a:extLst xmlns:a="http://schemas.openxmlformats.org/drawingml/2006/main">
              <a:ext uri="{FF2B5EF4-FFF2-40B4-BE49-F238E27FC236}">
                <a16:creationId xmlns:a16="http://schemas.microsoft.com/office/drawing/2014/main" id="{9173F06C-9455-41F6-BAF5-A651325D8D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Postrojba završava jednako uredno kao što je počela</a:t>
            </a:r>
          </a:p>
        </p:txBody>
      </p:sp>
      <p:sp>
        <p:nvSpPr>
          <p:cNvPr id="13" name="subtitle-27">
            <a:extLst xmlns:a="http://schemas.openxmlformats.org/drawingml/2006/main">
              <a:ext uri="{FF2B5EF4-FFF2-40B4-BE49-F238E27FC236}">
                <a16:creationId xmlns:a16="http://schemas.microsoft.com/office/drawing/2014/main" id="{067BAB9F-A1C8-4D2B-AF8C-C7C8F8D3C7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Pozdrav se provodi prema situaciji, a otpustom se jasno završava rad postrojbe u stroju.</a:t>
            </a:r>
          </a:p>
        </p:txBody>
      </p:sp>
      <p:sp>
        <p:nvSpPr>
          <p:cNvPr id="14" name="rule-27">
            <a:extLst xmlns:a="http://schemas.openxmlformats.org/drawingml/2006/main">
              <a:ext uri="{FF2B5EF4-FFF2-40B4-BE49-F238E27FC236}">
                <a16:creationId xmlns:a16="http://schemas.microsoft.com/office/drawing/2014/main" id="{88E228F6-01A9-431D-973A-9008F7ED8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5" name="finish-intro">
            <a:extLst xmlns:a="http://schemas.openxmlformats.org/drawingml/2006/main">
              <a:ext uri="{FF2B5EF4-FFF2-40B4-BE49-F238E27FC236}">
                <a16:creationId xmlns:a16="http://schemas.microsoft.com/office/drawing/2014/main" id="{87586FF8-9B2A-4E41-9B86-862C4413BC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48665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Zapovijed OTPUST! ne dolazi prije dovršetka svih zadanih radnji.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95DF25C5-6D29-4649-AE1D-0B5B889F3E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7" name="source-27">
            <a:extLst xmlns:a="http://schemas.openxmlformats.org/drawingml/2006/main">
              <a:ext uri="{FF2B5EF4-FFF2-40B4-BE49-F238E27FC236}">
                <a16:creationId xmlns:a16="http://schemas.microsoft.com/office/drawing/2014/main" id="{DAC0529C-6261-4DEE-AA58-9F239851FC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3.5., 3.6. i 8.</a:t>
            </a:r>
          </a:p>
        </p:txBody>
      </p:sp>
      <p:sp>
        <p:nvSpPr>
          <p:cNvPr id="18" name="footer-tag-27">
            <a:extLst xmlns:a="http://schemas.openxmlformats.org/drawingml/2006/main">
              <a:ext uri="{FF2B5EF4-FFF2-40B4-BE49-F238E27FC236}">
                <a16:creationId xmlns:a16="http://schemas.microsoft.com/office/drawing/2014/main" id="{D621A702-FD3B-447F-8494-EE8625AC5D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2134293296"/>
      </p:ext>
    </p:extLst>
  </p:cSld>
</p:sld>
</file>

<file path=ppt/slides/slide28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25BCBB8-73BE-45C6-AB85-1E627824CB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6534150"/>
            <a:ext cx="143827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4D985121-FDC5-4B30-961A-027D6A2331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624840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3" name="drill-number-0">
            <a:extLst xmlns:a="http://schemas.openxmlformats.org/drawingml/2006/main">
              <a:ext uri="{FF2B5EF4-FFF2-40B4-BE49-F238E27FC236}">
                <a16:creationId xmlns:a16="http://schemas.microsoft.com/office/drawing/2014/main" id="{333BF18E-68E3-4EB4-AF9F-137822EB4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66900" y="634365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4" name="drill-title-0">
            <a:extLst xmlns:a="http://schemas.openxmlformats.org/drawingml/2006/main">
              <a:ext uri="{FF2B5EF4-FFF2-40B4-BE49-F238E27FC236}">
                <a16:creationId xmlns:a16="http://schemas.microsoft.com/office/drawing/2014/main" id="{C6051B22-EC5F-442C-95D1-2ADE9A7337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3450" y="7315200"/>
            <a:ext cx="2286000" cy="2190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ZBOR!</a:t>
            </a:r>
          </a:p>
        </p:txBody>
      </p:sp>
      <p:sp>
        <p:nvSpPr>
          <p:cNvPr id="5" name="drill-copy-0">
            <a:extLst xmlns:a="http://schemas.openxmlformats.org/drawingml/2006/main">
              <a:ext uri="{FF2B5EF4-FFF2-40B4-BE49-F238E27FC236}">
                <a16:creationId xmlns:a16="http://schemas.microsoft.com/office/drawing/2014/main" id="{5A816640-CF4B-4FE7-A622-06AF228D03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7867650"/>
            <a:ext cx="22098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dvije vrste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BACD1B5-862E-430A-94B3-B8B76EFA12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624840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7" name="drill-number-1">
            <a:extLst xmlns:a="http://schemas.openxmlformats.org/drawingml/2006/main">
              <a:ext uri="{FF2B5EF4-FFF2-40B4-BE49-F238E27FC236}">
                <a16:creationId xmlns:a16="http://schemas.microsoft.com/office/drawing/2014/main" id="{BB5D3174-1897-4DBB-9819-6AB767283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29200" y="634365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8" name="drill-title-1">
            <a:extLst xmlns:a="http://schemas.openxmlformats.org/drawingml/2006/main">
              <a:ext uri="{FF2B5EF4-FFF2-40B4-BE49-F238E27FC236}">
                <a16:creationId xmlns:a16="http://schemas.microsoft.com/office/drawing/2014/main" id="{BF135765-0383-45E0-B406-136F4F641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7315200"/>
            <a:ext cx="2286000" cy="2190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RAVNAJ - SE!</a:t>
            </a:r>
          </a:p>
        </p:txBody>
      </p:sp>
      <p:sp>
        <p:nvSpPr>
          <p:cNvPr id="9" name="drill-copy-1">
            <a:extLst xmlns:a="http://schemas.openxmlformats.org/drawingml/2006/main">
              <a:ext uri="{FF2B5EF4-FFF2-40B4-BE49-F238E27FC236}">
                <a16:creationId xmlns:a16="http://schemas.microsoft.com/office/drawing/2014/main" id="{F8F9968C-0423-4D02-B93A-23D0E5D880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7867650"/>
            <a:ext cx="22098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 čelu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7A7CC10-A7B5-4EDB-8052-CB23552803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624840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1" name="drill-number-2">
            <a:extLst xmlns:a="http://schemas.openxmlformats.org/drawingml/2006/main">
              <a:ext uri="{FF2B5EF4-FFF2-40B4-BE49-F238E27FC236}">
                <a16:creationId xmlns:a16="http://schemas.microsoft.com/office/drawing/2014/main" id="{AE2273DF-9A1E-4315-85F0-1FDA1D6F9B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634365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03</a:t>
            </a:r>
          </a:p>
        </p:txBody>
      </p:sp>
      <p:sp>
        <p:nvSpPr>
          <p:cNvPr id="12" name="drill-title-2">
            <a:extLst xmlns:a="http://schemas.openxmlformats.org/drawingml/2006/main">
              <a:ext uri="{FF2B5EF4-FFF2-40B4-BE49-F238E27FC236}">
                <a16:creationId xmlns:a16="http://schemas.microsoft.com/office/drawing/2014/main" id="{D52EA323-441E-41ED-A4F3-0703AB3119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58050" y="7315200"/>
            <a:ext cx="2286000" cy="2190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STU - PAJ!</a:t>
            </a:r>
          </a:p>
        </p:txBody>
      </p:sp>
      <p:sp>
        <p:nvSpPr>
          <p:cNvPr id="13" name="drill-copy-2">
            <a:extLst xmlns:a="http://schemas.openxmlformats.org/drawingml/2006/main">
              <a:ext uri="{FF2B5EF4-FFF2-40B4-BE49-F238E27FC236}">
                <a16:creationId xmlns:a16="http://schemas.microsoft.com/office/drawing/2014/main" id="{8DEB1510-56FC-49DB-B7FE-DEF4E559C9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96150" y="7867650"/>
            <a:ext cx="22098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kretanje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3A5A551E-E9C3-44B4-9081-E853DB6660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24840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5" name="drill-number-3">
            <a:extLst xmlns:a="http://schemas.openxmlformats.org/drawingml/2006/main">
              <a:ext uri="{FF2B5EF4-FFF2-40B4-BE49-F238E27FC236}">
                <a16:creationId xmlns:a16="http://schemas.microsoft.com/office/drawing/2014/main" id="{BF33C39E-63B6-4D0D-82EC-17874B6522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53800" y="634365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04</a:t>
            </a:r>
          </a:p>
        </p:txBody>
      </p:sp>
      <p:sp>
        <p:nvSpPr>
          <p:cNvPr id="16" name="drill-title-3">
            <a:extLst xmlns:a="http://schemas.openxmlformats.org/drawingml/2006/main">
              <a:ext uri="{FF2B5EF4-FFF2-40B4-BE49-F238E27FC236}">
                <a16:creationId xmlns:a16="http://schemas.microsoft.com/office/drawing/2014/main" id="{D2085428-9BDA-4AD0-8E4F-669D24DC2F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0350" y="7315200"/>
            <a:ext cx="2286000" cy="2190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STOJ!</a:t>
            </a:r>
          </a:p>
        </p:txBody>
      </p:sp>
      <p:sp>
        <p:nvSpPr>
          <p:cNvPr id="17" name="drill-copy-3">
            <a:extLst xmlns:a="http://schemas.openxmlformats.org/drawingml/2006/main">
              <a:ext uri="{FF2B5EF4-FFF2-40B4-BE49-F238E27FC236}">
                <a16:creationId xmlns:a16="http://schemas.microsoft.com/office/drawing/2014/main" id="{53453D6F-ED87-4B35-9E98-4D0DF053E1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58450" y="7867650"/>
            <a:ext cx="22098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zaustavljanje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4069305A-A35D-4D3F-854F-93E3E03090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39900" y="624840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9" name="drill-number-4">
            <a:extLst xmlns:a="http://schemas.openxmlformats.org/drawingml/2006/main">
              <a:ext uri="{FF2B5EF4-FFF2-40B4-BE49-F238E27FC236}">
                <a16:creationId xmlns:a16="http://schemas.microsoft.com/office/drawing/2014/main" id="{00BCFA01-68C1-4290-8BAC-58AC8F2ED6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516100" y="634365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05</a:t>
            </a:r>
          </a:p>
        </p:txBody>
      </p:sp>
      <p:sp>
        <p:nvSpPr>
          <p:cNvPr id="20" name="drill-title-4">
            <a:extLst xmlns:a="http://schemas.openxmlformats.org/drawingml/2006/main">
              <a:ext uri="{FF2B5EF4-FFF2-40B4-BE49-F238E27FC236}">
                <a16:creationId xmlns:a16="http://schemas.microsoft.com/office/drawing/2014/main" id="{B1738878-D532-4539-B48F-A8934233B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582650" y="7315200"/>
            <a:ext cx="2286000" cy="2190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OTPUST!</a:t>
            </a:r>
          </a:p>
        </p:txBody>
      </p:sp>
      <p:sp>
        <p:nvSpPr>
          <p:cNvPr id="21" name="drill-copy-4">
            <a:extLst xmlns:a="http://schemas.openxmlformats.org/drawingml/2006/main">
              <a:ext uri="{FF2B5EF4-FFF2-40B4-BE49-F238E27FC236}">
                <a16:creationId xmlns:a16="http://schemas.microsoft.com/office/drawing/2014/main" id="{98416A1D-48E4-4E4E-8A8D-7B6F977978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620750" y="7867650"/>
            <a:ext cx="2209800" cy="285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50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završetak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9FB2476E-5AAD-46A3-86F0-A689CCF9D0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3" name="eyebrow-28">
            <a:extLst xmlns:a="http://schemas.openxmlformats.org/drawingml/2006/main">
              <a:ext uri="{FF2B5EF4-FFF2-40B4-BE49-F238E27FC236}">
                <a16:creationId xmlns:a16="http://schemas.microsoft.com/office/drawing/2014/main" id="{3CA39511-87D0-44D4-8144-91594600C8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PRIPREMA ZA VJEŽBU</a:t>
            </a:r>
          </a:p>
        </p:txBody>
      </p:sp>
      <p:sp>
        <p:nvSpPr>
          <p:cNvPr id="24" name="page-28">
            <a:extLst xmlns:a="http://schemas.openxmlformats.org/drawingml/2006/main">
              <a:ext uri="{FF2B5EF4-FFF2-40B4-BE49-F238E27FC236}">
                <a16:creationId xmlns:a16="http://schemas.microsoft.com/office/drawing/2014/main" id="{1C88FC88-9844-441D-8B87-BFD465A17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28 / 36</a:t>
            </a:r>
          </a:p>
        </p:txBody>
      </p:sp>
      <p:sp>
        <p:nvSpPr>
          <p:cNvPr id="25" name="title-28">
            <a:extLst xmlns:a="http://schemas.openxmlformats.org/drawingml/2006/main">
              <a:ext uri="{FF2B5EF4-FFF2-40B4-BE49-F238E27FC236}">
                <a16:creationId xmlns:a16="http://schemas.microsoft.com/office/drawing/2014/main" id="{5D5E4649-9059-4B8E-96B6-22A59226A6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Niz zapovijedi za prvu izvedbu</a:t>
            </a:r>
          </a:p>
        </p:txBody>
      </p:sp>
      <p:sp>
        <p:nvSpPr>
          <p:cNvPr id="26" name="subtitle-28">
            <a:extLst xmlns:a="http://schemas.openxmlformats.org/drawingml/2006/main">
              <a:ext uri="{FF2B5EF4-FFF2-40B4-BE49-F238E27FC236}">
                <a16:creationId xmlns:a16="http://schemas.microsoft.com/office/drawing/2014/main" id="{34E23A27-3ECA-4928-8047-4498A944BF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Jednostavan slijed povezuje postrojavanje, poravnanje, kretanje, zaustavljanje i završetak.</a:t>
            </a:r>
          </a:p>
        </p:txBody>
      </p:sp>
      <p:sp>
        <p:nvSpPr>
          <p:cNvPr id="27" name="rule-28">
            <a:extLst xmlns:a="http://schemas.openxmlformats.org/drawingml/2006/main">
              <a:ext uri="{FF2B5EF4-FFF2-40B4-BE49-F238E27FC236}">
                <a16:creationId xmlns:a16="http://schemas.microsoft.com/office/drawing/2014/main" id="{B51BA420-3C74-4B84-90A5-A55056F3A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8" name="drill-principle">
            <a:extLst xmlns:a="http://schemas.openxmlformats.org/drawingml/2006/main">
              <a:ext uri="{FF2B5EF4-FFF2-40B4-BE49-F238E27FC236}">
                <a16:creationId xmlns:a16="http://schemas.microsoft.com/office/drawing/2014/main" id="{BACDAFD8-D865-4917-A0F1-B118DDEEA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919162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Vježba se ponavlja dok odgovor postrojbe ne postane pravodoban i ujednačen.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F7739892-F074-49F6-A1FE-DEEC8DA636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30" name="source-28">
            <a:extLst xmlns:a="http://schemas.openxmlformats.org/drawingml/2006/main">
              <a:ext uri="{FF2B5EF4-FFF2-40B4-BE49-F238E27FC236}">
                <a16:creationId xmlns:a16="http://schemas.microsoft.com/office/drawing/2014/main" id="{D4D858E2-BE36-4D21-B997-476EE74465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Nastavna sekvenca temeljena na HVZ, Pravila vatrogasne službe, 2011., pogl. 2.-6.</a:t>
            </a:r>
          </a:p>
        </p:txBody>
      </p:sp>
      <p:sp>
        <p:nvSpPr>
          <p:cNvPr id="31" name="footer-tag-28">
            <a:extLst xmlns:a="http://schemas.openxmlformats.org/drawingml/2006/main">
              <a:ext uri="{FF2B5EF4-FFF2-40B4-BE49-F238E27FC236}">
                <a16:creationId xmlns:a16="http://schemas.microsoft.com/office/drawing/2014/main" id="{295C0EE6-FFBA-4BE7-A7F8-328078E73D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346400051"/>
      </p:ext>
    </p:extLst>
  </p:cSld>
</p:sld>
</file>

<file path=ppt/slides/slide29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3FB2793-FDAD-4758-9FFC-532115DE9A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6400800"/>
            <a:ext cx="1438275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5C97A70-39AF-4C90-8E20-1BBDB04EEC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90700" y="611505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3" name="practice-number-0">
            <a:extLst xmlns:a="http://schemas.openxmlformats.org/drawingml/2006/main">
              <a:ext uri="{FF2B5EF4-FFF2-40B4-BE49-F238E27FC236}">
                <a16:creationId xmlns:a16="http://schemas.microsoft.com/office/drawing/2014/main" id="{FD0BCCE5-89DD-47AA-A44D-422F77AB8A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66900" y="621030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4" name="practice-title-0">
            <a:extLst xmlns:a="http://schemas.openxmlformats.org/drawingml/2006/main">
              <a:ext uri="{FF2B5EF4-FFF2-40B4-BE49-F238E27FC236}">
                <a16:creationId xmlns:a16="http://schemas.microsoft.com/office/drawing/2014/main" id="{72FC05EE-EDA1-4F99-9F52-E3076E4314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7181850"/>
            <a:ext cx="2057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Pregled</a:t>
            </a:r>
          </a:p>
        </p:txBody>
      </p:sp>
      <p:sp>
        <p:nvSpPr>
          <p:cNvPr id="5" name="practice-copy-0">
            <a:extLst xmlns:a="http://schemas.openxmlformats.org/drawingml/2006/main">
              <a:ext uri="{FF2B5EF4-FFF2-40B4-BE49-F238E27FC236}">
                <a16:creationId xmlns:a16="http://schemas.microsoft.com/office/drawing/2014/main" id="{488B2BBC-F03E-43ED-9CED-94818A022A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7696200"/>
            <a:ext cx="2209800" cy="5429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radna odora</a:t>
            </a:r>
          </a:p>
          <a:p xmlns:a="http://schemas.openxmlformats.org/drawingml/2006/main">
            <a:pPr algn="ctr">
              <a:defRPr sz="142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urednost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4167B73-FDB0-464D-9CBF-C6077FC06E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611505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7" name="practice-number-1">
            <a:extLst xmlns:a="http://schemas.openxmlformats.org/drawingml/2006/main">
              <a:ext uri="{FF2B5EF4-FFF2-40B4-BE49-F238E27FC236}">
                <a16:creationId xmlns:a16="http://schemas.microsoft.com/office/drawing/2014/main" id="{1FA884C2-7E56-4554-B666-0C9FF49097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029200" y="621030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8" name="practice-title-1">
            <a:extLst xmlns:a="http://schemas.openxmlformats.org/drawingml/2006/main">
              <a:ext uri="{FF2B5EF4-FFF2-40B4-BE49-F238E27FC236}">
                <a16:creationId xmlns:a16="http://schemas.microsoft.com/office/drawing/2014/main" id="{20116923-7F79-4187-A2AE-040A0DB414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10050" y="7181850"/>
            <a:ext cx="2057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Zbor</a:t>
            </a:r>
          </a:p>
        </p:txBody>
      </p:sp>
      <p:sp>
        <p:nvSpPr>
          <p:cNvPr id="9" name="practice-copy-1">
            <a:extLst xmlns:a="http://schemas.openxmlformats.org/drawingml/2006/main">
              <a:ext uri="{FF2B5EF4-FFF2-40B4-BE49-F238E27FC236}">
                <a16:creationId xmlns:a16="http://schemas.microsoft.com/office/drawing/2014/main" id="{4DD1E87B-E76E-4504-B338-184CE6A46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133850" y="7696200"/>
            <a:ext cx="220980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dvije vrste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4F849A5-DAEE-4A43-9F83-C8D886C675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611505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1" name="practice-number-2">
            <a:extLst xmlns:a="http://schemas.openxmlformats.org/drawingml/2006/main">
              <a:ext uri="{FF2B5EF4-FFF2-40B4-BE49-F238E27FC236}">
                <a16:creationId xmlns:a16="http://schemas.microsoft.com/office/drawing/2014/main" id="{D1B9FEC8-8914-439C-A134-7AE2D222F4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0" y="621030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03</a:t>
            </a:r>
          </a:p>
        </p:txBody>
      </p:sp>
      <p:sp>
        <p:nvSpPr>
          <p:cNvPr id="12" name="practice-title-2">
            <a:extLst xmlns:a="http://schemas.openxmlformats.org/drawingml/2006/main">
              <a:ext uri="{FF2B5EF4-FFF2-40B4-BE49-F238E27FC236}">
                <a16:creationId xmlns:a16="http://schemas.microsoft.com/office/drawing/2014/main" id="{CFFB8CDC-7F7A-4E96-9CCC-4BFC88C52D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72350" y="7181850"/>
            <a:ext cx="2057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Kretanje</a:t>
            </a:r>
          </a:p>
        </p:txBody>
      </p:sp>
      <p:sp>
        <p:nvSpPr>
          <p:cNvPr id="13" name="practice-copy-2">
            <a:extLst xmlns:a="http://schemas.openxmlformats.org/drawingml/2006/main">
              <a:ext uri="{FF2B5EF4-FFF2-40B4-BE49-F238E27FC236}">
                <a16:creationId xmlns:a16="http://schemas.microsoft.com/office/drawing/2014/main" id="{CCDDBF78-4576-45E5-86E0-3B0E3BC878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96150" y="7696200"/>
            <a:ext cx="220980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stu - PAJ!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436A6FF-A0B1-49E1-B49A-5D5A2418EA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77600" y="611505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5" name="practice-number-3">
            <a:extLst xmlns:a="http://schemas.openxmlformats.org/drawingml/2006/main">
              <a:ext uri="{FF2B5EF4-FFF2-40B4-BE49-F238E27FC236}">
                <a16:creationId xmlns:a16="http://schemas.microsoft.com/office/drawing/2014/main" id="{E541ED0E-C347-47DD-8052-4C1D0D89D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53800" y="621030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04</a:t>
            </a:r>
          </a:p>
        </p:txBody>
      </p:sp>
      <p:sp>
        <p:nvSpPr>
          <p:cNvPr id="16" name="practice-title-3">
            <a:extLst xmlns:a="http://schemas.openxmlformats.org/drawingml/2006/main">
              <a:ext uri="{FF2B5EF4-FFF2-40B4-BE49-F238E27FC236}">
                <a16:creationId xmlns:a16="http://schemas.microsoft.com/office/drawing/2014/main" id="{0F426702-4AD5-4DB0-A654-D70781A256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34650" y="7181850"/>
            <a:ext cx="2057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Zaustavljanje</a:t>
            </a:r>
          </a:p>
        </p:txBody>
      </p:sp>
      <p:sp>
        <p:nvSpPr>
          <p:cNvPr id="17" name="practice-copy-3">
            <a:extLst xmlns:a="http://schemas.openxmlformats.org/drawingml/2006/main">
              <a:ext uri="{FF2B5EF4-FFF2-40B4-BE49-F238E27FC236}">
                <a16:creationId xmlns:a16="http://schemas.microsoft.com/office/drawing/2014/main" id="{CE5F7A54-3B9C-4BBF-A631-01DDAEE25D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58450" y="7696200"/>
            <a:ext cx="220980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STOJ!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D1F59052-18D4-4212-9FE4-8C981DA3D7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439900" y="6115050"/>
            <a:ext cx="571500" cy="5715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9" name="practice-number-4">
            <a:extLst xmlns:a="http://schemas.openxmlformats.org/drawingml/2006/main">
              <a:ext uri="{FF2B5EF4-FFF2-40B4-BE49-F238E27FC236}">
                <a16:creationId xmlns:a16="http://schemas.microsoft.com/office/drawing/2014/main" id="{60A5C635-F145-40F8-A933-F68CD999F7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516100" y="6210300"/>
            <a:ext cx="4191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05</a:t>
            </a:r>
          </a:p>
        </p:txBody>
      </p:sp>
      <p:sp>
        <p:nvSpPr>
          <p:cNvPr id="20" name="practice-title-4">
            <a:extLst xmlns:a="http://schemas.openxmlformats.org/drawingml/2006/main">
              <a:ext uri="{FF2B5EF4-FFF2-40B4-BE49-F238E27FC236}">
                <a16:creationId xmlns:a16="http://schemas.microsoft.com/office/drawing/2014/main" id="{B8AF31AC-FBE8-4A90-B9B1-F289C5BA4B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696950" y="7181850"/>
            <a:ext cx="20574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Završetak</a:t>
            </a:r>
          </a:p>
        </p:txBody>
      </p:sp>
      <p:sp>
        <p:nvSpPr>
          <p:cNvPr id="21" name="practice-copy-4">
            <a:extLst xmlns:a="http://schemas.openxmlformats.org/drawingml/2006/main">
              <a:ext uri="{FF2B5EF4-FFF2-40B4-BE49-F238E27FC236}">
                <a16:creationId xmlns:a16="http://schemas.microsoft.com/office/drawing/2014/main" id="{45CB20D9-EF98-4514-A793-4B2D48F8B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620750" y="7696200"/>
            <a:ext cx="2209800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425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pozdrav / otpust</a:t>
            </a:r>
          </a:p>
        </p:txBody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3B895AA0-F73E-4970-9C0A-2BB10CB2F0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3" name="eyebrow-29">
            <a:extLst xmlns:a="http://schemas.openxmlformats.org/drawingml/2006/main">
              <a:ext uri="{FF2B5EF4-FFF2-40B4-BE49-F238E27FC236}">
                <a16:creationId xmlns:a16="http://schemas.microsoft.com/office/drawing/2014/main" id="{AFB82AF7-22F5-4188-A2F9-ADDA176839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PRIJELAZ U PRAKSU</a:t>
            </a:r>
          </a:p>
        </p:txBody>
      </p:sp>
      <p:sp>
        <p:nvSpPr>
          <p:cNvPr id="24" name="page-29">
            <a:extLst xmlns:a="http://schemas.openxmlformats.org/drawingml/2006/main">
              <a:ext uri="{FF2B5EF4-FFF2-40B4-BE49-F238E27FC236}">
                <a16:creationId xmlns:a16="http://schemas.microsoft.com/office/drawing/2014/main" id="{2E42C08D-366D-4D55-AFE3-04F1E6A22E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29 / 36</a:t>
            </a:r>
          </a:p>
        </p:txBody>
      </p:sp>
      <p:sp>
        <p:nvSpPr>
          <p:cNvPr id="25" name="title-29">
            <a:extLst xmlns:a="http://schemas.openxmlformats.org/drawingml/2006/main">
              <a:ext uri="{FF2B5EF4-FFF2-40B4-BE49-F238E27FC236}">
                <a16:creationId xmlns:a16="http://schemas.microsoft.com/office/drawing/2014/main" id="{317D55CB-7638-49FE-AEB4-B8F05B0FEF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Kratka sekvenca uvježbavanja</a:t>
            </a:r>
          </a:p>
        </p:txBody>
      </p:sp>
      <p:sp>
        <p:nvSpPr>
          <p:cNvPr id="26" name="subtitle-29">
            <a:extLst xmlns:a="http://schemas.openxmlformats.org/drawingml/2006/main">
              <a:ext uri="{FF2B5EF4-FFF2-40B4-BE49-F238E27FC236}">
                <a16:creationId xmlns:a16="http://schemas.microsoft.com/office/drawing/2014/main" id="{3AE04778-4B93-4048-9164-184965521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Praktični dio vodi se u radnoj odori, na sigurnoj površini i uz jasno određeno mjesto zapovjednika.</a:t>
            </a:r>
          </a:p>
        </p:txBody>
      </p:sp>
      <p:sp>
        <p:nvSpPr>
          <p:cNvPr id="27" name="rule-29">
            <a:extLst xmlns:a="http://schemas.openxmlformats.org/drawingml/2006/main">
              <a:ext uri="{FF2B5EF4-FFF2-40B4-BE49-F238E27FC236}">
                <a16:creationId xmlns:a16="http://schemas.microsoft.com/office/drawing/2014/main" id="{C51E1912-330D-43B6-B690-645C271B67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8" name="practice-principle">
            <a:extLst xmlns:a="http://schemas.openxmlformats.org/drawingml/2006/main">
              <a:ext uri="{FF2B5EF4-FFF2-40B4-BE49-F238E27FC236}">
                <a16:creationId xmlns:a16="http://schemas.microsoft.com/office/drawing/2014/main" id="{BE64A714-A518-4BC2-B13B-40E2A00143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6172200" cy="895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4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Sigurnost prije brzine. Točnost prije dojma.</a:t>
            </a:r>
          </a:p>
        </p:txBody>
      </p:sp>
      <p:sp>
        <p:nvSpPr>
          <p:cNvPr id="29" name="">
            <a:extLst xmlns:a="http://schemas.openxmlformats.org/drawingml/2006/main">
              <a:ext uri="{FF2B5EF4-FFF2-40B4-BE49-F238E27FC236}">
                <a16:creationId xmlns:a16="http://schemas.microsoft.com/office/drawing/2014/main" id="{94218419-9E4D-4256-AA0A-7A5C41E30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30" name="source-29">
            <a:extLst xmlns:a="http://schemas.openxmlformats.org/drawingml/2006/main">
              <a:ext uri="{FF2B5EF4-FFF2-40B4-BE49-F238E27FC236}">
                <a16:creationId xmlns:a16="http://schemas.microsoft.com/office/drawing/2014/main" id="{92FE751A-D7E8-448C-A97B-F1DFEE6D5A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Podloga: Pravilnik o programu osposobljavanja, NN 12/2025; HVZ, Pravila vatrogasne službe, 2011.</a:t>
            </a:r>
          </a:p>
        </p:txBody>
      </p:sp>
      <p:sp>
        <p:nvSpPr>
          <p:cNvPr id="31" name="footer-tag-29">
            <a:extLst xmlns:a="http://schemas.openxmlformats.org/drawingml/2006/main">
              <a:ext uri="{FF2B5EF4-FFF2-40B4-BE49-F238E27FC236}">
                <a16:creationId xmlns:a16="http://schemas.microsoft.com/office/drawing/2014/main" id="{D4B2EEE9-2491-4C80-93A2-320C5DF18C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383783282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101B2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49E0019-2C84-497D-AB74-1CE560F525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857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155B24E7-2DD0-433F-8815-A3E9732DDA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7467600"/>
            <a:ext cx="163068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5424D"/>
          </a:solidFill>
          <a:ln xmlns:a="http://schemas.openxmlformats.org/drawingml/2006/main" w="0">
            <a:solidFill>
              <a:srgbClr val="35424D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DCB7179-0247-4C8A-BD38-8C7BF8DA6E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7467600"/>
            <a:ext cx="3905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4" name="section-eye-3">
            <a:extLst xmlns:a="http://schemas.openxmlformats.org/drawingml/2006/main">
              <a:ext uri="{FF2B5EF4-FFF2-40B4-BE49-F238E27FC236}">
                <a16:creationId xmlns:a16="http://schemas.microsoft.com/office/drawing/2014/main" id="{F9061252-AD0B-4B7C-87FA-390254E291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95325"/>
            <a:ext cx="2886075" cy="4095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15A4D"/>
                </a:solidFill>
                <a:latin typeface="Bahnschrift"/>
                <a:ea typeface="Bahnschrift"/>
                <a:cs typeface="Bahnschrift"/>
              </a:defRPr>
            </a:pPr>
            <a:r>
              <a:t>ORGANIZACIJA VATROGASNE SLUŽBE</a:t>
            </a:r>
          </a:p>
        </p:txBody>
      </p:sp>
      <p:sp>
        <p:nvSpPr>
          <p:cNvPr id="5" name="section-page-3">
            <a:extLst xmlns:a="http://schemas.openxmlformats.org/drawingml/2006/main">
              <a:ext uri="{FF2B5EF4-FFF2-40B4-BE49-F238E27FC236}">
                <a16:creationId xmlns:a16="http://schemas.microsoft.com/office/drawing/2014/main" id="{470E8A35-6679-479D-B8AC-AADADBFBA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154400" y="800100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AAB2B8"/>
                </a:solidFill>
                <a:latin typeface="Bahnschrift"/>
                <a:ea typeface="Bahnschrift"/>
                <a:cs typeface="Bahnschrift"/>
              </a:defRPr>
            </a:pPr>
            <a:r>
              <a:t>03 / 36</a:t>
            </a:r>
          </a:p>
        </p:txBody>
      </p:sp>
      <p:sp>
        <p:nvSpPr>
          <p:cNvPr id="6" name="section-number-3">
            <a:extLst xmlns:a="http://schemas.openxmlformats.org/drawingml/2006/main">
              <a:ext uri="{FF2B5EF4-FFF2-40B4-BE49-F238E27FC236}">
                <a16:creationId xmlns:a16="http://schemas.microsoft.com/office/drawing/2014/main" id="{4A03B769-369D-4FD6-ACA8-4387C39EA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1343025"/>
            <a:ext cx="16306800" cy="18192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2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7" name="section-title-3">
            <a:extLst xmlns:a="http://schemas.openxmlformats.org/drawingml/2006/main">
              <a:ext uri="{FF2B5EF4-FFF2-40B4-BE49-F238E27FC236}">
                <a16:creationId xmlns:a16="http://schemas.microsoft.com/office/drawing/2014/main" id="{72FA48D0-F979-4DFD-9FED-E0ACE72F6A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400425"/>
            <a:ext cx="14287500" cy="7239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4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Vatrogasne odore</a:t>
            </a:r>
          </a:p>
        </p:txBody>
      </p:sp>
      <p:sp>
        <p:nvSpPr>
          <p:cNvPr id="8" name="section-promise-3">
            <a:extLst xmlns:a="http://schemas.openxmlformats.org/drawingml/2006/main">
              <a:ext uri="{FF2B5EF4-FFF2-40B4-BE49-F238E27FC236}">
                <a16:creationId xmlns:a16="http://schemas.microsoft.com/office/drawing/2014/main" id="{ABE606F5-3753-4F2F-B8C3-60F3583BB7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371975"/>
            <a:ext cx="10934700" cy="8096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>
                <a:solidFill>
                  <a:srgbClr val="CBD1D4"/>
                </a:solidFill>
                <a:latin typeface="Segoe UI"/>
                <a:ea typeface="Segoe UI"/>
                <a:cs typeface="Segoe UI"/>
              </a:defRPr>
            </a:pPr>
            <a:r>
              <a:t>Odora nije ukras. Ona govori tko smo, za koju smo zadaću spremni i kakvu odgovornost nosimo.</a:t>
            </a:r>
          </a:p>
        </p:txBody>
      </p:sp>
      <p:sp>
        <p:nvSpPr>
          <p:cNvPr id="9" name="section-footer-3">
            <a:extLst xmlns:a="http://schemas.openxmlformats.org/drawingml/2006/main">
              <a:ext uri="{FF2B5EF4-FFF2-40B4-BE49-F238E27FC236}">
                <a16:creationId xmlns:a16="http://schemas.microsoft.com/office/drawing/2014/main" id="{06731EF7-6689-44AC-A03A-DF017AAAF2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5429250"/>
            <a:ext cx="7239000" cy="133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AAB2B8"/>
                </a:solidFill>
                <a:latin typeface="Segoe UI"/>
                <a:ea typeface="Segoe UI"/>
                <a:cs typeface="Segoe UI"/>
              </a:defRPr>
            </a:pPr>
            <a:r>
              <a:t>TEORIJA  |  SLIJEDI PRAKTIČNO UVJEŽBAVANJE</a:t>
            </a:r>
          </a:p>
        </p:txBody>
      </p:sp>
      <p:sp>
        <p:nvSpPr>
          <p:cNvPr id="10" name="section-module-3">
            <a:extLst xmlns:a="http://schemas.openxmlformats.org/drawingml/2006/main">
              <a:ext uri="{FF2B5EF4-FFF2-40B4-BE49-F238E27FC236}">
                <a16:creationId xmlns:a16="http://schemas.microsoft.com/office/drawing/2014/main" id="{A0496FA7-BD00-4CB3-8466-9161E77467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963900" y="5429250"/>
            <a:ext cx="1333500" cy="133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F15A4D"/>
                </a:solidFill>
                <a:latin typeface="Segoe UI"/>
                <a:ea typeface="Segoe UI"/>
                <a:cs typeface="Segoe UI"/>
              </a:defRPr>
            </a:pPr>
            <a:r>
              <a:t>MODUL 2</a:t>
            </a:r>
          </a:p>
        </p:txBody>
      </p:sp>
    </p:spTree>
    <p:extLst>
      <p:ext uri="{BB962C8B-B14F-4D97-AF65-F5344CB8AC3E}">
        <p14:creationId xmlns:p14="http://schemas.microsoft.com/office/powerpoint/2010/main" val="997026600"/>
      </p:ext>
    </p:extLst>
  </p:cSld>
</p:sld>
</file>

<file path=ppt/slides/slide30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check-number-0">
            <a:extLst xmlns:a="http://schemas.openxmlformats.org/drawingml/2006/main">
              <a:ext uri="{FF2B5EF4-FFF2-40B4-BE49-F238E27FC236}">
                <a16:creationId xmlns:a16="http://schemas.microsoft.com/office/drawing/2014/main" id="{9B4D8BA0-CFF6-4B3E-BFED-3E58C28451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572000"/>
            <a:ext cx="7239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2" name="check-question-0">
            <a:extLst xmlns:a="http://schemas.openxmlformats.org/drawingml/2006/main">
              <a:ext uri="{FF2B5EF4-FFF2-40B4-BE49-F238E27FC236}">
                <a16:creationId xmlns:a16="http://schemas.microsoft.com/office/drawing/2014/main" id="{8EF2C131-2706-4C79-A068-9982E4FE8B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4543425"/>
            <a:ext cx="12954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Koje tri vrste vatrogasnih odora razlikujemo?</a:t>
            </a:r>
          </a:p>
        </p:txBody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70162B5-0526-4E0F-A5E4-4E9D3DAB3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10540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4" name="check-number-1">
            <a:extLst xmlns:a="http://schemas.openxmlformats.org/drawingml/2006/main">
              <a:ext uri="{FF2B5EF4-FFF2-40B4-BE49-F238E27FC236}">
                <a16:creationId xmlns:a16="http://schemas.microsoft.com/office/drawing/2014/main" id="{76B60CF9-D363-46AF-98F3-000527D505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391150"/>
            <a:ext cx="7239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5" name="check-question-1">
            <a:extLst xmlns:a="http://schemas.openxmlformats.org/drawingml/2006/main">
              <a:ext uri="{FF2B5EF4-FFF2-40B4-BE49-F238E27FC236}">
                <a16:creationId xmlns:a16="http://schemas.microsoft.com/office/drawing/2014/main" id="{0E8E6EAD-8C4E-4BC6-9935-A7B974849E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5362575"/>
            <a:ext cx="12954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Kada biramo zaštitnu, a kada radnu odoru?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16D6FF7-4396-4BF8-9527-0163AFA14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59245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7" name="check-number-2">
            <a:extLst xmlns:a="http://schemas.openxmlformats.org/drawingml/2006/main">
              <a:ext uri="{FF2B5EF4-FFF2-40B4-BE49-F238E27FC236}">
                <a16:creationId xmlns:a16="http://schemas.microsoft.com/office/drawing/2014/main" id="{4FC2C0ED-8D3C-452E-9A0F-B77C159C7E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210300"/>
            <a:ext cx="7239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03</a:t>
            </a:r>
          </a:p>
        </p:txBody>
      </p:sp>
      <p:sp>
        <p:nvSpPr>
          <p:cNvPr id="8" name="check-question-2">
            <a:extLst xmlns:a="http://schemas.openxmlformats.org/drawingml/2006/main">
              <a:ext uri="{FF2B5EF4-FFF2-40B4-BE49-F238E27FC236}">
                <a16:creationId xmlns:a16="http://schemas.microsoft.com/office/drawing/2014/main" id="{C3CF16CB-2B70-4BF0-BEF7-13BF59E311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6181725"/>
            <a:ext cx="12954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Gdje se nose oznake vatrogasnog zvanja?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0041EF8-C280-4F59-B918-FB0B0E09AC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674370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0" name="check-number-3">
            <a:extLst xmlns:a="http://schemas.openxmlformats.org/drawingml/2006/main">
              <a:ext uri="{FF2B5EF4-FFF2-40B4-BE49-F238E27FC236}">
                <a16:creationId xmlns:a16="http://schemas.microsoft.com/office/drawing/2014/main" id="{7D16F2A3-5EE5-4020-B354-EA0660C315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029450"/>
            <a:ext cx="7239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04</a:t>
            </a:r>
          </a:p>
        </p:txBody>
      </p:sp>
      <p:sp>
        <p:nvSpPr>
          <p:cNvPr id="11" name="check-question-3">
            <a:extLst xmlns:a="http://schemas.openxmlformats.org/drawingml/2006/main">
              <a:ext uri="{FF2B5EF4-FFF2-40B4-BE49-F238E27FC236}">
                <a16:creationId xmlns:a16="http://schemas.microsoft.com/office/drawing/2014/main" id="{90C36197-2DE8-4633-B1AE-598B6E7598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7000875"/>
            <a:ext cx="12954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Kojom zapovijedi odjeljenje kreće korakom?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5209E09-EF5D-4FE8-B9CB-87F67610C9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56285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3" name="check-number-4">
            <a:extLst xmlns:a="http://schemas.openxmlformats.org/drawingml/2006/main">
              <a:ext uri="{FF2B5EF4-FFF2-40B4-BE49-F238E27FC236}">
                <a16:creationId xmlns:a16="http://schemas.microsoft.com/office/drawing/2014/main" id="{7CB1A8B6-A98E-4AB8-92E6-A8F7C58C0C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7848600"/>
            <a:ext cx="7239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05</a:t>
            </a:r>
          </a:p>
        </p:txBody>
      </p:sp>
      <p:sp>
        <p:nvSpPr>
          <p:cNvPr id="14" name="check-question-4">
            <a:extLst xmlns:a="http://schemas.openxmlformats.org/drawingml/2006/main">
              <a:ext uri="{FF2B5EF4-FFF2-40B4-BE49-F238E27FC236}">
                <a16:creationId xmlns:a16="http://schemas.microsoft.com/office/drawing/2014/main" id="{CD3017FF-7E5F-40F8-8756-19E8499D8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76450" y="7820025"/>
            <a:ext cx="12954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Koje službene primjere zaštitnih odora poznajemo?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3EF2AA2F-6DE6-4A25-859E-44485EE486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8382000"/>
            <a:ext cx="14097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4A1353A-B3CE-481E-8D68-8CCF8E7B93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7" name="eyebrow-30">
            <a:extLst xmlns:a="http://schemas.openxmlformats.org/drawingml/2006/main">
              <a:ext uri="{FF2B5EF4-FFF2-40B4-BE49-F238E27FC236}">
                <a16:creationId xmlns:a16="http://schemas.microsoft.com/office/drawing/2014/main" id="{92D59BE0-71E6-4146-8987-34B7D76141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PROVJERA RAZUMIJEVANJA</a:t>
            </a:r>
          </a:p>
        </p:txBody>
      </p:sp>
      <p:sp>
        <p:nvSpPr>
          <p:cNvPr id="18" name="page-30">
            <a:extLst xmlns:a="http://schemas.openxmlformats.org/drawingml/2006/main">
              <a:ext uri="{FF2B5EF4-FFF2-40B4-BE49-F238E27FC236}">
                <a16:creationId xmlns:a16="http://schemas.microsoft.com/office/drawing/2014/main" id="{C99F37FB-EC4B-471C-B705-9EBF88DDA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30 / 36</a:t>
            </a:r>
          </a:p>
        </p:txBody>
      </p:sp>
      <p:sp>
        <p:nvSpPr>
          <p:cNvPr id="19" name="title-30">
            <a:extLst xmlns:a="http://schemas.openxmlformats.org/drawingml/2006/main">
              <a:ext uri="{FF2B5EF4-FFF2-40B4-BE49-F238E27FC236}">
                <a16:creationId xmlns:a16="http://schemas.microsoft.com/office/drawing/2014/main" id="{0A00105E-106D-4A6D-AE21-7C7137C3A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Pet pitanja prije vježbe</a:t>
            </a:r>
          </a:p>
        </p:txBody>
      </p:sp>
      <p:sp>
        <p:nvSpPr>
          <p:cNvPr id="20" name="subtitle-30">
            <a:extLst xmlns:a="http://schemas.openxmlformats.org/drawingml/2006/main">
              <a:ext uri="{FF2B5EF4-FFF2-40B4-BE49-F238E27FC236}">
                <a16:creationId xmlns:a16="http://schemas.microsoft.com/office/drawing/2014/main" id="{4280818B-9C6E-4743-A52D-16C3BBD577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Odgovori trebaju biti kratki i operativni: naziv, namjena, mjesto ili zapovijed.</a:t>
            </a:r>
          </a:p>
        </p:txBody>
      </p:sp>
      <p:sp>
        <p:nvSpPr>
          <p:cNvPr id="21" name="rule-30">
            <a:extLst xmlns:a="http://schemas.openxmlformats.org/drawingml/2006/main">
              <a:ext uri="{FF2B5EF4-FFF2-40B4-BE49-F238E27FC236}">
                <a16:creationId xmlns:a16="http://schemas.microsoft.com/office/drawing/2014/main" id="{ADC93C01-904D-4E72-B2E5-018618DA2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2" name="check-intro">
            <a:extLst xmlns:a="http://schemas.openxmlformats.org/drawingml/2006/main">
              <a:ext uri="{FF2B5EF4-FFF2-40B4-BE49-F238E27FC236}">
                <a16:creationId xmlns:a16="http://schemas.microsoft.com/office/drawing/2014/main" id="{ACF53083-DE86-4434-9417-34E3FB17F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6810375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Zajednički cilj: svatko razumije prije nego postrojba izvodi.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A7F22F09-8B6F-4493-856A-8DDD32DD2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4" name="source-30">
            <a:extLst xmlns:a="http://schemas.openxmlformats.org/drawingml/2006/main">
              <a:ext uri="{FF2B5EF4-FFF2-40B4-BE49-F238E27FC236}">
                <a16:creationId xmlns:a16="http://schemas.microsoft.com/office/drawing/2014/main" id="{4BF6C82D-EB91-4475-AFE7-BA1BE5656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Pitanja izrađena prema temama Modula 2 i HVZ-ovu vježbovniku.</a:t>
            </a:r>
          </a:p>
        </p:txBody>
      </p:sp>
      <p:sp>
        <p:nvSpPr>
          <p:cNvPr id="25" name="footer-tag-30">
            <a:extLst xmlns:a="http://schemas.openxmlformats.org/drawingml/2006/main">
              <a:ext uri="{FF2B5EF4-FFF2-40B4-BE49-F238E27FC236}">
                <a16:creationId xmlns:a16="http://schemas.microsoft.com/office/drawing/2014/main" id="{41ABE9FD-2969-4E4C-9AD8-CA495D0AF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772975825"/>
      </p:ext>
    </p:extLst>
  </p:cSld>
</p:sld>
</file>

<file path=ppt/slides/slide31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AECCB70-729D-4F50-AEEF-2FC25180C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eyebrow-31">
            <a:extLst xmlns:a="http://schemas.openxmlformats.org/drawingml/2006/main">
              <a:ext uri="{FF2B5EF4-FFF2-40B4-BE49-F238E27FC236}">
                <a16:creationId xmlns:a16="http://schemas.microsoft.com/office/drawing/2014/main" id="{654F53D6-55D7-40D6-9F2E-29B87F7360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PROVJERA ZNANJA  /  PITANJE 01</a:t>
            </a:r>
          </a:p>
        </p:txBody>
      </p:sp>
      <p:sp>
        <p:nvSpPr>
          <p:cNvPr id="3" name="page-31">
            <a:extLst xmlns:a="http://schemas.openxmlformats.org/drawingml/2006/main">
              <a:ext uri="{FF2B5EF4-FFF2-40B4-BE49-F238E27FC236}">
                <a16:creationId xmlns:a16="http://schemas.microsoft.com/office/drawing/2014/main" id="{04BCA382-F40D-439B-B11A-A67F48B59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31 / 36</a:t>
            </a:r>
          </a:p>
        </p:txBody>
      </p:sp>
      <p:sp>
        <p:nvSpPr>
          <p:cNvPr id="4" name="title-31">
            <a:extLst xmlns:a="http://schemas.openxmlformats.org/drawingml/2006/main">
              <a:ext uri="{FF2B5EF4-FFF2-40B4-BE49-F238E27FC236}">
                <a16:creationId xmlns:a16="http://schemas.microsoft.com/office/drawing/2014/main" id="{BF41F045-4209-4182-9878-D72F287276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Koje tri vrste vatrogasnih odora razlikujemo?</a:t>
            </a:r>
          </a:p>
        </p:txBody>
      </p:sp>
      <p:sp>
        <p:nvSpPr>
          <p:cNvPr id="5" name="subtitle-31">
            <a:extLst xmlns:a="http://schemas.openxmlformats.org/drawingml/2006/main">
              <a:ext uri="{FF2B5EF4-FFF2-40B4-BE49-F238E27FC236}">
                <a16:creationId xmlns:a16="http://schemas.microsoft.com/office/drawing/2014/main" id="{4BF2EF59-133F-4D14-B8D7-53ECBDE564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Razmisli, zatim provjeri odgovor.</a:t>
            </a:r>
          </a:p>
        </p:txBody>
      </p:sp>
      <p:sp>
        <p:nvSpPr>
          <p:cNvPr id="6" name="rule-31">
            <a:extLst xmlns:a="http://schemas.openxmlformats.org/drawingml/2006/main">
              <a:ext uri="{FF2B5EF4-FFF2-40B4-BE49-F238E27FC236}">
                <a16:creationId xmlns:a16="http://schemas.microsoft.com/office/drawing/2014/main" id="{1C3D6761-6574-4842-B2B8-F4A1F4EAA7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answer-label-31">
            <a:extLst xmlns:a="http://schemas.openxmlformats.org/drawingml/2006/main">
              <a:ext uri="{FF2B5EF4-FFF2-40B4-BE49-F238E27FC236}">
                <a16:creationId xmlns:a16="http://schemas.microsoft.com/office/drawing/2014/main" id="{A45DFC79-EE93-4C94-84FA-C43C0687AA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2000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ODGOVOR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B1292096-ACC1-4B92-9FD4-7C61DEC99E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9" name="source-31">
            <a:extLst xmlns:a="http://schemas.openxmlformats.org/drawingml/2006/main">
              <a:ext uri="{FF2B5EF4-FFF2-40B4-BE49-F238E27FC236}">
                <a16:creationId xmlns:a16="http://schemas.microsoft.com/office/drawing/2014/main" id="{E9D02907-ACDD-442B-9132-99968B9A53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</a:t>
            </a:r>
          </a:p>
        </p:txBody>
      </p:sp>
      <p:sp>
        <p:nvSpPr>
          <p:cNvPr id="10" name="footer-tag-31">
            <a:extLst xmlns:a="http://schemas.openxmlformats.org/drawingml/2006/main">
              <a:ext uri="{FF2B5EF4-FFF2-40B4-BE49-F238E27FC236}">
                <a16:creationId xmlns:a16="http://schemas.microsoft.com/office/drawing/2014/main" id="{52880D7A-9923-48B0-AE80-7250F69748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  <p:sp>
        <p:nvSpPr>
          <p:cNvPr id="11" name="answer-number-31">
            <a:extLst xmlns:a="http://schemas.openxmlformats.org/drawingml/2006/main">
              <a:ext uri="{FF2B5EF4-FFF2-40B4-BE49-F238E27FC236}">
                <a16:creationId xmlns:a16="http://schemas.microsoft.com/office/drawing/2014/main" id="{6D3FA977-2F74-483A-B87B-F4A146F5EC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00500"/>
            <a:ext cx="2095500" cy="1285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84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01</a:t>
            </a:r>
          </a:p>
        </p:txBody>
      </p:sp>
      <p:sp>
        <p:nvSpPr>
          <p:cNvPr id="12" name="answer-copy-31">
            <a:extLst xmlns:a="http://schemas.openxmlformats.org/drawingml/2006/main">
              <a:ext uri="{FF2B5EF4-FFF2-40B4-BE49-F238E27FC236}">
                <a16:creationId xmlns:a16="http://schemas.microsoft.com/office/drawing/2014/main" id="{F992F5AA-4096-4AD3-8AA4-66F616876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000500"/>
            <a:ext cx="11163300" cy="5048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Svečanu, radnu i zaštitnu odoru.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9DE0F2C7-673E-4031-9230-CF9EABA2D7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153150"/>
            <a:ext cx="111633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why-label-31">
            <a:extLst xmlns:a="http://schemas.openxmlformats.org/drawingml/2006/main">
              <a:ext uri="{FF2B5EF4-FFF2-40B4-BE49-F238E27FC236}">
                <a16:creationId xmlns:a16="http://schemas.microsoft.com/office/drawing/2014/main" id="{7D33D84D-7B23-414A-BD77-B5DD55546F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667500"/>
            <a:ext cx="342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ZAŠTO JE VAŽNO</a:t>
            </a:r>
          </a:p>
        </p:txBody>
      </p:sp>
      <p:sp>
        <p:nvSpPr>
          <p:cNvPr id="15" name="why-copy-31">
            <a:extLst xmlns:a="http://schemas.openxmlformats.org/drawingml/2006/main">
              <a:ext uri="{FF2B5EF4-FFF2-40B4-BE49-F238E27FC236}">
                <a16:creationId xmlns:a16="http://schemas.microsoft.com/office/drawing/2014/main" id="{11673D7D-9892-49D5-9E1E-A4C4CD4224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7162800"/>
            <a:ext cx="11049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Odora se bira prema namjeni i opasnosti: protokol, redovni rad ili intervencija.</a:t>
            </a:r>
          </a:p>
        </p:txBody>
      </p:sp>
    </p:spTree>
    <p:extLst>
      <p:ext uri="{BB962C8B-B14F-4D97-AF65-F5344CB8AC3E}">
        <p14:creationId xmlns:p14="http://schemas.microsoft.com/office/powerpoint/2010/main" val="51577719"/>
      </p:ext>
    </p:extLst>
  </p:cSld>
</p:sld>
</file>

<file path=ppt/slides/slide32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52A7C2D-2B51-4D5F-ABD7-280FAAA23F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eyebrow-32">
            <a:extLst xmlns:a="http://schemas.openxmlformats.org/drawingml/2006/main">
              <a:ext uri="{FF2B5EF4-FFF2-40B4-BE49-F238E27FC236}">
                <a16:creationId xmlns:a16="http://schemas.microsoft.com/office/drawing/2014/main" id="{049113B9-BC4C-4103-BE3A-8C166886BA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PROVJERA ZNANJA  /  PITANJE 02</a:t>
            </a:r>
          </a:p>
        </p:txBody>
      </p:sp>
      <p:sp>
        <p:nvSpPr>
          <p:cNvPr id="3" name="page-32">
            <a:extLst xmlns:a="http://schemas.openxmlformats.org/drawingml/2006/main">
              <a:ext uri="{FF2B5EF4-FFF2-40B4-BE49-F238E27FC236}">
                <a16:creationId xmlns:a16="http://schemas.microsoft.com/office/drawing/2014/main" id="{5A9A9EB8-E86C-445A-8532-C74D7D962F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32 / 36</a:t>
            </a:r>
          </a:p>
        </p:txBody>
      </p:sp>
      <p:sp>
        <p:nvSpPr>
          <p:cNvPr id="4" name="title-32">
            <a:extLst xmlns:a="http://schemas.openxmlformats.org/drawingml/2006/main">
              <a:ext uri="{FF2B5EF4-FFF2-40B4-BE49-F238E27FC236}">
                <a16:creationId xmlns:a16="http://schemas.microsoft.com/office/drawing/2014/main" id="{61B91E1C-4BDB-43F1-8D83-A36F7E240D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Kada biramo zaštitnu, a kada radnu odoru?</a:t>
            </a:r>
          </a:p>
        </p:txBody>
      </p:sp>
      <p:sp>
        <p:nvSpPr>
          <p:cNvPr id="5" name="subtitle-32">
            <a:extLst xmlns:a="http://schemas.openxmlformats.org/drawingml/2006/main">
              <a:ext uri="{FF2B5EF4-FFF2-40B4-BE49-F238E27FC236}">
                <a16:creationId xmlns:a16="http://schemas.microsoft.com/office/drawing/2014/main" id="{A1C79C24-2698-4BFE-A949-89A471A7C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Razmisli, zatim provjeri odgovor.</a:t>
            </a:r>
          </a:p>
        </p:txBody>
      </p:sp>
      <p:sp>
        <p:nvSpPr>
          <p:cNvPr id="6" name="rule-32">
            <a:extLst xmlns:a="http://schemas.openxmlformats.org/drawingml/2006/main">
              <a:ext uri="{FF2B5EF4-FFF2-40B4-BE49-F238E27FC236}">
                <a16:creationId xmlns:a16="http://schemas.microsoft.com/office/drawing/2014/main" id="{148E436F-F733-4995-978F-C241279A3A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answer-label-32">
            <a:extLst xmlns:a="http://schemas.openxmlformats.org/drawingml/2006/main">
              <a:ext uri="{FF2B5EF4-FFF2-40B4-BE49-F238E27FC236}">
                <a16:creationId xmlns:a16="http://schemas.microsoft.com/office/drawing/2014/main" id="{4C3D77F3-A3A7-4211-B9D4-643C074E62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2000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ODGOVOR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3040CC41-65DB-4DC0-A169-859BAADA1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9" name="source-32">
            <a:extLst xmlns:a="http://schemas.openxmlformats.org/drawingml/2006/main">
              <a:ext uri="{FF2B5EF4-FFF2-40B4-BE49-F238E27FC236}">
                <a16:creationId xmlns:a16="http://schemas.microsoft.com/office/drawing/2014/main" id="{030BB9D9-34BF-4B77-9530-6D211DE1B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3.2.-3.3.</a:t>
            </a:r>
          </a:p>
        </p:txBody>
      </p:sp>
      <p:sp>
        <p:nvSpPr>
          <p:cNvPr id="10" name="footer-tag-32">
            <a:extLst xmlns:a="http://schemas.openxmlformats.org/drawingml/2006/main">
              <a:ext uri="{FF2B5EF4-FFF2-40B4-BE49-F238E27FC236}">
                <a16:creationId xmlns:a16="http://schemas.microsoft.com/office/drawing/2014/main" id="{49007698-AD58-49F4-91B5-09AFC562A0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  <p:sp>
        <p:nvSpPr>
          <p:cNvPr id="11" name="answer-number-32">
            <a:extLst xmlns:a="http://schemas.openxmlformats.org/drawingml/2006/main">
              <a:ext uri="{FF2B5EF4-FFF2-40B4-BE49-F238E27FC236}">
                <a16:creationId xmlns:a16="http://schemas.microsoft.com/office/drawing/2014/main" id="{6AF50488-C67F-4368-971F-06E93BE2B3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00500"/>
            <a:ext cx="2095500" cy="1285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84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02</a:t>
            </a:r>
          </a:p>
        </p:txBody>
      </p:sp>
      <p:sp>
        <p:nvSpPr>
          <p:cNvPr id="12" name="answer-copy-32">
            <a:extLst xmlns:a="http://schemas.openxmlformats.org/drawingml/2006/main">
              <a:ext uri="{FF2B5EF4-FFF2-40B4-BE49-F238E27FC236}">
                <a16:creationId xmlns:a16="http://schemas.microsoft.com/office/drawing/2014/main" id="{0898889D-CAD4-4C3F-9D0D-32ABC145EB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000500"/>
            <a:ext cx="11163300" cy="5048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Zaštitnu pri intervenciji i opasnosti; radnu za obuku i redovni rad.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3C6FBD0-9928-45A6-A539-0A8447C6F3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153150"/>
            <a:ext cx="111633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why-label-32">
            <a:extLst xmlns:a="http://schemas.openxmlformats.org/drawingml/2006/main">
              <a:ext uri="{FF2B5EF4-FFF2-40B4-BE49-F238E27FC236}">
                <a16:creationId xmlns:a16="http://schemas.microsoft.com/office/drawing/2014/main" id="{9C50E1E3-CF33-4648-82A3-1D5FD85BB6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667500"/>
            <a:ext cx="342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ZAŠTO JE VAŽNO</a:t>
            </a:r>
          </a:p>
        </p:txBody>
      </p:sp>
      <p:sp>
        <p:nvSpPr>
          <p:cNvPr id="15" name="why-copy-32">
            <a:extLst xmlns:a="http://schemas.openxmlformats.org/drawingml/2006/main">
              <a:ext uri="{FF2B5EF4-FFF2-40B4-BE49-F238E27FC236}">
                <a16:creationId xmlns:a16="http://schemas.microsoft.com/office/drawing/2014/main" id="{573D6F34-ECE4-433C-91B4-5E257A38AF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7162800"/>
            <a:ext cx="11049000" cy="7429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Zaštitna odora umanjuje rizik, dok radna odora podupire uredan i funkcionalan svakodnevni rad postrojbe.</a:t>
            </a:r>
          </a:p>
        </p:txBody>
      </p:sp>
    </p:spTree>
    <p:extLst>
      <p:ext uri="{BB962C8B-B14F-4D97-AF65-F5344CB8AC3E}">
        <p14:creationId xmlns:p14="http://schemas.microsoft.com/office/powerpoint/2010/main" val="1824359298"/>
      </p:ext>
    </p:extLst>
  </p:cSld>
</p:sld>
</file>

<file path=ppt/slides/slide33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F25DAD0-B06C-4A6B-9B45-392537CAAA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eyebrow-33">
            <a:extLst xmlns:a="http://schemas.openxmlformats.org/drawingml/2006/main">
              <a:ext uri="{FF2B5EF4-FFF2-40B4-BE49-F238E27FC236}">
                <a16:creationId xmlns:a16="http://schemas.microsoft.com/office/drawing/2014/main" id="{51A27DF1-E389-43D1-BAD2-A3B39A1D4C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PROVJERA ZNANJA  /  PITANJE 03</a:t>
            </a:r>
          </a:p>
        </p:txBody>
      </p:sp>
      <p:sp>
        <p:nvSpPr>
          <p:cNvPr id="3" name="page-33">
            <a:extLst xmlns:a="http://schemas.openxmlformats.org/drawingml/2006/main">
              <a:ext uri="{FF2B5EF4-FFF2-40B4-BE49-F238E27FC236}">
                <a16:creationId xmlns:a16="http://schemas.microsoft.com/office/drawing/2014/main" id="{C060355B-9F21-454C-826E-0C0E1BBFE8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33 / 36</a:t>
            </a:r>
          </a:p>
        </p:txBody>
      </p:sp>
      <p:sp>
        <p:nvSpPr>
          <p:cNvPr id="4" name="title-33">
            <a:extLst xmlns:a="http://schemas.openxmlformats.org/drawingml/2006/main">
              <a:ext uri="{FF2B5EF4-FFF2-40B4-BE49-F238E27FC236}">
                <a16:creationId xmlns:a16="http://schemas.microsoft.com/office/drawing/2014/main" id="{C4522FF3-1FA8-4F21-89FA-89BB4274BF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Gdje se nose oznake vatrogasnog zvanja?</a:t>
            </a:r>
          </a:p>
        </p:txBody>
      </p:sp>
      <p:sp>
        <p:nvSpPr>
          <p:cNvPr id="5" name="subtitle-33">
            <a:extLst xmlns:a="http://schemas.openxmlformats.org/drawingml/2006/main">
              <a:ext uri="{FF2B5EF4-FFF2-40B4-BE49-F238E27FC236}">
                <a16:creationId xmlns:a16="http://schemas.microsoft.com/office/drawing/2014/main" id="{D28D4D97-992C-4AB8-969D-CE3BC81507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Razmisli, zatim provjeri odgovor.</a:t>
            </a:r>
          </a:p>
        </p:txBody>
      </p:sp>
      <p:sp>
        <p:nvSpPr>
          <p:cNvPr id="6" name="rule-33">
            <a:extLst xmlns:a="http://schemas.openxmlformats.org/drawingml/2006/main">
              <a:ext uri="{FF2B5EF4-FFF2-40B4-BE49-F238E27FC236}">
                <a16:creationId xmlns:a16="http://schemas.microsoft.com/office/drawing/2014/main" id="{F6737FE2-2FAF-4C3F-ACEE-2F70756093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answer-label-33">
            <a:extLst xmlns:a="http://schemas.openxmlformats.org/drawingml/2006/main">
              <a:ext uri="{FF2B5EF4-FFF2-40B4-BE49-F238E27FC236}">
                <a16:creationId xmlns:a16="http://schemas.microsoft.com/office/drawing/2014/main" id="{B0CD8999-FB78-4393-A5A4-E756788ED5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2000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ODGOVOR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248A5F4-32D0-4EC7-91D1-188EC3DDB1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9" name="source-33">
            <a:extLst xmlns:a="http://schemas.openxmlformats.org/drawingml/2006/main">
              <a:ext uri="{FF2B5EF4-FFF2-40B4-BE49-F238E27FC236}">
                <a16:creationId xmlns:a16="http://schemas.microsoft.com/office/drawing/2014/main" id="{711BE305-8A46-452A-9649-AD14358E05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Pravilnik o vatrogasnim zvanjima, NN 21/2026, čl. 3.</a:t>
            </a:r>
          </a:p>
        </p:txBody>
      </p:sp>
      <p:sp>
        <p:nvSpPr>
          <p:cNvPr id="10" name="footer-tag-33">
            <a:extLst xmlns:a="http://schemas.openxmlformats.org/drawingml/2006/main">
              <a:ext uri="{FF2B5EF4-FFF2-40B4-BE49-F238E27FC236}">
                <a16:creationId xmlns:a16="http://schemas.microsoft.com/office/drawing/2014/main" id="{DFE2A3F3-3FAB-4090-8FEF-12445E9A44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  <p:sp>
        <p:nvSpPr>
          <p:cNvPr id="11" name="answer-number-33">
            <a:extLst xmlns:a="http://schemas.openxmlformats.org/drawingml/2006/main">
              <a:ext uri="{FF2B5EF4-FFF2-40B4-BE49-F238E27FC236}">
                <a16:creationId xmlns:a16="http://schemas.microsoft.com/office/drawing/2014/main" id="{89C45CC9-8221-4A27-B629-39288B57C8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00500"/>
            <a:ext cx="2095500" cy="1285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84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03</a:t>
            </a:r>
          </a:p>
        </p:txBody>
      </p:sp>
      <p:sp>
        <p:nvSpPr>
          <p:cNvPr id="12" name="answer-copy-33">
            <a:extLst xmlns:a="http://schemas.openxmlformats.org/drawingml/2006/main">
              <a:ext uri="{FF2B5EF4-FFF2-40B4-BE49-F238E27FC236}">
                <a16:creationId xmlns:a16="http://schemas.microsoft.com/office/drawing/2014/main" id="{E15F68F1-FCAF-4475-91E6-4033FA27C8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000500"/>
            <a:ext cx="11163300" cy="1009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Na naramenicama. Na osobnoj zaštitnoj odori za gašenje strukturnih požara oznake zvanja se ne nose.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DEC97A8-C98F-4567-B2BB-D5C0372D50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153150"/>
            <a:ext cx="111633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why-label-33">
            <a:extLst xmlns:a="http://schemas.openxmlformats.org/drawingml/2006/main">
              <a:ext uri="{FF2B5EF4-FFF2-40B4-BE49-F238E27FC236}">
                <a16:creationId xmlns:a16="http://schemas.microsoft.com/office/drawing/2014/main" id="{D3054C27-AACD-4B0F-A779-837AC60B8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667500"/>
            <a:ext cx="342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ZAŠTO JE VAŽNO</a:t>
            </a:r>
          </a:p>
        </p:txBody>
      </p:sp>
      <p:sp>
        <p:nvSpPr>
          <p:cNvPr id="15" name="why-copy-33">
            <a:extLst xmlns:a="http://schemas.openxmlformats.org/drawingml/2006/main">
              <a:ext uri="{FF2B5EF4-FFF2-40B4-BE49-F238E27FC236}">
                <a16:creationId xmlns:a16="http://schemas.microsoft.com/office/drawing/2014/main" id="{1BB8D78B-7D23-4C17-9372-25031C059A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7162800"/>
            <a:ext cx="11049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Oznake moraju jednoznačno pokazivati zvanje, uz poštivanje namjene zaštitne odore.</a:t>
            </a:r>
          </a:p>
        </p:txBody>
      </p:sp>
    </p:spTree>
    <p:extLst>
      <p:ext uri="{BB962C8B-B14F-4D97-AF65-F5344CB8AC3E}">
        <p14:creationId xmlns:p14="http://schemas.microsoft.com/office/powerpoint/2010/main" val="1397469561"/>
      </p:ext>
    </p:extLst>
  </p:cSld>
</p:sld>
</file>

<file path=ppt/slides/slide34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8B5A7771-F458-48C5-8F0E-4469DF5B88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eyebrow-34">
            <a:extLst xmlns:a="http://schemas.openxmlformats.org/drawingml/2006/main">
              <a:ext uri="{FF2B5EF4-FFF2-40B4-BE49-F238E27FC236}">
                <a16:creationId xmlns:a16="http://schemas.microsoft.com/office/drawing/2014/main" id="{278EB1DE-AF48-44FE-989A-FBE3927258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PROVJERA ZNANJA  /  PITANJE 04</a:t>
            </a:r>
          </a:p>
        </p:txBody>
      </p:sp>
      <p:sp>
        <p:nvSpPr>
          <p:cNvPr id="3" name="page-34">
            <a:extLst xmlns:a="http://schemas.openxmlformats.org/drawingml/2006/main">
              <a:ext uri="{FF2B5EF4-FFF2-40B4-BE49-F238E27FC236}">
                <a16:creationId xmlns:a16="http://schemas.microsoft.com/office/drawing/2014/main" id="{0F7707C5-4753-471E-8EDE-7064E1072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34 / 36</a:t>
            </a:r>
          </a:p>
        </p:txBody>
      </p:sp>
      <p:sp>
        <p:nvSpPr>
          <p:cNvPr id="4" name="title-34">
            <a:extLst xmlns:a="http://schemas.openxmlformats.org/drawingml/2006/main">
              <a:ext uri="{FF2B5EF4-FFF2-40B4-BE49-F238E27FC236}">
                <a16:creationId xmlns:a16="http://schemas.microsoft.com/office/drawing/2014/main" id="{F03E2892-CB53-4006-833D-32F9E60861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Kojom zapovijedi odjeljenje kreće korakom?</a:t>
            </a:r>
          </a:p>
        </p:txBody>
      </p:sp>
      <p:sp>
        <p:nvSpPr>
          <p:cNvPr id="5" name="subtitle-34">
            <a:extLst xmlns:a="http://schemas.openxmlformats.org/drawingml/2006/main">
              <a:ext uri="{FF2B5EF4-FFF2-40B4-BE49-F238E27FC236}">
                <a16:creationId xmlns:a16="http://schemas.microsoft.com/office/drawing/2014/main" id="{D6B98724-34F1-4F3A-B855-C783824051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Razmisli, zatim provjeri odgovor.</a:t>
            </a:r>
          </a:p>
        </p:txBody>
      </p:sp>
      <p:sp>
        <p:nvSpPr>
          <p:cNvPr id="6" name="rule-34">
            <a:extLst xmlns:a="http://schemas.openxmlformats.org/drawingml/2006/main">
              <a:ext uri="{FF2B5EF4-FFF2-40B4-BE49-F238E27FC236}">
                <a16:creationId xmlns:a16="http://schemas.microsoft.com/office/drawing/2014/main" id="{F7397F72-1FBB-40C3-908E-241721AC3C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answer-label-34">
            <a:extLst xmlns:a="http://schemas.openxmlformats.org/drawingml/2006/main">
              <a:ext uri="{FF2B5EF4-FFF2-40B4-BE49-F238E27FC236}">
                <a16:creationId xmlns:a16="http://schemas.microsoft.com/office/drawing/2014/main" id="{344D14FE-DFA0-4048-97E9-A994C57C5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2000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ODGOVOR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26758DB-70FF-4880-8A33-6763675324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9" name="source-34">
            <a:extLst xmlns:a="http://schemas.openxmlformats.org/drawingml/2006/main">
              <a:ext uri="{FF2B5EF4-FFF2-40B4-BE49-F238E27FC236}">
                <a16:creationId xmlns:a16="http://schemas.microsoft.com/office/drawing/2014/main" id="{AE785B53-EDB6-4357-A71B-1B10366DAA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6.1.-6.2.</a:t>
            </a:r>
          </a:p>
        </p:txBody>
      </p:sp>
      <p:sp>
        <p:nvSpPr>
          <p:cNvPr id="10" name="footer-tag-34">
            <a:extLst xmlns:a="http://schemas.openxmlformats.org/drawingml/2006/main">
              <a:ext uri="{FF2B5EF4-FFF2-40B4-BE49-F238E27FC236}">
                <a16:creationId xmlns:a16="http://schemas.microsoft.com/office/drawing/2014/main" id="{4846829C-2AA1-4D69-83DD-9ABE2242E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  <p:sp>
        <p:nvSpPr>
          <p:cNvPr id="11" name="answer-number-34">
            <a:extLst xmlns:a="http://schemas.openxmlformats.org/drawingml/2006/main">
              <a:ext uri="{FF2B5EF4-FFF2-40B4-BE49-F238E27FC236}">
                <a16:creationId xmlns:a16="http://schemas.microsoft.com/office/drawing/2014/main" id="{2A0CEBBD-0A3B-4079-A672-B8EF55160F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00500"/>
            <a:ext cx="2095500" cy="1285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84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04</a:t>
            </a:r>
          </a:p>
        </p:txBody>
      </p:sp>
      <p:sp>
        <p:nvSpPr>
          <p:cNvPr id="12" name="answer-copy-34">
            <a:extLst xmlns:a="http://schemas.openxmlformats.org/drawingml/2006/main">
              <a:ext uri="{FF2B5EF4-FFF2-40B4-BE49-F238E27FC236}">
                <a16:creationId xmlns:a16="http://schemas.microsoft.com/office/drawing/2014/main" id="{90761979-60FA-49F0-8F65-A4FBAD8896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000500"/>
            <a:ext cx="11163300" cy="5048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Odjeljenje (vod) STU - PAJ!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081E226A-16D4-4274-AC74-43583F0644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153150"/>
            <a:ext cx="111633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why-label-34">
            <a:extLst xmlns:a="http://schemas.openxmlformats.org/drawingml/2006/main">
              <a:ext uri="{FF2B5EF4-FFF2-40B4-BE49-F238E27FC236}">
                <a16:creationId xmlns:a16="http://schemas.microsoft.com/office/drawing/2014/main" id="{C2FBFADC-E953-4014-A4BA-EEE9784CA2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667500"/>
            <a:ext cx="342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ZAŠTO JE VAŽNO</a:t>
            </a:r>
          </a:p>
        </p:txBody>
      </p:sp>
      <p:sp>
        <p:nvSpPr>
          <p:cNvPr id="15" name="why-copy-34">
            <a:extLst xmlns:a="http://schemas.openxmlformats.org/drawingml/2006/main">
              <a:ext uri="{FF2B5EF4-FFF2-40B4-BE49-F238E27FC236}">
                <a16:creationId xmlns:a16="http://schemas.microsoft.com/office/drawing/2014/main" id="{64536FA8-79D4-4C77-AD82-3DF6D43FE4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7162800"/>
            <a:ext cx="11049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Jedna jasna izvršna riječ usklađuje početak kretanja cijele postrojbe.</a:t>
            </a:r>
          </a:p>
        </p:txBody>
      </p:sp>
    </p:spTree>
    <p:extLst>
      <p:ext uri="{BB962C8B-B14F-4D97-AF65-F5344CB8AC3E}">
        <p14:creationId xmlns:p14="http://schemas.microsoft.com/office/powerpoint/2010/main" val="2121515650"/>
      </p:ext>
    </p:extLst>
  </p:cSld>
</p:sld>
</file>

<file path=ppt/slides/slide35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D5CFA95-6885-4F3E-BD65-E3A4ACADC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eyebrow-35">
            <a:extLst xmlns:a="http://schemas.openxmlformats.org/drawingml/2006/main">
              <a:ext uri="{FF2B5EF4-FFF2-40B4-BE49-F238E27FC236}">
                <a16:creationId xmlns:a16="http://schemas.microsoft.com/office/drawing/2014/main" id="{4CC8931D-4004-425F-B414-6A4AD11D0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PROVJERA ZNANJA  /  PITANJE 05</a:t>
            </a:r>
          </a:p>
        </p:txBody>
      </p:sp>
      <p:sp>
        <p:nvSpPr>
          <p:cNvPr id="3" name="page-35">
            <a:extLst xmlns:a="http://schemas.openxmlformats.org/drawingml/2006/main">
              <a:ext uri="{FF2B5EF4-FFF2-40B4-BE49-F238E27FC236}">
                <a16:creationId xmlns:a16="http://schemas.microsoft.com/office/drawing/2014/main" id="{4B071823-81FA-4C62-A443-074864C3E5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35 / 36</a:t>
            </a:r>
          </a:p>
        </p:txBody>
      </p:sp>
      <p:sp>
        <p:nvSpPr>
          <p:cNvPr id="4" name="title-35">
            <a:extLst xmlns:a="http://schemas.openxmlformats.org/drawingml/2006/main">
              <a:ext uri="{FF2B5EF4-FFF2-40B4-BE49-F238E27FC236}">
                <a16:creationId xmlns:a16="http://schemas.microsoft.com/office/drawing/2014/main" id="{1919C821-A395-45E6-AB07-FB267D9B63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Koje službene primjere zaštitnih odora poznajemo?</a:t>
            </a:r>
          </a:p>
        </p:txBody>
      </p:sp>
      <p:sp>
        <p:nvSpPr>
          <p:cNvPr id="5" name="subtitle-35">
            <a:extLst xmlns:a="http://schemas.openxmlformats.org/drawingml/2006/main">
              <a:ext uri="{FF2B5EF4-FFF2-40B4-BE49-F238E27FC236}">
                <a16:creationId xmlns:a16="http://schemas.microsoft.com/office/drawing/2014/main" id="{21D2AE97-A16F-425B-9373-F33D6E612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Razmisli, zatim provjeri odgovor.</a:t>
            </a:r>
          </a:p>
        </p:txBody>
      </p:sp>
      <p:sp>
        <p:nvSpPr>
          <p:cNvPr id="6" name="rule-35">
            <a:extLst xmlns:a="http://schemas.openxmlformats.org/drawingml/2006/main">
              <a:ext uri="{FF2B5EF4-FFF2-40B4-BE49-F238E27FC236}">
                <a16:creationId xmlns:a16="http://schemas.microsoft.com/office/drawing/2014/main" id="{CD99F0A0-85FB-471A-89FA-06D7F7D824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answer-label-35">
            <a:extLst xmlns:a="http://schemas.openxmlformats.org/drawingml/2006/main">
              <a:ext uri="{FF2B5EF4-FFF2-40B4-BE49-F238E27FC236}">
                <a16:creationId xmlns:a16="http://schemas.microsoft.com/office/drawing/2014/main" id="{B796EDFF-885E-46A4-8333-AA263ADF71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2000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ODGOVOR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D1EDE57-9251-440D-B5B9-A41D4480F9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9" name="source-35">
            <a:extLst xmlns:a="http://schemas.openxmlformats.org/drawingml/2006/main">
              <a:ext uri="{FF2B5EF4-FFF2-40B4-BE49-F238E27FC236}">
                <a16:creationId xmlns:a16="http://schemas.microsoft.com/office/drawing/2014/main" id="{C56A9382-1731-4CEE-B6F0-1B27945AD6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3.3., slike 1.7.-1.9.</a:t>
            </a:r>
          </a:p>
        </p:txBody>
      </p:sp>
      <p:sp>
        <p:nvSpPr>
          <p:cNvPr id="10" name="footer-tag-35">
            <a:extLst xmlns:a="http://schemas.openxmlformats.org/drawingml/2006/main">
              <a:ext uri="{FF2B5EF4-FFF2-40B4-BE49-F238E27FC236}">
                <a16:creationId xmlns:a16="http://schemas.microsoft.com/office/drawing/2014/main" id="{E3BBD224-1CB8-4470-AB48-5579AE03B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  <p:sp>
        <p:nvSpPr>
          <p:cNvPr id="11" name="answer-number-35">
            <a:extLst xmlns:a="http://schemas.openxmlformats.org/drawingml/2006/main">
              <a:ext uri="{FF2B5EF4-FFF2-40B4-BE49-F238E27FC236}">
                <a16:creationId xmlns:a16="http://schemas.microsoft.com/office/drawing/2014/main" id="{01A83A7C-6F37-4A02-AF6D-FDBF8B98D9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000500"/>
            <a:ext cx="2095500" cy="1285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840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05</a:t>
            </a:r>
          </a:p>
        </p:txBody>
      </p:sp>
      <p:sp>
        <p:nvSpPr>
          <p:cNvPr id="12" name="answer-copy-35">
            <a:extLst xmlns:a="http://schemas.openxmlformats.org/drawingml/2006/main">
              <a:ext uri="{FF2B5EF4-FFF2-40B4-BE49-F238E27FC236}">
                <a16:creationId xmlns:a16="http://schemas.microsoft.com/office/drawing/2014/main" id="{5A3FBBFF-C76A-479F-BC18-89BDB7CEFB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4000500"/>
            <a:ext cx="11163300" cy="1009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9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Odoru za prilaz vatri, odoru za prolaz kroz vatru i odoru za rad s opasnim tvarima.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520E368-55D2-45AD-825A-93D924F85F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153150"/>
            <a:ext cx="11163300" cy="285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why-label-35">
            <a:extLst xmlns:a="http://schemas.openxmlformats.org/drawingml/2006/main">
              <a:ext uri="{FF2B5EF4-FFF2-40B4-BE49-F238E27FC236}">
                <a16:creationId xmlns:a16="http://schemas.microsoft.com/office/drawing/2014/main" id="{4C55E313-38FC-4479-BA82-E7B3201705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6667500"/>
            <a:ext cx="342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ZAŠTO JE VAŽNO</a:t>
            </a:r>
          </a:p>
        </p:txBody>
      </p:sp>
      <p:sp>
        <p:nvSpPr>
          <p:cNvPr id="15" name="why-copy-35">
            <a:extLst xmlns:a="http://schemas.openxmlformats.org/drawingml/2006/main">
              <a:ext uri="{FF2B5EF4-FFF2-40B4-BE49-F238E27FC236}">
                <a16:creationId xmlns:a16="http://schemas.microsoft.com/office/drawing/2014/main" id="{55D1DA90-039F-47E4-A87A-69C474DE4A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48150" y="7162800"/>
            <a:ext cx="110490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Vrsta zaštitne odore bira se prema riziku: toplinskoj opasnosti, ekstremnoj toplini ili kemijskom riziku.</a:t>
            </a:r>
          </a:p>
        </p:txBody>
      </p:sp>
    </p:spTree>
    <p:extLst>
      <p:ext uri="{BB962C8B-B14F-4D97-AF65-F5344CB8AC3E}">
        <p14:creationId xmlns:p14="http://schemas.microsoft.com/office/powerpoint/2010/main" val="2146495140"/>
      </p:ext>
    </p:extLst>
  </p:cSld>
</p:sld>
</file>

<file path=ppt/slides/slide36.xml><?xml version="1.0" encoding="utf-8"?>
<p:sld xmlns:p="http://schemas.openxmlformats.org/presentationml/2006/main">
  <p:cSld>
    <p:bg>
      <p:bgPr>
        <a:solidFill xmlns:a="http://schemas.openxmlformats.org/drawingml/2006/main">
          <a:srgbClr val="101B26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57D3AB2-89B7-404D-B330-534DF35FD2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30480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FA8D37A-0729-4DED-9531-447CDC974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96700" y="0"/>
            <a:ext cx="659130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92322"/>
          </a:solidFill>
          <a:ln xmlns:a="http://schemas.openxmlformats.org/drawingml/2006/main" w="0">
            <a:solidFill>
              <a:srgbClr val="A92322"/>
            </a:solidFill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B07D8EC-B5EB-457E-B59A-9353DD78F4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696700" y="0"/>
            <a:ext cx="190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85949"/>
          </a:solidFill>
          <a:ln xmlns:a="http://schemas.openxmlformats.org/drawingml/2006/main" w="0">
            <a:solidFill>
              <a:srgbClr val="E85949"/>
            </a:solidFill>
            <a:prstDash val="solid"/>
          </a:ln>
        </p:spPr>
      </p:sp>
      <p:sp>
        <p:nvSpPr>
          <p:cNvPr id="4" name="closing-eye">
            <a:extLst xmlns:a="http://schemas.openxmlformats.org/drawingml/2006/main">
              <a:ext uri="{FF2B5EF4-FFF2-40B4-BE49-F238E27FC236}">
                <a16:creationId xmlns:a16="http://schemas.microsoft.com/office/drawing/2014/main" id="{C8C1CD9A-1A3F-4549-B872-02CF4FDFD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666750"/>
            <a:ext cx="1104900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15A4D"/>
                </a:solidFill>
                <a:latin typeface="Bahnschrift"/>
                <a:ea typeface="Bahnschrift"/>
                <a:cs typeface="Bahnschrift"/>
              </a:defRPr>
            </a:pPr>
            <a:r>
              <a:t>ZA PAMĆENJE</a:t>
            </a:r>
          </a:p>
        </p:txBody>
      </p:sp>
      <p:sp>
        <p:nvSpPr>
          <p:cNvPr id="5" name="closing-title">
            <a:extLst xmlns:a="http://schemas.openxmlformats.org/drawingml/2006/main">
              <a:ext uri="{FF2B5EF4-FFF2-40B4-BE49-F238E27FC236}">
                <a16:creationId xmlns:a16="http://schemas.microsoft.com/office/drawing/2014/main" id="{582192A4-5F15-4F9F-84B2-28F540C0FC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1304925"/>
            <a:ext cx="9334500" cy="2257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4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Ispravna odora.</a:t>
            </a:r>
          </a:p>
          <a:p xmlns:a="http://schemas.openxmlformats.org/drawingml/2006/main">
            <a:pPr>
              <a:defRPr sz="4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Jasna zapovijed.</a:t>
            </a:r>
          </a:p>
          <a:p xmlns:a="http://schemas.openxmlformats.org/drawingml/2006/main">
            <a:pPr>
              <a:defRPr sz="4650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Ujednačena radnja.</a:t>
            </a:r>
          </a:p>
        </p:txBody>
      </p:sp>
      <p:sp>
        <p:nvSpPr>
          <p:cNvPr id="6" name="closing-copy">
            <a:extLst xmlns:a="http://schemas.openxmlformats.org/drawingml/2006/main">
              <a:ext uri="{FF2B5EF4-FFF2-40B4-BE49-F238E27FC236}">
                <a16:creationId xmlns:a16="http://schemas.microsoft.com/office/drawing/2014/main" id="{44EB3AD4-515F-4736-A085-BC7D1F31F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790950"/>
            <a:ext cx="7534275" cy="7143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>
                <a:solidFill>
                  <a:srgbClr val="D5D9DC"/>
                </a:solidFill>
                <a:latin typeface="Segoe UI"/>
                <a:ea typeface="Segoe UI"/>
                <a:cs typeface="Segoe UI"/>
              </a:defRPr>
            </a:pPr>
            <a:r>
              <a:t>Teorija završava tek kada je postrojba spremna sigurno i točno uvježbati postupke.</a:t>
            </a:r>
          </a:p>
        </p:txBody>
      </p:sp>
      <p:sp>
        <p:nvSpPr>
          <p:cNvPr id="7" name="closing-next">
            <a:extLst xmlns:a="http://schemas.openxmlformats.org/drawingml/2006/main">
              <a:ext uri="{FF2B5EF4-FFF2-40B4-BE49-F238E27FC236}">
                <a16:creationId xmlns:a16="http://schemas.microsoft.com/office/drawing/2014/main" id="{64625DB8-F3A6-4B97-AF25-F26D9D7763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4733925"/>
            <a:ext cx="3228975" cy="4191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15A4D"/>
                </a:solidFill>
                <a:latin typeface="Bahnschrift"/>
                <a:ea typeface="Bahnschrift"/>
                <a:cs typeface="Bahnschrift"/>
              </a:defRPr>
            </a:pPr>
            <a:r>
              <a:t>SLJEDEĆE  /  PRAKTIČNO UVJEŽBAVANJE</a:t>
            </a:r>
          </a:p>
        </p:txBody>
      </p:sp>
      <p:sp>
        <p:nvSpPr>
          <p:cNvPr id="8" name="sources-head">
            <a:extLst xmlns:a="http://schemas.openxmlformats.org/drawingml/2006/main">
              <a:ext uri="{FF2B5EF4-FFF2-40B4-BE49-F238E27FC236}">
                <a16:creationId xmlns:a16="http://schemas.microsoft.com/office/drawing/2014/main" id="{1608366A-9D20-4026-AA16-01C2BAF097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0100" y="762000"/>
            <a:ext cx="2000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6C0B8"/>
                </a:solidFill>
                <a:latin typeface="Bahnschrift"/>
                <a:ea typeface="Bahnschrift"/>
                <a:cs typeface="Bahnschrift"/>
              </a:defRPr>
            </a:pPr>
            <a:r>
              <a:t>IZVORI</a:t>
            </a:r>
          </a:p>
        </p:txBody>
      </p:sp>
      <p:sp>
        <p:nvSpPr>
          <p:cNvPr id="9" name="sources-line">
            <a:extLst xmlns:a="http://schemas.openxmlformats.org/drawingml/2006/main">
              <a:ext uri="{FF2B5EF4-FFF2-40B4-BE49-F238E27FC236}">
                <a16:creationId xmlns:a16="http://schemas.microsoft.com/office/drawing/2014/main" id="{BAEFADD5-7D54-4C7C-9209-CBEB1FCABA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0100" y="1143000"/>
            <a:ext cx="314325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E7567"/>
          </a:solidFill>
          <a:ln xmlns:a="http://schemas.openxmlformats.org/drawingml/2006/main" w="0">
            <a:solidFill>
              <a:srgbClr val="DE7567"/>
            </a:solidFill>
            <a:prstDash val="solid"/>
          </a:ln>
        </p:spPr>
      </p:sp>
      <p:sp>
        <p:nvSpPr>
          <p:cNvPr id="10" name="source-a">
            <a:extLst xmlns:a="http://schemas.openxmlformats.org/drawingml/2006/main">
              <a:ext uri="{FF2B5EF4-FFF2-40B4-BE49-F238E27FC236}">
                <a16:creationId xmlns:a16="http://schemas.microsoft.com/office/drawing/2014/main" id="{021B0B03-3CD9-493D-BE2E-0CE9317CF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0100" y="1333500"/>
            <a:ext cx="4286250" cy="7715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Narodne novine 12/2025</a:t>
            </a:r>
          </a:p>
          <a:p xmlns:a="http://schemas.openxmlformats.org/drawingml/2006/main">
            <a:pPr>
              <a:defRPr sz="1350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Pravilnik o programu i načinu temeljnog osposobljavanja dobrovoljnih vatrogasaca, Modul 2.</a:t>
            </a:r>
          </a:p>
        </p:txBody>
      </p:sp>
      <p:sp>
        <p:nvSpPr>
          <p:cNvPr id="11" name="source-b">
            <a:extLst xmlns:a="http://schemas.openxmlformats.org/drawingml/2006/main">
              <a:ext uri="{FF2B5EF4-FFF2-40B4-BE49-F238E27FC236}">
                <a16:creationId xmlns:a16="http://schemas.microsoft.com/office/drawing/2014/main" id="{BB305365-DFBF-4E28-90C6-6093BC0AB4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0100" y="2276475"/>
            <a:ext cx="3467100" cy="514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Hrvatska vatrogasna zajednica</a:t>
            </a:r>
          </a:p>
          <a:p xmlns:a="http://schemas.openxmlformats.org/drawingml/2006/main">
            <a:pPr>
              <a:defRPr sz="1350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Pravila vatrogasne službe, Zagreb, lipanj 2011.</a:t>
            </a:r>
          </a:p>
        </p:txBody>
      </p:sp>
      <p:sp>
        <p:nvSpPr>
          <p:cNvPr id="12" name="source-c">
            <a:extLst xmlns:a="http://schemas.openxmlformats.org/drawingml/2006/main">
              <a:ext uri="{FF2B5EF4-FFF2-40B4-BE49-F238E27FC236}">
                <a16:creationId xmlns:a16="http://schemas.microsoft.com/office/drawing/2014/main" id="{ACB59067-8E7C-44F0-A687-85B2742AFC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0100" y="2962275"/>
            <a:ext cx="2886075" cy="5143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Narodne novine 21/2026</a:t>
            </a:r>
          </a:p>
          <a:p xmlns:a="http://schemas.openxmlformats.org/drawingml/2006/main">
            <a:pPr>
              <a:defRPr sz="1350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Pravilnik o vatrogasnim zvanjima, čl. 3.</a:t>
            </a:r>
          </a:p>
        </p:txBody>
      </p:sp>
      <p:sp>
        <p:nvSpPr>
          <p:cNvPr id="13" name="source-note">
            <a:extLst xmlns:a="http://schemas.openxmlformats.org/drawingml/2006/main">
              <a:ext uri="{FF2B5EF4-FFF2-40B4-BE49-F238E27FC236}">
                <a16:creationId xmlns:a16="http://schemas.microsoft.com/office/drawing/2014/main" id="{12ABC19C-B2A8-4681-ACC1-913116DB30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30100" y="3648075"/>
            <a:ext cx="4086225" cy="2762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 b="1">
                <a:solidFill>
                  <a:srgbClr val="F5C3BC"/>
                </a:solidFill>
                <a:latin typeface="Segoe UI"/>
                <a:ea typeface="Segoe UI"/>
                <a:cs typeface="Segoe UI"/>
              </a:defRPr>
            </a:pPr>
            <a:r>
              <a:t>Provjeriti interne akte i opremu matične postrojbe prije praktične provedbe.</a:t>
            </a:r>
          </a:p>
        </p:txBody>
      </p:sp>
    </p:spTree>
    <p:extLst>
      <p:ext uri="{BB962C8B-B14F-4D97-AF65-F5344CB8AC3E}">
        <p14:creationId xmlns:p14="http://schemas.microsoft.com/office/powerpoint/2010/main" val="1823607769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3D39635-B1E0-4597-9773-DD96332E2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4819650"/>
            <a:ext cx="4333875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8B45"/>
          </a:solidFill>
          <a:ln xmlns:a="http://schemas.openxmlformats.org/drawingml/2006/main" w="0">
            <a:solidFill>
              <a:srgbClr val="B68B45"/>
            </a:solidFill>
            <a:prstDash val="solid"/>
          </a:ln>
        </p:spPr>
      </p:sp>
      <p:sp>
        <p:nvSpPr>
          <p:cNvPr id="2" name="uniform-label-0">
            <a:extLst xmlns:a="http://schemas.openxmlformats.org/drawingml/2006/main">
              <a:ext uri="{FF2B5EF4-FFF2-40B4-BE49-F238E27FC236}">
                <a16:creationId xmlns:a16="http://schemas.microsoft.com/office/drawing/2014/main" id="{8412234A-EA3B-442C-9BEA-95B2060A20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219700"/>
            <a:ext cx="4333875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SVEČANA</a:t>
            </a:r>
          </a:p>
        </p:txBody>
      </p:sp>
      <p:sp>
        <p:nvSpPr>
          <p:cNvPr id="3" name="uniform-copy-0">
            <a:extLst xmlns:a="http://schemas.openxmlformats.org/drawingml/2006/main">
              <a:ext uri="{FF2B5EF4-FFF2-40B4-BE49-F238E27FC236}">
                <a16:creationId xmlns:a16="http://schemas.microsoft.com/office/drawing/2014/main" id="{AEB3CB14-CD2C-4366-923E-710E811BB3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7750" y="5829300"/>
            <a:ext cx="3905250" cy="685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Svečanosti, protokolarni nastupi i prigode po odluci zapovjednika.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EC81E66-FB8F-4D6B-80F4-AA4A1308ED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4819650"/>
            <a:ext cx="4333875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5" name="uniform-label-1">
            <a:extLst xmlns:a="http://schemas.openxmlformats.org/drawingml/2006/main">
              <a:ext uri="{FF2B5EF4-FFF2-40B4-BE49-F238E27FC236}">
                <a16:creationId xmlns:a16="http://schemas.microsoft.com/office/drawing/2014/main" id="{BB2F9890-71B0-4490-87C8-2D0F3FA40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5219700"/>
            <a:ext cx="4333875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RADNA</a:t>
            </a:r>
          </a:p>
        </p:txBody>
      </p:sp>
      <p:sp>
        <p:nvSpPr>
          <p:cNvPr id="6" name="uniform-copy-1">
            <a:extLst xmlns:a="http://schemas.openxmlformats.org/drawingml/2006/main">
              <a:ext uri="{FF2B5EF4-FFF2-40B4-BE49-F238E27FC236}">
                <a16:creationId xmlns:a16="http://schemas.microsoft.com/office/drawing/2014/main" id="{973BC248-ECE6-46E4-8C44-E075A309F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67450" y="5829300"/>
            <a:ext cx="3905250" cy="685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Obuka, rad u postrojbi i obavljanje redovnih vatrogasnih zadaća.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1C2B978-CA0F-41B8-97E7-9570F494F8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87150" y="4819650"/>
            <a:ext cx="4333875" cy="85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8" name="uniform-label-2">
            <a:extLst xmlns:a="http://schemas.openxmlformats.org/drawingml/2006/main">
              <a:ext uri="{FF2B5EF4-FFF2-40B4-BE49-F238E27FC236}">
                <a16:creationId xmlns:a16="http://schemas.microsoft.com/office/drawing/2014/main" id="{BF5C77E7-47D0-426A-8B07-C450598DE8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87150" y="5219700"/>
            <a:ext cx="4333875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ZAŠTITNA</a:t>
            </a:r>
          </a:p>
        </p:txBody>
      </p:sp>
      <p:sp>
        <p:nvSpPr>
          <p:cNvPr id="9" name="uniform-copy-2">
            <a:extLst xmlns:a="http://schemas.openxmlformats.org/drawingml/2006/main">
              <a:ext uri="{FF2B5EF4-FFF2-40B4-BE49-F238E27FC236}">
                <a16:creationId xmlns:a16="http://schemas.microsoft.com/office/drawing/2014/main" id="{DE023A23-ECC4-4C29-9E3B-CF990D92C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87150" y="5829300"/>
            <a:ext cx="3905250" cy="685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Intervencija i opasnosti: zaštita tijela prema vrsti rizika.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922FF33-6CE6-4EB1-80F4-6D720AF34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eyebrow-4">
            <a:extLst xmlns:a="http://schemas.openxmlformats.org/drawingml/2006/main">
              <a:ext uri="{FF2B5EF4-FFF2-40B4-BE49-F238E27FC236}">
                <a16:creationId xmlns:a16="http://schemas.microsoft.com/office/drawing/2014/main" id="{F7233ED6-6588-4317-AB63-1547AEE688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VATROGASNE ODORE</a:t>
            </a:r>
          </a:p>
        </p:txBody>
      </p:sp>
      <p:sp>
        <p:nvSpPr>
          <p:cNvPr id="12" name="page-4">
            <a:extLst xmlns:a="http://schemas.openxmlformats.org/drawingml/2006/main">
              <a:ext uri="{FF2B5EF4-FFF2-40B4-BE49-F238E27FC236}">
                <a16:creationId xmlns:a16="http://schemas.microsoft.com/office/drawing/2014/main" id="{B25A505E-E06B-42BF-A8BB-4C4940B27B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04 / 36</a:t>
            </a:r>
          </a:p>
        </p:txBody>
      </p:sp>
      <p:sp>
        <p:nvSpPr>
          <p:cNvPr id="13" name="title-4">
            <a:extLst xmlns:a="http://schemas.openxmlformats.org/drawingml/2006/main">
              <a:ext uri="{FF2B5EF4-FFF2-40B4-BE49-F238E27FC236}">
                <a16:creationId xmlns:a16="http://schemas.microsoft.com/office/drawing/2014/main" id="{F71E8263-A7E1-4376-A242-73DB6285FD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Tri vrste odore. Tri jasne namjene.</a:t>
            </a:r>
          </a:p>
        </p:txBody>
      </p:sp>
      <p:sp>
        <p:nvSpPr>
          <p:cNvPr id="14" name="subtitle-4">
            <a:extLst xmlns:a="http://schemas.openxmlformats.org/drawingml/2006/main">
              <a:ext uri="{FF2B5EF4-FFF2-40B4-BE49-F238E27FC236}">
                <a16:creationId xmlns:a16="http://schemas.microsoft.com/office/drawing/2014/main" id="{BF80E05F-76D7-4C14-AC14-D64930BA9F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Pravilan izbor započinje pitanjem: što danas radimo i kojim smo opasnostima izloženi?</a:t>
            </a:r>
          </a:p>
        </p:txBody>
      </p:sp>
      <p:sp>
        <p:nvSpPr>
          <p:cNvPr id="15" name="rule-4">
            <a:extLst xmlns:a="http://schemas.openxmlformats.org/drawingml/2006/main">
              <a:ext uri="{FF2B5EF4-FFF2-40B4-BE49-F238E27FC236}">
                <a16:creationId xmlns:a16="http://schemas.microsoft.com/office/drawing/2014/main" id="{CED822A8-653E-4EEF-9004-C799907EDA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6" name="uniforms-claim">
            <a:extLst xmlns:a="http://schemas.openxmlformats.org/drawingml/2006/main">
              <a:ext uri="{FF2B5EF4-FFF2-40B4-BE49-F238E27FC236}">
                <a16:creationId xmlns:a16="http://schemas.microsoft.com/office/drawing/2014/main" id="{3A15DE54-E30E-40FF-AEB3-9575392EB4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10182225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Vrsta odore određuje se namjenom, a zaštitna odjeća mora odgovarati riziku aktivnosti.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53CE33D8-0B0B-4E08-8EF9-B6E20F4BBA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8" name="source-4">
            <a:extLst xmlns:a="http://schemas.openxmlformats.org/drawingml/2006/main">
              <a:ext uri="{FF2B5EF4-FFF2-40B4-BE49-F238E27FC236}">
                <a16:creationId xmlns:a16="http://schemas.microsoft.com/office/drawing/2014/main" id="{F16385B4-ADC7-4A88-93E1-6D9EEF35E7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Hrvatska vatrogasna zajednica, Pravila vatrogasne službe, 2011., pogl. 3.</a:t>
            </a:r>
          </a:p>
        </p:txBody>
      </p:sp>
      <p:sp>
        <p:nvSpPr>
          <p:cNvPr id="19" name="footer-tag-4">
            <a:extLst xmlns:a="http://schemas.openxmlformats.org/drawingml/2006/main">
              <a:ext uri="{FF2B5EF4-FFF2-40B4-BE49-F238E27FC236}">
                <a16:creationId xmlns:a16="http://schemas.microsoft.com/office/drawing/2014/main" id="{3182B351-1C82-416F-A839-465918E31E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761010155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ceremonial-male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ec2706455dd4d5b"/>
          <a:stretch xmlns:a="http://schemas.openxmlformats.org/drawingml/2006/main"/>
        </p:blipFill>
        <p:spPr>
          <a:xfrm xmlns:a="http://schemas.openxmlformats.org/drawingml/2006/main">
            <a:off x="1413561" y="4629150"/>
            <a:ext cx="2525927" cy="4248150"/>
          </a:xfrm>
          <a:prstGeom xmlns:a="http://schemas.openxmlformats.org/drawingml/2006/main" prst="rect">
            <a:avLst/>
          </a:prstGeom>
        </p:spPr>
      </p:pic>
      <p:pic>
        <p:nvPicPr>
          <p:cNvPr id="2" name="ceremonial-female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21cae2c8d48470d"/>
          <a:stretch xmlns:a="http://schemas.openxmlformats.org/drawingml/2006/main"/>
        </p:blipFill>
        <p:spPr>
          <a:xfrm xmlns:a="http://schemas.openxmlformats.org/drawingml/2006/main">
            <a:off x="4649286" y="4629150"/>
            <a:ext cx="2683878" cy="4248150"/>
          </a:xfrm>
          <a:prstGeom xmlns:a="http://schemas.openxmlformats.org/drawingml/2006/main" prst="rect">
            <a:avLst/>
          </a:prstGeom>
        </p:spPr>
      </p:pic>
      <p:sp>
        <p:nvSpPr>
          <p:cNvPr id="3" name="ceremonial-male-label">
            <a:extLst xmlns:a="http://schemas.openxmlformats.org/drawingml/2006/main">
              <a:ext uri="{FF2B5EF4-FFF2-40B4-BE49-F238E27FC236}">
                <a16:creationId xmlns:a16="http://schemas.microsoft.com/office/drawing/2014/main" id="{C383EEAE-8994-4AE1-9FD6-36C8009ED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9010650"/>
            <a:ext cx="314325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MUŠKA SVEČANA ODORA</a:t>
            </a:r>
          </a:p>
        </p:txBody>
      </p:sp>
      <p:sp>
        <p:nvSpPr>
          <p:cNvPr id="4" name="ceremonial-female-label">
            <a:extLst xmlns:a="http://schemas.openxmlformats.org/drawingml/2006/main">
              <a:ext uri="{FF2B5EF4-FFF2-40B4-BE49-F238E27FC236}">
                <a16:creationId xmlns:a16="http://schemas.microsoft.com/office/drawing/2014/main" id="{5BAA0688-FA93-4704-9D4E-DA493C3C91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29150" y="9010650"/>
            <a:ext cx="272415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ŽENSKA SVEČANA ODORA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E65B3B41-2102-4A47-A741-E7E50C8E06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4781550"/>
            <a:ext cx="61912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8B45"/>
          </a:solidFill>
          <a:ln xmlns:a="http://schemas.openxmlformats.org/drawingml/2006/main" w="0">
            <a:solidFill>
              <a:srgbClr val="B68B45"/>
            </a:solidFill>
            <a:prstDash val="solid"/>
          </a:ln>
        </p:spPr>
      </p:sp>
      <p:sp>
        <p:nvSpPr>
          <p:cNvPr id="6" name="ceremonial-when-label">
            <a:extLst xmlns:a="http://schemas.openxmlformats.org/drawingml/2006/main">
              <a:ext uri="{FF2B5EF4-FFF2-40B4-BE49-F238E27FC236}">
                <a16:creationId xmlns:a16="http://schemas.microsoft.com/office/drawing/2014/main" id="{F0637B5B-FD7C-4415-AC4F-9A1F5F2E08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5238750"/>
            <a:ext cx="3905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KADA SE NOSI</a:t>
            </a:r>
          </a:p>
        </p:txBody>
      </p:sp>
      <p:sp>
        <p:nvSpPr>
          <p:cNvPr id="7" name="ceremonial-when-copy">
            <a:extLst xmlns:a="http://schemas.openxmlformats.org/drawingml/2006/main">
              <a:ext uri="{FF2B5EF4-FFF2-40B4-BE49-F238E27FC236}">
                <a16:creationId xmlns:a16="http://schemas.microsoft.com/office/drawing/2014/main" id="{0BEDD251-2454-4285-8BF8-17378991AE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5734050"/>
            <a:ext cx="613410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Svečanosti, priznanja, posveta zastave, prijem nove tehnike i druge protokolarne prigode.</a:t>
            </a:r>
          </a:p>
        </p:txBody>
      </p:sp>
      <p:sp>
        <p:nvSpPr>
          <p:cNvPr id="8" name="ceremonial-recognize-label">
            <a:extLst xmlns:a="http://schemas.openxmlformats.org/drawingml/2006/main">
              <a:ext uri="{FF2B5EF4-FFF2-40B4-BE49-F238E27FC236}">
                <a16:creationId xmlns:a16="http://schemas.microsoft.com/office/drawing/2014/main" id="{8344D23E-8ED2-4E74-9F38-6116A41E6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7200900"/>
            <a:ext cx="3905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PREPOZNAJ</a:t>
            </a:r>
          </a:p>
        </p:txBody>
      </p:sp>
      <p:sp>
        <p:nvSpPr>
          <p:cNvPr id="9" name="ceremonial-recognize-copy">
            <a:extLst xmlns:a="http://schemas.openxmlformats.org/drawingml/2006/main">
              <a:ext uri="{FF2B5EF4-FFF2-40B4-BE49-F238E27FC236}">
                <a16:creationId xmlns:a16="http://schemas.microsoft.com/office/drawing/2014/main" id="{07C6C35B-5907-40A4-BB05-0CF4278D18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7696200"/>
            <a:ext cx="6115050" cy="628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Tamna svečana odora, košulja i kravata; ovisno o ulozi kapa, kaciga, rukavice ili opasač.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A2C0A48-C88C-4A56-A5BD-0190145FC2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eyebrow-5">
            <a:extLst xmlns:a="http://schemas.openxmlformats.org/drawingml/2006/main">
              <a:ext uri="{FF2B5EF4-FFF2-40B4-BE49-F238E27FC236}">
                <a16:creationId xmlns:a16="http://schemas.microsoft.com/office/drawing/2014/main" id="{BA3EFB17-171C-435A-8682-851D45A08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PRIMJER ODORE  /  SVEČANA</a:t>
            </a:r>
          </a:p>
        </p:txBody>
      </p:sp>
      <p:sp>
        <p:nvSpPr>
          <p:cNvPr id="12" name="page-5">
            <a:extLst xmlns:a="http://schemas.openxmlformats.org/drawingml/2006/main">
              <a:ext uri="{FF2B5EF4-FFF2-40B4-BE49-F238E27FC236}">
                <a16:creationId xmlns:a16="http://schemas.microsoft.com/office/drawing/2014/main" id="{FFC3A054-CCF0-4B52-8226-24766CF74E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05 / 36</a:t>
            </a:r>
          </a:p>
        </p:txBody>
      </p:sp>
      <p:sp>
        <p:nvSpPr>
          <p:cNvPr id="13" name="title-5">
            <a:extLst xmlns:a="http://schemas.openxmlformats.org/drawingml/2006/main">
              <a:ext uri="{FF2B5EF4-FFF2-40B4-BE49-F238E27FC236}">
                <a16:creationId xmlns:a16="http://schemas.microsoft.com/office/drawing/2014/main" id="{605E4101-2C92-41E6-AA16-068CA82D97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 svečanost i javni nastup</a:t>
            </a:r>
          </a:p>
        </p:txBody>
      </p:sp>
      <p:sp>
        <p:nvSpPr>
          <p:cNvPr id="14" name="subtitle-5">
            <a:extLst xmlns:a="http://schemas.openxmlformats.org/drawingml/2006/main">
              <a:ext uri="{FF2B5EF4-FFF2-40B4-BE49-F238E27FC236}">
                <a16:creationId xmlns:a16="http://schemas.microsoft.com/office/drawing/2014/main" id="{DBD2BB56-1C83-456E-BE56-A9234E8335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Svečana odora predstavlja postrojbu u prigodama u kojima su urednost, protokol i identitet vidljivi javnosti.</a:t>
            </a:r>
          </a:p>
        </p:txBody>
      </p:sp>
      <p:sp>
        <p:nvSpPr>
          <p:cNvPr id="15" name="rule-5">
            <a:extLst xmlns:a="http://schemas.openxmlformats.org/drawingml/2006/main">
              <a:ext uri="{FF2B5EF4-FFF2-40B4-BE49-F238E27FC236}">
                <a16:creationId xmlns:a16="http://schemas.microsoft.com/office/drawing/2014/main" id="{92CDDEBB-1746-43F5-A40E-A78097501D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6" name="ceremonial-lead">
            <a:extLst xmlns:a="http://schemas.openxmlformats.org/drawingml/2006/main">
              <a:ext uri="{FF2B5EF4-FFF2-40B4-BE49-F238E27FC236}">
                <a16:creationId xmlns:a16="http://schemas.microsoft.com/office/drawing/2014/main" id="{22C53E88-14A4-4649-A85F-297B5DD935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4876800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B68B45"/>
                </a:solidFill>
                <a:latin typeface="Segoe UI"/>
                <a:ea typeface="Segoe UI"/>
                <a:cs typeface="Segoe UI"/>
              </a:defRPr>
            </a:pPr>
            <a:r>
              <a:t>Svečana odora može biti muška ili ženska.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B273EA4-295D-46E1-A6B9-87935DAD1F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8" name="source-5">
            <a:extLst xmlns:a="http://schemas.openxmlformats.org/drawingml/2006/main">
              <a:ext uri="{FF2B5EF4-FFF2-40B4-BE49-F238E27FC236}">
                <a16:creationId xmlns:a16="http://schemas.microsoft.com/office/drawing/2014/main" id="{D6AA33D7-9713-4E2F-81BF-D9618B1503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fotografija i opisa: HVZ, Pravila vatrogasne službe, 2011., pogl. 3.1., slike 1.1. i 1.3.</a:t>
            </a:r>
          </a:p>
        </p:txBody>
      </p:sp>
      <p:sp>
        <p:nvSpPr>
          <p:cNvPr id="19" name="footer-tag-5">
            <a:extLst xmlns:a="http://schemas.openxmlformats.org/drawingml/2006/main">
              <a:ext uri="{FF2B5EF4-FFF2-40B4-BE49-F238E27FC236}">
                <a16:creationId xmlns:a16="http://schemas.microsoft.com/office/drawing/2014/main" id="{0367F503-D938-460F-81FD-CE7FB70AD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2135124312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working-male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14d08c717b240ca"/>
          <a:stretch xmlns:a="http://schemas.openxmlformats.org/drawingml/2006/main"/>
        </p:blipFill>
        <p:spPr>
          <a:xfrm xmlns:a="http://schemas.openxmlformats.org/drawingml/2006/main">
            <a:off x="1320774" y="4667250"/>
            <a:ext cx="2578153" cy="4114800"/>
          </a:xfrm>
          <a:prstGeom xmlns:a="http://schemas.openxmlformats.org/drawingml/2006/main" prst="rect">
            <a:avLst/>
          </a:prstGeom>
        </p:spPr>
      </p:pic>
      <p:pic>
        <p:nvPicPr>
          <p:cNvPr id="2" name="working-female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f14717757384c7b"/>
          <a:stretch xmlns:a="http://schemas.openxmlformats.org/drawingml/2006/main"/>
        </p:blipFill>
        <p:spPr>
          <a:xfrm xmlns:a="http://schemas.openxmlformats.org/drawingml/2006/main">
            <a:off x="4701161" y="4667250"/>
            <a:ext cx="2561079" cy="4114800"/>
          </a:xfrm>
          <a:prstGeom xmlns:a="http://schemas.openxmlformats.org/drawingml/2006/main" prst="rect">
            <a:avLst/>
          </a:prstGeom>
        </p:spPr>
      </p:pic>
      <p:sp>
        <p:nvSpPr>
          <p:cNvPr id="3" name="working-male-label">
            <a:extLst xmlns:a="http://schemas.openxmlformats.org/drawingml/2006/main">
              <a:ext uri="{FF2B5EF4-FFF2-40B4-BE49-F238E27FC236}">
                <a16:creationId xmlns:a16="http://schemas.microsoft.com/office/drawing/2014/main" id="{16278926-2DE3-4B18-B8AA-34FBDE352C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" y="8953500"/>
            <a:ext cx="30099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MUŠKA RADNA ODORA</a:t>
            </a:r>
          </a:p>
        </p:txBody>
      </p:sp>
      <p:sp>
        <p:nvSpPr>
          <p:cNvPr id="4" name="working-female-label">
            <a:extLst xmlns:a="http://schemas.openxmlformats.org/drawingml/2006/main">
              <a:ext uri="{FF2B5EF4-FFF2-40B4-BE49-F238E27FC236}">
                <a16:creationId xmlns:a16="http://schemas.microsoft.com/office/drawing/2014/main" id="{EDFA61C2-C9C9-4B15-A25F-1DA3973446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76750" y="8953500"/>
            <a:ext cx="3009900" cy="1714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125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ŽENSKA RADNA ODORA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F0FF7C1-260D-42A0-B9B5-7C47A8D205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4781550"/>
            <a:ext cx="619125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6" name="working-when-label">
            <a:extLst xmlns:a="http://schemas.openxmlformats.org/drawingml/2006/main">
              <a:ext uri="{FF2B5EF4-FFF2-40B4-BE49-F238E27FC236}">
                <a16:creationId xmlns:a16="http://schemas.microsoft.com/office/drawing/2014/main" id="{B974586F-2351-4ED9-ADCA-2B051AAB2E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5238750"/>
            <a:ext cx="3905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KADA SE NOSI</a:t>
            </a:r>
          </a:p>
        </p:txBody>
      </p:sp>
      <p:sp>
        <p:nvSpPr>
          <p:cNvPr id="7" name="working-when-copy">
            <a:extLst xmlns:a="http://schemas.openxmlformats.org/drawingml/2006/main">
              <a:ext uri="{FF2B5EF4-FFF2-40B4-BE49-F238E27FC236}">
                <a16:creationId xmlns:a16="http://schemas.microsoft.com/office/drawing/2014/main" id="{AE8CE134-3E0B-4E8F-AC0A-1FA8FD4320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5734050"/>
            <a:ext cx="6000750" cy="7620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2025" b="1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Svakodnevne aktivnosti, obuka, usavršavanje i provedba natjecanja.</a:t>
            </a:r>
          </a:p>
        </p:txBody>
      </p:sp>
      <p:sp>
        <p:nvSpPr>
          <p:cNvPr id="8" name="working-recognize-label">
            <a:extLst xmlns:a="http://schemas.openxmlformats.org/drawingml/2006/main">
              <a:ext uri="{FF2B5EF4-FFF2-40B4-BE49-F238E27FC236}">
                <a16:creationId xmlns:a16="http://schemas.microsoft.com/office/drawing/2014/main" id="{E7B43DB8-7176-46FC-A638-9EAB408717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7143750"/>
            <a:ext cx="39052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PREPOZNAJ</a:t>
            </a:r>
          </a:p>
        </p:txBody>
      </p:sp>
      <p:sp>
        <p:nvSpPr>
          <p:cNvPr id="9" name="working-recognize-copy">
            <a:extLst xmlns:a="http://schemas.openxmlformats.org/drawingml/2006/main">
              <a:ext uri="{FF2B5EF4-FFF2-40B4-BE49-F238E27FC236}">
                <a16:creationId xmlns:a16="http://schemas.microsoft.com/office/drawing/2014/main" id="{0A015691-6FEE-434C-B549-914B4E5006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05850" y="7639050"/>
            <a:ext cx="6076950" cy="6286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Bluza, hlače i kapa; prema pravilima radna je odora ista za oba spola.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68DC7F7-F8B8-4C72-ADC1-162D1ACE5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eyebrow-6">
            <a:extLst xmlns:a="http://schemas.openxmlformats.org/drawingml/2006/main">
              <a:ext uri="{FF2B5EF4-FFF2-40B4-BE49-F238E27FC236}">
                <a16:creationId xmlns:a16="http://schemas.microsoft.com/office/drawing/2014/main" id="{57C4E5AF-71CD-4DC3-ABD1-7E19ACE4EE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PRIMJER ODORE  /  RADNA</a:t>
            </a:r>
          </a:p>
        </p:txBody>
      </p:sp>
      <p:sp>
        <p:nvSpPr>
          <p:cNvPr id="12" name="page-6">
            <a:extLst xmlns:a="http://schemas.openxmlformats.org/drawingml/2006/main">
              <a:ext uri="{FF2B5EF4-FFF2-40B4-BE49-F238E27FC236}">
                <a16:creationId xmlns:a16="http://schemas.microsoft.com/office/drawing/2014/main" id="{530D0002-8978-456E-86B6-FD0086CFA4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06 / 36</a:t>
            </a:r>
          </a:p>
        </p:txBody>
      </p:sp>
      <p:sp>
        <p:nvSpPr>
          <p:cNvPr id="13" name="title-6">
            <a:extLst xmlns:a="http://schemas.openxmlformats.org/drawingml/2006/main">
              <a:ext uri="{FF2B5EF4-FFF2-40B4-BE49-F238E27FC236}">
                <a16:creationId xmlns:a16="http://schemas.microsoft.com/office/drawing/2014/main" id="{F0320BD9-0DCF-48E5-A734-8BD31D3981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 obuku i redovni rad postrojbe</a:t>
            </a:r>
          </a:p>
        </p:txBody>
      </p:sp>
      <p:sp>
        <p:nvSpPr>
          <p:cNvPr id="14" name="subtitle-6">
            <a:extLst xmlns:a="http://schemas.openxmlformats.org/drawingml/2006/main">
              <a:ext uri="{FF2B5EF4-FFF2-40B4-BE49-F238E27FC236}">
                <a16:creationId xmlns:a16="http://schemas.microsoft.com/office/drawing/2014/main" id="{C576B186-4E4B-4F8D-A088-C629044813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Radna odora omogućuje uredan i prepoznatljiv nastup pri svakodnevnim poslovima koji nisu intervencija.</a:t>
            </a:r>
          </a:p>
        </p:txBody>
      </p:sp>
      <p:sp>
        <p:nvSpPr>
          <p:cNvPr id="15" name="rule-6">
            <a:extLst xmlns:a="http://schemas.openxmlformats.org/drawingml/2006/main">
              <a:ext uri="{FF2B5EF4-FFF2-40B4-BE49-F238E27FC236}">
                <a16:creationId xmlns:a16="http://schemas.microsoft.com/office/drawing/2014/main" id="{57722948-FB4D-4C06-B64D-92CA1CE0E0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6" name="working-lead">
            <a:extLst xmlns:a="http://schemas.openxmlformats.org/drawingml/2006/main">
              <a:ext uri="{FF2B5EF4-FFF2-40B4-BE49-F238E27FC236}">
                <a16:creationId xmlns:a16="http://schemas.microsoft.com/office/drawing/2014/main" id="{8DC36135-5B02-4099-946A-607F99E235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842010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Ovo je odora u kojoj se najčešće uvježbavaju vježbovni postupci i radnje.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11E71C66-67CD-4266-B82F-DFBF12801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8" name="source-6">
            <a:extLst xmlns:a="http://schemas.openxmlformats.org/drawingml/2006/main">
              <a:ext uri="{FF2B5EF4-FFF2-40B4-BE49-F238E27FC236}">
                <a16:creationId xmlns:a16="http://schemas.microsoft.com/office/drawing/2014/main" id="{8D228C66-0CDB-47CF-B907-A48886F08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fotografija i opisa: HVZ, Pravila vatrogasne službe, 2011., pogl. 3.2., slike 1.5. i 1.6.</a:t>
            </a:r>
          </a:p>
        </p:txBody>
      </p:sp>
      <p:sp>
        <p:nvSpPr>
          <p:cNvPr id="19" name="footer-tag-6">
            <a:extLst xmlns:a="http://schemas.openxmlformats.org/drawingml/2006/main">
              <a:ext uri="{FF2B5EF4-FFF2-40B4-BE49-F238E27FC236}">
                <a16:creationId xmlns:a16="http://schemas.microsoft.com/office/drawing/2014/main" id="{88650E06-BB12-4895-8BA7-6B347C859E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661079649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1" name="protective-example-0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4d010c2ae684a58"/>
          <a:stretch xmlns:a="http://schemas.openxmlformats.org/drawingml/2006/main"/>
        </p:blipFill>
        <p:spPr>
          <a:xfrm xmlns:a="http://schemas.openxmlformats.org/drawingml/2006/main">
            <a:off x="1669349" y="4591050"/>
            <a:ext cx="2262001" cy="3676650"/>
          </a:xfrm>
          <a:prstGeom xmlns:a="http://schemas.openxmlformats.org/drawingml/2006/main" prst="rect">
            <a:avLst/>
          </a:prstGeom>
        </p:spPr>
      </p:pic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C1BD1CB-3557-4552-BBF9-1868AA1D21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8439150"/>
            <a:ext cx="3238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3" name="protective-label-0">
            <a:extLst xmlns:a="http://schemas.openxmlformats.org/drawingml/2006/main">
              <a:ext uri="{FF2B5EF4-FFF2-40B4-BE49-F238E27FC236}">
                <a16:creationId xmlns:a16="http://schemas.microsoft.com/office/drawing/2014/main" id="{4B2092C8-B92B-43B9-A7C8-5BA285F23D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8686800"/>
            <a:ext cx="3429000" cy="1619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ODORA ZA PRILAZ VATRI</a:t>
            </a:r>
          </a:p>
        </p:txBody>
      </p:sp>
      <p:sp>
        <p:nvSpPr>
          <p:cNvPr id="4" name="protective-context-0">
            <a:extLst xmlns:a="http://schemas.openxmlformats.org/drawingml/2006/main">
              <a:ext uri="{FF2B5EF4-FFF2-40B4-BE49-F238E27FC236}">
                <a16:creationId xmlns:a16="http://schemas.microsoft.com/office/drawing/2014/main" id="{D036DC29-EE2F-4D9F-9C73-07BEE29303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9105900"/>
            <a:ext cx="32385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Toplinska opasnost</a:t>
            </a:r>
          </a:p>
        </p:txBody>
      </p:sp>
      <p:pic>
        <p:nvPicPr>
          <p:cNvPr id="5" name="protective-example-1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a0f2dd40370469b"/>
          <a:stretch xmlns:a="http://schemas.openxmlformats.org/drawingml/2006/main"/>
        </p:blipFill>
        <p:spPr>
          <a:xfrm xmlns:a="http://schemas.openxmlformats.org/drawingml/2006/main">
            <a:off x="6704930" y="4591050"/>
            <a:ext cx="2096839" cy="3676650"/>
          </a:xfrm>
          <a:prstGeom xmlns:a="http://schemas.openxmlformats.org/drawingml/2006/main" prst="rect">
            <a:avLst/>
          </a:prstGeom>
        </p:spPr>
      </p:pic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F51E719-AD58-422B-83C9-9BE0BBFC3C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8439150"/>
            <a:ext cx="3238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7" name="protective-label-1">
            <a:extLst xmlns:a="http://schemas.openxmlformats.org/drawingml/2006/main">
              <a:ext uri="{FF2B5EF4-FFF2-40B4-BE49-F238E27FC236}">
                <a16:creationId xmlns:a16="http://schemas.microsoft.com/office/drawing/2014/main" id="{55D98E98-A345-4842-9D3B-77ADC3633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8686800"/>
            <a:ext cx="3429000" cy="1619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ODORA ZA PROLAZ KROZ VATRU</a:t>
            </a:r>
          </a:p>
        </p:txBody>
      </p:sp>
      <p:sp>
        <p:nvSpPr>
          <p:cNvPr id="8" name="protective-context-1">
            <a:extLst xmlns:a="http://schemas.openxmlformats.org/drawingml/2006/main">
              <a:ext uri="{FF2B5EF4-FFF2-40B4-BE49-F238E27FC236}">
                <a16:creationId xmlns:a16="http://schemas.microsoft.com/office/drawing/2014/main" id="{3AE1DC7C-6B73-41DC-B436-38197F5290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34100" y="9105900"/>
            <a:ext cx="32385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Ekstremna toplina</a:t>
            </a:r>
          </a:p>
        </p:txBody>
      </p:sp>
      <p:pic>
        <p:nvPicPr>
          <p:cNvPr id="9" name="protective-example-2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12f1495397f4132"/>
          <a:stretch xmlns:a="http://schemas.openxmlformats.org/drawingml/2006/main"/>
        </p:blipFill>
        <p:spPr>
          <a:xfrm xmlns:a="http://schemas.openxmlformats.org/drawingml/2006/main">
            <a:off x="11568168" y="4591050"/>
            <a:ext cx="2276363" cy="3676650"/>
          </a:xfrm>
          <a:prstGeom xmlns:a="http://schemas.openxmlformats.org/drawingml/2006/main" prst="rect">
            <a:avLst/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D62CBA1-D979-4C7F-8746-49B10A33F6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87100" y="8439150"/>
            <a:ext cx="323850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B68B45"/>
          </a:solidFill>
          <a:ln xmlns:a="http://schemas.openxmlformats.org/drawingml/2006/main" w="0">
            <a:solidFill>
              <a:srgbClr val="B68B45"/>
            </a:solidFill>
            <a:prstDash val="solid"/>
          </a:ln>
        </p:spPr>
      </p:sp>
      <p:sp>
        <p:nvSpPr>
          <p:cNvPr id="11" name="protective-label-2">
            <a:extLst xmlns:a="http://schemas.openxmlformats.org/drawingml/2006/main">
              <a:ext uri="{FF2B5EF4-FFF2-40B4-BE49-F238E27FC236}">
                <a16:creationId xmlns:a16="http://schemas.microsoft.com/office/drawing/2014/main" id="{7A8FE4C1-2555-463A-9D43-3C1B481B5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87100" y="8686800"/>
            <a:ext cx="3429000" cy="1619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050" b="1">
                <a:solidFill>
                  <a:srgbClr val="B68B45"/>
                </a:solidFill>
                <a:latin typeface="Bahnschrift"/>
                <a:ea typeface="Bahnschrift"/>
                <a:cs typeface="Bahnschrift"/>
              </a:defRPr>
            </a:pPr>
            <a:r>
              <a:t>ODORA ZA RAD S OPASNIM TVARIMA</a:t>
            </a:r>
          </a:p>
        </p:txBody>
      </p:sp>
      <p:sp>
        <p:nvSpPr>
          <p:cNvPr id="12" name="protective-context-2">
            <a:extLst xmlns:a="http://schemas.openxmlformats.org/drawingml/2006/main">
              <a:ext uri="{FF2B5EF4-FFF2-40B4-BE49-F238E27FC236}">
                <a16:creationId xmlns:a16="http://schemas.microsoft.com/office/drawing/2014/main" id="{5BD9B41D-891C-4483-AC3F-A790057028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87100" y="9105900"/>
            <a:ext cx="3238500" cy="2571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Kemijski rizik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BB9DBA0-6010-4EA8-8A55-126A3500E7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4" name="eyebrow-7">
            <a:extLst xmlns:a="http://schemas.openxmlformats.org/drawingml/2006/main">
              <a:ext uri="{FF2B5EF4-FFF2-40B4-BE49-F238E27FC236}">
                <a16:creationId xmlns:a16="http://schemas.microsoft.com/office/drawing/2014/main" id="{70A899D4-F255-4E1F-B03B-E8136EDC54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PRIMJER ODORE  /  ZAŠTITNA</a:t>
            </a:r>
          </a:p>
        </p:txBody>
      </p:sp>
      <p:sp>
        <p:nvSpPr>
          <p:cNvPr id="15" name="page-7">
            <a:extLst xmlns:a="http://schemas.openxmlformats.org/drawingml/2006/main">
              <a:ext uri="{FF2B5EF4-FFF2-40B4-BE49-F238E27FC236}">
                <a16:creationId xmlns:a16="http://schemas.microsoft.com/office/drawing/2014/main" id="{F6429E1D-4B63-45E9-8970-D71B6410F2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07 / 36</a:t>
            </a:r>
          </a:p>
        </p:txBody>
      </p:sp>
      <p:sp>
        <p:nvSpPr>
          <p:cNvPr id="16" name="title-7">
            <a:extLst xmlns:a="http://schemas.openxmlformats.org/drawingml/2006/main">
              <a:ext uri="{FF2B5EF4-FFF2-40B4-BE49-F238E27FC236}">
                <a16:creationId xmlns:a16="http://schemas.microsoft.com/office/drawing/2014/main" id="{7BA925B6-AAE2-4A58-A7FF-00E945331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Zaštita se bira prema opasnosti</a:t>
            </a:r>
          </a:p>
        </p:txBody>
      </p:sp>
      <p:sp>
        <p:nvSpPr>
          <p:cNvPr id="17" name="subtitle-7">
            <a:extLst xmlns:a="http://schemas.openxmlformats.org/drawingml/2006/main">
              <a:ext uri="{FF2B5EF4-FFF2-40B4-BE49-F238E27FC236}">
                <a16:creationId xmlns:a16="http://schemas.microsoft.com/office/drawing/2014/main" id="{D66040E7-3C88-41E3-891C-A6FF500E2F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Zaštitnu odoru vatrogasci nose pri intervenciji; vrsta odore ovisi o riziku s kojim se susreću.</a:t>
            </a:r>
          </a:p>
        </p:txBody>
      </p:sp>
      <p:sp>
        <p:nvSpPr>
          <p:cNvPr id="18" name="rule-7">
            <a:extLst xmlns:a="http://schemas.openxmlformats.org/drawingml/2006/main">
              <a:ext uri="{FF2B5EF4-FFF2-40B4-BE49-F238E27FC236}">
                <a16:creationId xmlns:a16="http://schemas.microsoft.com/office/drawing/2014/main" id="{A6C7B5AB-9893-446C-8EC8-E0BD101D8B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9" name="protective-lead">
            <a:extLst xmlns:a="http://schemas.openxmlformats.org/drawingml/2006/main">
              <a:ext uri="{FF2B5EF4-FFF2-40B4-BE49-F238E27FC236}">
                <a16:creationId xmlns:a16="http://schemas.microsoft.com/office/drawing/2014/main" id="{0DAB08AF-ED2B-4448-893F-B5935DB40F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534275" cy="3714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Tri službena primjera zaštitnih odora iz Pravila vatrogasne službe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D0A8952B-19A0-4CC9-8B6B-8A18791AE8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1" name="source-7">
            <a:extLst xmlns:a="http://schemas.openxmlformats.org/drawingml/2006/main">
              <a:ext uri="{FF2B5EF4-FFF2-40B4-BE49-F238E27FC236}">
                <a16:creationId xmlns:a16="http://schemas.microsoft.com/office/drawing/2014/main" id="{6CC3F2C1-C2DE-48C1-8A81-06B2D9E94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 fotografija i naziva: HVZ, Pravila vatrogasne službe, 2011., pogl. 3.3., slike 1.7.-1.9.</a:t>
            </a:r>
          </a:p>
        </p:txBody>
      </p:sp>
      <p:sp>
        <p:nvSpPr>
          <p:cNvPr id="22" name="footer-tag-7">
            <a:extLst xmlns:a="http://schemas.openxmlformats.org/drawingml/2006/main">
              <a:ext uri="{FF2B5EF4-FFF2-40B4-BE49-F238E27FC236}">
                <a16:creationId xmlns:a16="http://schemas.microsoft.com/office/drawing/2014/main" id="{54735638-FB48-4855-B3EA-12C50B06BC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207266925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36A51BCE-8C30-4174-8B4B-7169512E3F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57350" y="5467350"/>
            <a:ext cx="13049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ADC774E-1B12-4024-8F6E-CF2D77002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00325" y="5172075"/>
            <a:ext cx="628650" cy="6286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3" name="selection-number-0">
            <a:extLst xmlns:a="http://schemas.openxmlformats.org/drawingml/2006/main">
              <a:ext uri="{FF2B5EF4-FFF2-40B4-BE49-F238E27FC236}">
                <a16:creationId xmlns:a16="http://schemas.microsoft.com/office/drawing/2014/main" id="{73B24C13-F3BE-45EA-8E25-87DA1AEAE6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43200" y="5276850"/>
            <a:ext cx="3429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2025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1</a:t>
            </a:r>
          </a:p>
        </p:txBody>
      </p:sp>
      <p:sp>
        <p:nvSpPr>
          <p:cNvPr id="4" name="selection-title-0">
            <a:extLst xmlns:a="http://schemas.openxmlformats.org/drawingml/2006/main">
              <a:ext uri="{FF2B5EF4-FFF2-40B4-BE49-F238E27FC236}">
                <a16:creationId xmlns:a16="http://schemas.microsoft.com/office/drawing/2014/main" id="{FF29DFF8-B613-4B42-B60C-CE0F47F4BF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866900" y="6134100"/>
            <a:ext cx="2095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ZADAĆA</a:t>
            </a:r>
          </a:p>
        </p:txBody>
      </p:sp>
      <p:sp>
        <p:nvSpPr>
          <p:cNvPr id="5" name="selection-text-0">
            <a:extLst xmlns:a="http://schemas.openxmlformats.org/drawingml/2006/main">
              <a:ext uri="{FF2B5EF4-FFF2-40B4-BE49-F238E27FC236}">
                <a16:creationId xmlns:a16="http://schemas.microsoft.com/office/drawing/2014/main" id="{2CD1CA62-848F-47E5-A9A8-032E0CB82C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71650" y="6667500"/>
            <a:ext cx="2286000" cy="9429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svečanost</a:t>
            </a:r>
          </a:p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obuka</a:t>
            </a:r>
          </a:p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intervencija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64F5AF5-58AE-40C9-9BE9-F8D3A41EC0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62825" y="5172075"/>
            <a:ext cx="628650" cy="6286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7" name="selection-number-1">
            <a:extLst xmlns:a="http://schemas.openxmlformats.org/drawingml/2006/main">
              <a:ext uri="{FF2B5EF4-FFF2-40B4-BE49-F238E27FC236}">
                <a16:creationId xmlns:a16="http://schemas.microsoft.com/office/drawing/2014/main" id="{9ABA0E2C-015C-4204-97E9-BABB036460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505700" y="5276850"/>
            <a:ext cx="3429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2025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2</a:t>
            </a:r>
          </a:p>
        </p:txBody>
      </p:sp>
      <p:sp>
        <p:nvSpPr>
          <p:cNvPr id="8" name="selection-title-1">
            <a:extLst xmlns:a="http://schemas.openxmlformats.org/drawingml/2006/main">
              <a:ext uri="{FF2B5EF4-FFF2-40B4-BE49-F238E27FC236}">
                <a16:creationId xmlns:a16="http://schemas.microsoft.com/office/drawing/2014/main" id="{80D6B0E1-492A-4D65-BD0C-1C5D11847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29400" y="6134100"/>
            <a:ext cx="2095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OKRUŽENJE</a:t>
            </a:r>
          </a:p>
        </p:txBody>
      </p:sp>
      <p:sp>
        <p:nvSpPr>
          <p:cNvPr id="9" name="selection-text-1">
            <a:extLst xmlns:a="http://schemas.openxmlformats.org/drawingml/2006/main">
              <a:ext uri="{FF2B5EF4-FFF2-40B4-BE49-F238E27FC236}">
                <a16:creationId xmlns:a16="http://schemas.microsoft.com/office/drawing/2014/main" id="{F437560D-457C-4E13-916A-218CB73B8C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34150" y="6667500"/>
            <a:ext cx="2286000" cy="9429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javnost</a:t>
            </a:r>
          </a:p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postrojba</a:t>
            </a:r>
          </a:p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opasnost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42AC750-5F06-48C6-9D2E-5F6C397BFB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25325" y="5172075"/>
            <a:ext cx="628650" cy="6286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1" name="selection-number-2">
            <a:extLst xmlns:a="http://schemas.openxmlformats.org/drawingml/2006/main">
              <a:ext uri="{FF2B5EF4-FFF2-40B4-BE49-F238E27FC236}">
                <a16:creationId xmlns:a16="http://schemas.microsoft.com/office/drawing/2014/main" id="{BE64D6B1-FEFF-429A-A014-EC05A5BDFE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268200" y="5276850"/>
            <a:ext cx="3429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2025" b="1">
                <a:solidFill>
                  <a:srgbClr val="FCFBF8"/>
                </a:solidFill>
                <a:latin typeface="Bahnschrift"/>
                <a:ea typeface="Bahnschrift"/>
                <a:cs typeface="Bahnschrift"/>
              </a:defRPr>
            </a:pPr>
            <a:r>
              <a:t>3</a:t>
            </a:r>
          </a:p>
        </p:txBody>
      </p:sp>
      <p:sp>
        <p:nvSpPr>
          <p:cNvPr id="12" name="selection-title-2">
            <a:extLst xmlns:a="http://schemas.openxmlformats.org/drawingml/2006/main">
              <a:ext uri="{FF2B5EF4-FFF2-40B4-BE49-F238E27FC236}">
                <a16:creationId xmlns:a16="http://schemas.microsoft.com/office/drawing/2014/main" id="{C51251CA-EAEC-485E-A585-804AD95866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391900" y="6134100"/>
            <a:ext cx="20955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ODABIR</a:t>
            </a:r>
          </a:p>
        </p:txBody>
      </p:sp>
      <p:sp>
        <p:nvSpPr>
          <p:cNvPr id="13" name="selection-text-2">
            <a:extLst xmlns:a="http://schemas.openxmlformats.org/drawingml/2006/main">
              <a:ext uri="{FF2B5EF4-FFF2-40B4-BE49-F238E27FC236}">
                <a16:creationId xmlns:a16="http://schemas.microsoft.com/office/drawing/2014/main" id="{9E8BDBB4-D9D3-4C8F-90A8-CF1BABA3A1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96650" y="6667500"/>
            <a:ext cx="2286000" cy="9429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svečana</a:t>
            </a:r>
          </a:p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radna</a:t>
            </a:r>
          </a:p>
          <a:p xmlns:a="http://schemas.openxmlformats.org/drawingml/2006/main">
            <a:pPr algn="ctr"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zaštitna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972B7C1-4A3F-42D5-8F75-0B2BCE88C0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5" name="eyebrow-8">
            <a:extLst xmlns:a="http://schemas.openxmlformats.org/drawingml/2006/main">
              <a:ext uri="{FF2B5EF4-FFF2-40B4-BE49-F238E27FC236}">
                <a16:creationId xmlns:a16="http://schemas.microsoft.com/office/drawing/2014/main" id="{32CCF833-F352-430D-9D47-003BDEA457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ODABIR ODORE</a:t>
            </a:r>
          </a:p>
        </p:txBody>
      </p:sp>
      <p:sp>
        <p:nvSpPr>
          <p:cNvPr id="16" name="page-8">
            <a:extLst xmlns:a="http://schemas.openxmlformats.org/drawingml/2006/main">
              <a:ext uri="{FF2B5EF4-FFF2-40B4-BE49-F238E27FC236}">
                <a16:creationId xmlns:a16="http://schemas.microsoft.com/office/drawing/2014/main" id="{04541CB0-9D5E-4CF3-826B-943B4B035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08 / 36</a:t>
            </a:r>
          </a:p>
        </p:txBody>
      </p:sp>
      <p:sp>
        <p:nvSpPr>
          <p:cNvPr id="17" name="title-8">
            <a:extLst xmlns:a="http://schemas.openxmlformats.org/drawingml/2006/main">
              <a:ext uri="{FF2B5EF4-FFF2-40B4-BE49-F238E27FC236}">
                <a16:creationId xmlns:a16="http://schemas.microsoft.com/office/drawing/2014/main" id="{6249C12B-954C-4901-901F-4132D02321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Prvo zadaća, zatim rizik</a:t>
            </a:r>
          </a:p>
        </p:txBody>
      </p:sp>
      <p:sp>
        <p:nvSpPr>
          <p:cNvPr id="18" name="subtitle-8">
            <a:extLst xmlns:a="http://schemas.openxmlformats.org/drawingml/2006/main">
              <a:ext uri="{FF2B5EF4-FFF2-40B4-BE49-F238E27FC236}">
                <a16:creationId xmlns:a16="http://schemas.microsoft.com/office/drawing/2014/main" id="{534629AC-19CD-4B1D-B9B3-ED6005BF9B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Odora treba biti ispravna, uredna i usklađena s aktivnošću te internim pravilima postrojbe.</a:t>
            </a:r>
          </a:p>
        </p:txBody>
      </p:sp>
      <p:sp>
        <p:nvSpPr>
          <p:cNvPr id="19" name="rule-8">
            <a:extLst xmlns:a="http://schemas.openxmlformats.org/drawingml/2006/main">
              <a:ext uri="{FF2B5EF4-FFF2-40B4-BE49-F238E27FC236}">
                <a16:creationId xmlns:a16="http://schemas.microsoft.com/office/drawing/2014/main" id="{0F1F898E-78C9-480D-A3DD-8A20667B5F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0" name="selection-claim">
            <a:extLst xmlns:a="http://schemas.openxmlformats.org/drawingml/2006/main">
              <a:ext uri="{FF2B5EF4-FFF2-40B4-BE49-F238E27FC236}">
                <a16:creationId xmlns:a16="http://schemas.microsoft.com/office/drawing/2014/main" id="{DEA1A7B0-4643-4AD0-91ED-74535064B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1085850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A92322"/>
                </a:solidFill>
                <a:latin typeface="Segoe UI"/>
                <a:ea typeface="Segoe UI"/>
                <a:cs typeface="Segoe UI"/>
              </a:defRPr>
            </a:pPr>
            <a:r>
              <a:t>Zaštitna odora nije zamjena za radnu ili svečanu odoru, nego mjera zaštite pri opasnoj zadaći.</a:t>
            </a:r>
          </a:p>
        </p:txBody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ECA5E295-4F23-47FA-8097-54DEFE775A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2" name="source-8">
            <a:extLst xmlns:a="http://schemas.openxmlformats.org/drawingml/2006/main">
              <a:ext uri="{FF2B5EF4-FFF2-40B4-BE49-F238E27FC236}">
                <a16:creationId xmlns:a16="http://schemas.microsoft.com/office/drawing/2014/main" id="{86428B79-1FBE-4A6A-9417-FD5A654C6F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HVZ, Pravila vatrogasne službe, 2011., pogl. 3.; primjena u skladu s aktima postrojbe.</a:t>
            </a:r>
          </a:p>
        </p:txBody>
      </p:sp>
      <p:sp>
        <p:nvSpPr>
          <p:cNvPr id="23" name="footer-tag-8">
            <a:extLst xmlns:a="http://schemas.openxmlformats.org/drawingml/2006/main">
              <a:ext uri="{FF2B5EF4-FFF2-40B4-BE49-F238E27FC236}">
                <a16:creationId xmlns:a16="http://schemas.microsoft.com/office/drawing/2014/main" id="{97C2A463-C4C0-429D-ABE3-CEB04FA04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1449316372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7F3EA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FC36AF4-EF80-4CBC-9012-F1CD10AEB1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648200"/>
            <a:ext cx="49911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" name="mark-place-0">
            <a:extLst xmlns:a="http://schemas.openxmlformats.org/drawingml/2006/main">
              <a:ext uri="{FF2B5EF4-FFF2-40B4-BE49-F238E27FC236}">
                <a16:creationId xmlns:a16="http://schemas.microsoft.com/office/drawing/2014/main" id="{C2662F82-8329-424E-A73D-2C50CB085F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819650"/>
            <a:ext cx="32766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NARAMENICE</a:t>
            </a:r>
          </a:p>
        </p:txBody>
      </p:sp>
      <p:sp>
        <p:nvSpPr>
          <p:cNvPr id="3" name="mark-copy-0">
            <a:extLst xmlns:a="http://schemas.openxmlformats.org/drawingml/2006/main">
              <a:ext uri="{FF2B5EF4-FFF2-40B4-BE49-F238E27FC236}">
                <a16:creationId xmlns:a16="http://schemas.microsoft.com/office/drawing/2014/main" id="{A6B33F38-2D98-4B59-A5F6-331E1EC1D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4781550"/>
            <a:ext cx="64198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Oznaka vatrogasnog zvanja</a:t>
            </a:r>
          </a:p>
        </p:txBody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0C70133-2DED-4787-8B6F-3348D367CE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5543550"/>
            <a:ext cx="49911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5" name="mark-place-1">
            <a:extLst xmlns:a="http://schemas.openxmlformats.org/drawingml/2006/main">
              <a:ext uri="{FF2B5EF4-FFF2-40B4-BE49-F238E27FC236}">
                <a16:creationId xmlns:a16="http://schemas.microsoft.com/office/drawing/2014/main" id="{E890BA2D-709B-4D15-85A2-231B5B3F12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5715000"/>
            <a:ext cx="32766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LIJEVA NADLAKTICA</a:t>
            </a:r>
          </a:p>
        </p:txBody>
      </p:sp>
      <p:sp>
        <p:nvSpPr>
          <p:cNvPr id="6" name="mark-copy-1">
            <a:extLst xmlns:a="http://schemas.openxmlformats.org/drawingml/2006/main">
              <a:ext uri="{FF2B5EF4-FFF2-40B4-BE49-F238E27FC236}">
                <a16:creationId xmlns:a16="http://schemas.microsoft.com/office/drawing/2014/main" id="{C4A7799E-7CCD-4A68-9F94-0BBBBE0F5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676900"/>
            <a:ext cx="64198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Zastava RH + jedna oznaka pripadnosti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D9B0E3C-304B-4B73-8A4F-CB7C24642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6438900"/>
            <a:ext cx="49911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8" name="mark-place-2">
            <a:extLst xmlns:a="http://schemas.openxmlformats.org/drawingml/2006/main">
              <a:ext uri="{FF2B5EF4-FFF2-40B4-BE49-F238E27FC236}">
                <a16:creationId xmlns:a16="http://schemas.microsoft.com/office/drawing/2014/main" id="{35415092-7CB5-4461-9535-68628DBC30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6610350"/>
            <a:ext cx="32766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DESNA NADLAKTICA</a:t>
            </a:r>
          </a:p>
        </p:txBody>
      </p:sp>
      <p:sp>
        <p:nvSpPr>
          <p:cNvPr id="9" name="mark-copy-2">
            <a:extLst xmlns:a="http://schemas.openxmlformats.org/drawingml/2006/main">
              <a:ext uri="{FF2B5EF4-FFF2-40B4-BE49-F238E27FC236}">
                <a16:creationId xmlns:a16="http://schemas.microsoft.com/office/drawing/2014/main" id="{8FF4930E-9E55-4339-AB1A-E55F37DA16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6572250"/>
            <a:ext cx="64198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Oznaka nadređene vatrogasne zajednice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8E633AE-53FA-495C-880D-62D260947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7334250"/>
            <a:ext cx="4991100" cy="190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11" name="mark-place-3">
            <a:extLst xmlns:a="http://schemas.openxmlformats.org/drawingml/2006/main">
              <a:ext uri="{FF2B5EF4-FFF2-40B4-BE49-F238E27FC236}">
                <a16:creationId xmlns:a16="http://schemas.microsoft.com/office/drawing/2014/main" id="{CE1056A4-293F-4C8D-901A-AA631497C6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7505700"/>
            <a:ext cx="32766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DESNO IZNAD DŽEPA</a:t>
            </a:r>
          </a:p>
        </p:txBody>
      </p:sp>
      <p:sp>
        <p:nvSpPr>
          <p:cNvPr id="12" name="mark-copy-3">
            <a:extLst xmlns:a="http://schemas.openxmlformats.org/drawingml/2006/main">
              <a:ext uri="{FF2B5EF4-FFF2-40B4-BE49-F238E27FC236}">
                <a16:creationId xmlns:a16="http://schemas.microsoft.com/office/drawing/2014/main" id="{1FD9F2B5-CB1A-46D7-9BCD-1FD91C539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7467600"/>
            <a:ext cx="6419850" cy="3048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575">
                <a:solidFill>
                  <a:srgbClr val="101B26"/>
                </a:solidFill>
                <a:latin typeface="Segoe UI"/>
                <a:ea typeface="Segoe UI"/>
                <a:cs typeface="Segoe UI"/>
              </a:defRPr>
            </a:pPr>
            <a:r>
              <a:t>Ime i prezime; iznad njih do 3 specijalnosti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D0A13F9-A8D7-443C-8A9D-9E2B53878A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96750" y="4591050"/>
            <a:ext cx="4495800" cy="3067050"/>
          </a:xfrm>
          <a:prstGeom xmlns:a="http://schemas.openxmlformats.org/drawingml/2006/main" prst="roundRect">
            <a:avLst>
              <a:gd name="adj" fmla="val 2484"/>
            </a:avLst>
          </a:prstGeom>
          <a:solidFill xmlns:a="http://schemas.openxmlformats.org/drawingml/2006/main">
            <a:srgbClr val="101B26"/>
          </a:solidFill>
          <a:ln xmlns:a="http://schemas.openxmlformats.org/drawingml/2006/main" w="0">
            <a:solidFill>
              <a:srgbClr val="101B26"/>
            </a:solidFill>
            <a:prstDash val="solid"/>
          </a:ln>
        </p:spPr>
      </p:sp>
      <p:sp>
        <p:nvSpPr>
          <p:cNvPr id="14" name="no-marking-label">
            <a:extLst xmlns:a="http://schemas.openxmlformats.org/drawingml/2006/main">
              <a:ext uri="{FF2B5EF4-FFF2-40B4-BE49-F238E27FC236}">
                <a16:creationId xmlns:a16="http://schemas.microsoft.com/office/drawing/2014/main" id="{A3D30144-1A19-42FE-B1EF-185C2368D6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53950" y="5048250"/>
            <a:ext cx="333375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F15A4D"/>
                </a:solidFill>
                <a:latin typeface="Bahnschrift"/>
                <a:ea typeface="Bahnschrift"/>
                <a:cs typeface="Bahnschrift"/>
              </a:defRPr>
            </a:pPr>
            <a:r>
              <a:t>VAŽNO</a:t>
            </a:r>
          </a:p>
        </p:txBody>
      </p:sp>
      <p:sp>
        <p:nvSpPr>
          <p:cNvPr id="15" name="no-marking-copy">
            <a:extLst xmlns:a="http://schemas.openxmlformats.org/drawingml/2006/main">
              <a:ext uri="{FF2B5EF4-FFF2-40B4-BE49-F238E27FC236}">
                <a16:creationId xmlns:a16="http://schemas.microsoft.com/office/drawing/2014/main" id="{DB05EA5E-AB9D-4911-A4B8-A59DB1CE48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553950" y="5657850"/>
            <a:ext cx="3429000" cy="10477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875" b="1">
                <a:solidFill>
                  <a:srgbClr val="FCFBF8"/>
                </a:solidFill>
                <a:latin typeface="Segoe UI"/>
                <a:ea typeface="Segoe UI"/>
                <a:cs typeface="Segoe UI"/>
              </a:defRPr>
            </a:pPr>
            <a:r>
              <a:t>Na osobnoj zaštitnoj odori za gašenje strukturnih požara oznake zvanja se ne nose.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68B8FB1-7413-4099-9848-676B340238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247650" cy="10287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17" name="eyebrow-9">
            <a:extLst xmlns:a="http://schemas.openxmlformats.org/drawingml/2006/main">
              <a:ext uri="{FF2B5EF4-FFF2-40B4-BE49-F238E27FC236}">
                <a16:creationId xmlns:a16="http://schemas.microsoft.com/office/drawing/2014/main" id="{EE8AA7C5-CB05-4560-BE11-54DF62DC08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14350"/>
            <a:ext cx="7239000" cy="20955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350" b="1">
                <a:solidFill>
                  <a:srgbClr val="C92E2B"/>
                </a:solidFill>
                <a:latin typeface="Bahnschrift"/>
                <a:ea typeface="Bahnschrift"/>
                <a:cs typeface="Bahnschrift"/>
              </a:defRPr>
            </a:pPr>
            <a:r>
              <a:t>OZNAKE I IDENTITET</a:t>
            </a:r>
          </a:p>
        </p:txBody>
      </p:sp>
      <p:sp>
        <p:nvSpPr>
          <p:cNvPr id="18" name="page-9">
            <a:extLst xmlns:a="http://schemas.openxmlformats.org/drawingml/2006/main">
              <a:ext uri="{FF2B5EF4-FFF2-40B4-BE49-F238E27FC236}">
                <a16:creationId xmlns:a16="http://schemas.microsoft.com/office/drawing/2014/main" id="{97595B91-C6E9-4E00-A5D6-F93250E9BE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306800" y="523875"/>
            <a:ext cx="1143000" cy="190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1275" b="1">
                <a:solidFill>
                  <a:srgbClr val="566674"/>
                </a:solidFill>
                <a:latin typeface="Bahnschrift"/>
                <a:ea typeface="Bahnschrift"/>
                <a:cs typeface="Bahnschrift"/>
              </a:defRPr>
            </a:pPr>
            <a:r>
              <a:t>09 / 36</a:t>
            </a:r>
          </a:p>
        </p:txBody>
      </p:sp>
      <p:sp>
        <p:nvSpPr>
          <p:cNvPr id="19" name="title-9">
            <a:extLst xmlns:a="http://schemas.openxmlformats.org/drawingml/2006/main">
              <a:ext uri="{FF2B5EF4-FFF2-40B4-BE49-F238E27FC236}">
                <a16:creationId xmlns:a16="http://schemas.microsoft.com/office/drawing/2014/main" id="{BB09E44F-632C-49CE-88DC-93E83DCFDB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895350"/>
            <a:ext cx="16611600" cy="571500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3525" b="1">
                <a:solidFill>
                  <a:srgbClr val="101B26"/>
                </a:solidFill>
                <a:latin typeface="Bahnschrift"/>
                <a:ea typeface="Bahnschrift"/>
                <a:cs typeface="Bahnschrift"/>
              </a:defRPr>
            </a:pPr>
            <a:r>
              <a:t>Oznake se nose precizno</a:t>
            </a:r>
          </a:p>
        </p:txBody>
      </p:sp>
      <p:sp>
        <p:nvSpPr>
          <p:cNvPr id="20" name="subtitle-9">
            <a:extLst xmlns:a="http://schemas.openxmlformats.org/drawingml/2006/main">
              <a:ext uri="{FF2B5EF4-FFF2-40B4-BE49-F238E27FC236}">
                <a16:creationId xmlns:a16="http://schemas.microsoft.com/office/drawing/2014/main" id="{F63C4A3F-A083-4AC2-8E5F-79BACD1A7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1628775"/>
            <a:ext cx="16611600" cy="3143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650">
                <a:solidFill>
                  <a:srgbClr val="566674"/>
                </a:solidFill>
                <a:latin typeface="Segoe UI"/>
                <a:ea typeface="Segoe UI"/>
                <a:cs typeface="Segoe UI"/>
              </a:defRPr>
            </a:pPr>
            <a:r>
              <a:t>Aktualni raspored oznaka propisan je Pravilnikom o vatrogasnim zvanjima objavljenim 4. ožujka 2026.</a:t>
            </a:r>
          </a:p>
        </p:txBody>
      </p:sp>
      <p:sp>
        <p:nvSpPr>
          <p:cNvPr id="21" name="rule-9">
            <a:extLst xmlns:a="http://schemas.openxmlformats.org/drawingml/2006/main">
              <a:ext uri="{FF2B5EF4-FFF2-40B4-BE49-F238E27FC236}">
                <a16:creationId xmlns:a16="http://schemas.microsoft.com/office/drawing/2014/main" id="{7766AEF8-97A0-4F5B-AE97-A2ADC4D63B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114550"/>
            <a:ext cx="200025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92E2B"/>
          </a:solidFill>
          <a:ln xmlns:a="http://schemas.openxmlformats.org/drawingml/2006/main" w="0">
            <a:solidFill>
              <a:srgbClr val="C92E2B"/>
            </a:solidFill>
            <a:prstDash val="solid"/>
          </a:ln>
        </p:spPr>
      </p:sp>
      <p:sp>
        <p:nvSpPr>
          <p:cNvPr id="22" name="insignia-claim">
            <a:extLst xmlns:a="http://schemas.openxmlformats.org/drawingml/2006/main">
              <a:ext uri="{FF2B5EF4-FFF2-40B4-BE49-F238E27FC236}">
                <a16:creationId xmlns:a16="http://schemas.microsoft.com/office/drawing/2014/main" id="{A8017EC8-784F-4266-91A8-1ED3D701C9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2324100"/>
            <a:ext cx="7886700" cy="73342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195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Odora čini identitet vidljivim. Propis čini taj identitet jednoznačnim.</a:t>
            </a:r>
          </a:p>
        </p:txBody>
      </p:sp>
      <p:sp>
        <p:nvSpPr>
          <p:cNvPr id="23" name="">
            <a:extLst xmlns:a="http://schemas.openxmlformats.org/drawingml/2006/main">
              <a:ext uri="{FF2B5EF4-FFF2-40B4-BE49-F238E27FC236}">
                <a16:creationId xmlns:a16="http://schemas.microsoft.com/office/drawing/2014/main" id="{B3536A00-DC7E-4FC7-988F-64BE76401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563100"/>
            <a:ext cx="1560195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DC4B5"/>
          </a:solidFill>
          <a:ln xmlns:a="http://schemas.openxmlformats.org/drawingml/2006/main" w="0">
            <a:solidFill>
              <a:srgbClr val="CDC4B5"/>
            </a:solidFill>
            <a:prstDash val="solid"/>
          </a:ln>
        </p:spPr>
      </p:sp>
      <p:sp>
        <p:nvSpPr>
          <p:cNvPr id="24" name="source-9">
            <a:extLst xmlns:a="http://schemas.openxmlformats.org/drawingml/2006/main">
              <a:ext uri="{FF2B5EF4-FFF2-40B4-BE49-F238E27FC236}">
                <a16:creationId xmlns:a16="http://schemas.microsoft.com/office/drawing/2014/main" id="{5A58D0AB-BFE6-4CB4-B7A1-67C102CFD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9734550"/>
            <a:ext cx="1304925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>
              <a:defRPr sz="900">
                <a:solidFill>
                  <a:srgbClr val="6A756E"/>
                </a:solidFill>
                <a:latin typeface="Segoe UI"/>
                <a:ea typeface="Segoe UI"/>
                <a:cs typeface="Segoe UI"/>
              </a:defRPr>
            </a:pPr>
            <a:r>
              <a:t>Izvor: Pravilnik o vatrogasnim zvanjima, NN 21/2026, čl. 3.</a:t>
            </a:r>
          </a:p>
        </p:txBody>
      </p:sp>
      <p:sp>
        <p:nvSpPr>
          <p:cNvPr id="25" name="footer-tag-9">
            <a:extLst xmlns:a="http://schemas.openxmlformats.org/drawingml/2006/main">
              <a:ext uri="{FF2B5EF4-FFF2-40B4-BE49-F238E27FC236}">
                <a16:creationId xmlns:a16="http://schemas.microsoft.com/office/drawing/2014/main" id="{6BB1239B-E648-4CDC-A8EB-38FFEB1A6F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4954250" y="9734550"/>
            <a:ext cx="1905000" cy="142875"/>
          </a:xfrm>
          <a:prstGeom xmlns:a="http://schemas.openxmlformats.org/drawingml/2006/main" prst="rect">
            <a:avLst/>
          </a:prstGeom>
        </p:spPr>
        <p:txBody>
          <a:bodyPr xmlns:a="http://schemas.openxmlformats.org/drawingml/2006/main" lIns="0" tIns="0" rIns="0" bIns="0"/>
          <a:lstStyle xmlns:a="http://schemas.openxmlformats.org/drawingml/2006/main"/>
          <a:p xmlns:a="http://schemas.openxmlformats.org/drawingml/2006/main">
            <a:pPr algn="r">
              <a:defRPr sz="900" b="1">
                <a:solidFill>
                  <a:srgbClr val="C92E2B"/>
                </a:solidFill>
                <a:latin typeface="Segoe UI"/>
                <a:ea typeface="Segoe UI"/>
                <a:cs typeface="Segoe UI"/>
              </a:defRPr>
            </a:pPr>
            <a:r>
              <a:t>MODUL 2  /  VATROGASAC</a:t>
            </a:r>
          </a:p>
        </p:txBody>
      </p:sp>
    </p:spTree>
    <p:extLst>
      <p:ext uri="{BB962C8B-B14F-4D97-AF65-F5344CB8AC3E}">
        <p14:creationId xmlns:p14="http://schemas.microsoft.com/office/powerpoint/2010/main" val="45547710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2026-05-24T18:10:45.5930000Z</dcterms:created>
  <dcterms:modified xsi:type="dcterms:W3CDTF">2026-05-24T18:10:45.5930000Z</dcterms:modified>
</coreProperties>
</file>